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50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36536"/>
            <a:ext cx="7315199" cy="2314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3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Психическое здоровье и психологическое благополучие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9445" y="2348881"/>
            <a:ext cx="6066711" cy="25674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современном мире, где мы сталкиваемся с постоянным стрессом, информационной перегрузкой и социальными вызовами, забота о психическом здоровье и психологическом благополучии становится особенно важной. Это не просто отсутствие психических заболеваний, а состояние полного физического, психического и социального благополучия, позволяющее человеку реализовывать свой потенциал, справляться с обычными стрессами жизни, продуктивно работать и вносить вклад в свое сообщество.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6DED7-5D7D-40AE-8905-95DFFC3E419B}"/>
              </a:ext>
            </a:extLst>
          </p:cNvPr>
          <p:cNvSpPr txBox="1"/>
          <p:nvPr/>
        </p:nvSpPr>
        <p:spPr>
          <a:xfrm>
            <a:off x="7315198" y="4872317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«Психическое здоровье и психологическое благополучие»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BE4DE-93CF-4ECB-A4DF-BCAC1CF7AA0A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741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2706" y="3018711"/>
            <a:ext cx="13244989" cy="1298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Понятия «психическое здоровье» и «психологическое благополучие»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92706" y="4614505"/>
            <a:ext cx="6523553" cy="3070503"/>
          </a:xfrm>
          <a:prstGeom prst="roundRect">
            <a:avLst>
              <a:gd name="adj" fmla="val 270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8208" y="4820007"/>
            <a:ext cx="3118842" cy="324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Психическое здоровье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98208" y="5263396"/>
            <a:ext cx="6112550" cy="221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Психическое здоровье – это состояние, характеризующееся эмоциональной стабильностью, позитивным отношением к себе и миру, способностью к адаптации к изменяющимся условиям, а также наличием внутренних ресурсов для преодоления трудностей. Оно позволяет нам жить полноценной жизнью, строить здоровые отношения, успешно учиться и работать.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14141" y="4614505"/>
            <a:ext cx="6523553" cy="3070503"/>
          </a:xfrm>
          <a:prstGeom prst="roundRect">
            <a:avLst>
              <a:gd name="adj" fmla="val 270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19643" y="4820007"/>
            <a:ext cx="4380190" cy="3246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Психологическое благополучие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19643" y="5263396"/>
            <a:ext cx="6112550" cy="18995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Психологическое благополучие – это ощущение удовлетворенности жизнью, уверенности в себе, позитивных эмоций, чувства связи с другими людьми и обществом. Оно включает в себя чувство собственного достоинства, чувство контроля над своей жизнью и способность справляться с вызовами.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BE9F0-3B87-4C9A-A257-B8E4E5E0C187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4741"/>
            <a:ext cx="10552152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Стресс и его влияние на человека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743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72503" y="3150751"/>
            <a:ext cx="1528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074313"/>
            <a:ext cx="345924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Физические симптомы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954542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Учащенное сердцебиение, повышенное артериальное давление, головные боли, проблемы со сном, нарушение пищеварения, ослабленная иммунная система.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0743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70790" y="3150751"/>
            <a:ext cx="202525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074313"/>
            <a:ext cx="345924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Психические симптомы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954542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Тревожность, депрессия, раздражительность, чувство беспокойства, трудности с концентрацией внимания, забывчивость, снижение мотивации.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0743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4200" y="3150751"/>
            <a:ext cx="20216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074313"/>
            <a:ext cx="345924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Поведенческие изменения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954542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Изменения в привычках питания, злоупотребление алкоголем или наркотиками, проблемы с концентрацией внимания, снижение работоспособности, агрессивное поведение.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D6A99-B02C-4ACA-8DB5-3E9EB8BD6FB2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92596" y="435888"/>
            <a:ext cx="6354485" cy="5193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Меры профилактики стресса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79978" y="1271826"/>
            <a:ext cx="22860" cy="6521768"/>
          </a:xfrm>
          <a:prstGeom prst="roundRect">
            <a:avLst>
              <a:gd name="adj" fmla="val 290842"/>
            </a:avLst>
          </a:prstGeom>
          <a:solidFill>
            <a:srgbClr val="B2D4E5"/>
          </a:solidFill>
          <a:ln/>
        </p:spPr>
      </p:sp>
      <p:sp>
        <p:nvSpPr>
          <p:cNvPr id="4" name="Shape 2"/>
          <p:cNvSpPr/>
          <p:nvPr/>
        </p:nvSpPr>
        <p:spPr>
          <a:xfrm>
            <a:off x="946606" y="1616393"/>
            <a:ext cx="553998" cy="22860"/>
          </a:xfrm>
          <a:prstGeom prst="roundRect">
            <a:avLst>
              <a:gd name="adj" fmla="val 290842"/>
            </a:avLst>
          </a:prstGeom>
          <a:solidFill>
            <a:srgbClr val="B2D4E5"/>
          </a:solidFill>
          <a:ln/>
        </p:spPr>
      </p:sp>
      <p:sp>
        <p:nvSpPr>
          <p:cNvPr id="5" name="Shape 3"/>
          <p:cNvSpPr/>
          <p:nvPr/>
        </p:nvSpPr>
        <p:spPr>
          <a:xfrm>
            <a:off x="613350" y="1449824"/>
            <a:ext cx="356116" cy="35611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8009" y="1503164"/>
            <a:ext cx="106680" cy="24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1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661993" y="1430060"/>
            <a:ext cx="2571631" cy="259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Здоровый образ жизни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61993" y="1784628"/>
            <a:ext cx="12414409" cy="506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Сбалансированное питание, регулярные физические нагрузки, достаточный сон, избегание вредных привычек (курение, алкоголь, наркотики) – это основа для укрепления организма и повышения устойчивости к стрессу.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46606" y="2952393"/>
            <a:ext cx="553998" cy="22860"/>
          </a:xfrm>
          <a:prstGeom prst="roundRect">
            <a:avLst>
              <a:gd name="adj" fmla="val 290842"/>
            </a:avLst>
          </a:prstGeom>
          <a:solidFill>
            <a:srgbClr val="B2D4E5"/>
          </a:solidFill>
          <a:ln/>
        </p:spPr>
      </p:sp>
      <p:sp>
        <p:nvSpPr>
          <p:cNvPr id="10" name="Shape 8"/>
          <p:cNvSpPr/>
          <p:nvPr/>
        </p:nvSpPr>
        <p:spPr>
          <a:xfrm>
            <a:off x="613350" y="2785824"/>
            <a:ext cx="356116" cy="35611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20745" y="2839164"/>
            <a:ext cx="141327" cy="24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2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661993" y="2766060"/>
            <a:ext cx="2490430" cy="259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Управление временем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661993" y="3120628"/>
            <a:ext cx="12414409" cy="506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Планирование дел, расстановка приоритетов, делегирование задач, умение отказывать – все это помогает снизить уровень стресса, вызванного перегрузкой и нехваткой времени.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946606" y="4288393"/>
            <a:ext cx="553998" cy="22860"/>
          </a:xfrm>
          <a:prstGeom prst="roundRect">
            <a:avLst>
              <a:gd name="adj" fmla="val 290842"/>
            </a:avLst>
          </a:prstGeom>
          <a:solidFill>
            <a:srgbClr val="B2D4E5"/>
          </a:solidFill>
          <a:ln/>
        </p:spPr>
      </p:sp>
      <p:sp>
        <p:nvSpPr>
          <p:cNvPr id="15" name="Shape 13"/>
          <p:cNvSpPr/>
          <p:nvPr/>
        </p:nvSpPr>
        <p:spPr>
          <a:xfrm>
            <a:off x="613350" y="4121825"/>
            <a:ext cx="356116" cy="35611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20864" y="4175165"/>
            <a:ext cx="141089" cy="24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3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661993" y="4102060"/>
            <a:ext cx="2596753" cy="259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Позитивное мышление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661993" y="4456628"/>
            <a:ext cx="12414409" cy="506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Фокусировка на положительных аспектах жизни, развитие оптимизма, умение видеть хорошее в трудных ситуациях, практика благодарности – все это помогает переосмысливать стрессовые ситуации и находить в них возможности для роста.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946606" y="5624393"/>
            <a:ext cx="553998" cy="22860"/>
          </a:xfrm>
          <a:prstGeom prst="roundRect">
            <a:avLst>
              <a:gd name="adj" fmla="val 290842"/>
            </a:avLst>
          </a:prstGeom>
          <a:solidFill>
            <a:srgbClr val="B2D4E5"/>
          </a:solidFill>
          <a:ln/>
        </p:spPr>
      </p:sp>
      <p:sp>
        <p:nvSpPr>
          <p:cNvPr id="20" name="Shape 18"/>
          <p:cNvSpPr/>
          <p:nvPr/>
        </p:nvSpPr>
        <p:spPr>
          <a:xfrm>
            <a:off x="613350" y="5457825"/>
            <a:ext cx="356116" cy="35611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24198" y="5511165"/>
            <a:ext cx="134422" cy="24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4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661993" y="5438061"/>
            <a:ext cx="2600682" cy="259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Социальная поддержка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661993" y="5792629"/>
            <a:ext cx="12414409" cy="506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Поддержка близких людей, общение с друзьями, участие в любимых делах – это важные факторы, которые помогают справиться со стрессом и чувствовать себя увереннее.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946606" y="6960394"/>
            <a:ext cx="553998" cy="22860"/>
          </a:xfrm>
          <a:prstGeom prst="roundRect">
            <a:avLst>
              <a:gd name="adj" fmla="val 290842"/>
            </a:avLst>
          </a:prstGeom>
          <a:solidFill>
            <a:srgbClr val="B2D4E5"/>
          </a:solidFill>
          <a:ln/>
        </p:spPr>
      </p:sp>
      <p:sp>
        <p:nvSpPr>
          <p:cNvPr id="25" name="Shape 23"/>
          <p:cNvSpPr/>
          <p:nvPr/>
        </p:nvSpPr>
        <p:spPr>
          <a:xfrm>
            <a:off x="613350" y="6793825"/>
            <a:ext cx="356116" cy="356116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20626" y="6847165"/>
            <a:ext cx="141565" cy="249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5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661993" y="6774061"/>
            <a:ext cx="2289810" cy="259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Техники релаксации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661993" y="7128629"/>
            <a:ext cx="12414409" cy="506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Медитация, йога, глубокое дыхание, прогрессивная мышечная релаксация – это эффективные инструменты для снятия напряжения и восстановления внутреннего баланса.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2F6199-4591-4761-915D-2196C0F3CA89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1984" y="793909"/>
            <a:ext cx="13041987" cy="5924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Способы саморегуляции эмоциональных состояний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4" y="1657231"/>
            <a:ext cx="902851" cy="144458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05702" y="1837730"/>
            <a:ext cx="2380417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Осознание эмоций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805702" y="2242304"/>
            <a:ext cx="12192714" cy="577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Первый шаг – это осознание своих эмоций. Научитесь замечать, как вы себя чувствуете в разных ситуациях. Что вызывает у вас радость, грусть, гнев, страх?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84" y="3101816"/>
            <a:ext cx="902851" cy="144458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805702" y="3282315"/>
            <a:ext cx="237005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Принятие эмоций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805702" y="3686889"/>
            <a:ext cx="12192714" cy="577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 старайтесь подавить или игнорировать свои эмоции. Примите их как часть себя. Помните, что эмоции – это естественная реакция на происходящее.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4" y="4546402"/>
            <a:ext cx="902851" cy="144458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05702" y="4726900"/>
            <a:ext cx="256698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Изменение реакции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805702" y="5131475"/>
            <a:ext cx="12192714" cy="577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Когда вы осознаете свою эмоцию, вы можете выбрать, как на нее реагировать. Можно попробовать изменить свое отношение к ситуации, найти позитивные стороны, или использовать техники релаксации, чтобы справиться с негативными чувствами.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4" y="5990987"/>
            <a:ext cx="902851" cy="144458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805702" y="6171486"/>
            <a:ext cx="237005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Действие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805702" y="6576060"/>
            <a:ext cx="12192714" cy="577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После того, как вы справились с эмоциями, вы можете действовать. Это может быть решение проблемы, обращение за помощью, или просто принятие ситуации. Действие помогает справиться с эмоциями и чувствовать себя более уверенно.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4D09E7-3DAE-4C19-A690-49BCDF512C56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0925" y="904875"/>
            <a:ext cx="10603587" cy="685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Моделирование реальных ситуаций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925" y="1903333"/>
            <a:ext cx="13168551" cy="5421392"/>
          </a:xfrm>
          <a:prstGeom prst="roundRect">
            <a:avLst>
              <a:gd name="adj" fmla="val 161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38545" y="1910953"/>
            <a:ext cx="13151882" cy="5998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49047" y="2043827"/>
            <a:ext cx="3961924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Ситуация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6262" y="2043827"/>
            <a:ext cx="3958114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Возможные реакции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719667" y="2043827"/>
            <a:ext cx="3961924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Рекомендуемые действия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38545" y="2510790"/>
            <a:ext cx="13151882" cy="16021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949047" y="2643664"/>
            <a:ext cx="3961924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Конфликт с одноклассником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36262" y="2643664"/>
            <a:ext cx="3958114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Гнев, обида, желание ответить агрессией.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9667" y="2643664"/>
            <a:ext cx="3961924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Попытаться понять точку зрения другого человека, найти компромисс, обратиться к учителю или другому взрослому за помощью.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38545" y="4112895"/>
            <a:ext cx="13151882" cy="16021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949047" y="4245769"/>
            <a:ext cx="3961924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Неудача на экзамене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36262" y="4245769"/>
            <a:ext cx="3958114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Разочарование, страх, чувство собственной несостоятельности.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19667" y="4245769"/>
            <a:ext cx="3961924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Анализировать свои ошибки, учиться на них, обращаться за помощью к учителю, не сдаваться и продолжать стараться.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38545" y="5715000"/>
            <a:ext cx="13151882" cy="16021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49047" y="5847874"/>
            <a:ext cx="3961924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Отказ в дружбе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336262" y="5847874"/>
            <a:ext cx="3958114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Обида, одиночество, чувство ненужности.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719667" y="5847874"/>
            <a:ext cx="3961924" cy="1336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Помнить о своих достоинствах, искать новых друзей, не стесняться обращаться за помощью к семье или психологу.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E17D7-E437-4C5D-AB44-1C3708FD3739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30968"/>
            <a:ext cx="9532858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Решение ситуационных задач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2422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Задача 1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84108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Вас постоянно дразнят в школе. Как вы можете справиться с этой ситуацией?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32928" y="52422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Задача 2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32928" y="584108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Вы не можете сосредоточиться на учебе из-за тревоги. Как вы можете себе помочь?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72067" y="524220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ea typeface="Petrona" pitchFamily="34" charset="-122"/>
                <a:cs typeface="Arial" panose="020B0604020202020204" pitchFamily="34" charset="0"/>
              </a:rPr>
              <a:t>Задача 3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72067" y="584108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Вы чувствуете себя одиноким и изолированным. Как вы можете найти новых друзей?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0D6141-6B0C-4472-86A2-866942A54A68}"/>
              </a:ext>
            </a:extLst>
          </p:cNvPr>
          <p:cNvSpPr txBox="1"/>
          <p:nvPr/>
        </p:nvSpPr>
        <p:spPr>
          <a:xfrm>
            <a:off x="87084" y="12362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763</Words>
  <Application>Microsoft Office PowerPoint</Application>
  <PresentationFormat>Произвольный</PresentationFormat>
  <Paragraphs>79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2024-09-10T12:56:35Z</dcterms:created>
  <dcterms:modified xsi:type="dcterms:W3CDTF">2024-09-10T13:09:49Z</dcterms:modified>
</cp:coreProperties>
</file>