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9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6925"/>
            <a:ext cx="7315200" cy="172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700"/>
              </a:lnSpc>
              <a:buNone/>
            </a:pPr>
            <a:r>
              <a:rPr lang="en-US" sz="35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Психическое здоровье и психологическое благополучие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67600" y="2033226"/>
            <a:ext cx="7053943" cy="2255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 современном мире, где на нас постоянно оказывают давление стрессы, жизненные трудности и социальные ожидания, забота о своем психическом здоровье и психологическом благополучии становится все более актуальной. Это особенно важно для молодых людей, которые находятся в период активного развития личности и самоопределения. На этом уроке мы рассмотрим основные понятия, факторы, влияющие на наше психическое состояние, и методы его поддержания.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2A7E6-7217-437E-AA42-4F8893779DF5}"/>
              </a:ext>
            </a:extLst>
          </p:cNvPr>
          <p:cNvSpPr txBox="1"/>
          <p:nvPr/>
        </p:nvSpPr>
        <p:spPr>
          <a:xfrm>
            <a:off x="7315200" y="486766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«Психическое здоровье и психологическое благополучие»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FA8BC-DC55-4D5F-AB6B-99A6B23C7D99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899" y="642699"/>
            <a:ext cx="13202603" cy="1275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Понятие психического здоровья и психологического благополучия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3899" y="2223849"/>
            <a:ext cx="13202603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Психическое здоровье - это состояние, которое позволяет человеку ощущать себя комфортно и продуктивно в социальной среде, справляться с жизненными трудностями и реализовывать свой потенциал. Психологическое благополучие - это ощущение удовлетворенности жизнью, позитивное отношение к себе и миру, способность находить смысл в жизни и строить крепкие и здоровые отношения.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3899" y="3987641"/>
            <a:ext cx="458986" cy="45898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5" name="Text 3"/>
          <p:cNvSpPr/>
          <p:nvPr/>
        </p:nvSpPr>
        <p:spPr>
          <a:xfrm>
            <a:off x="851535" y="4064079"/>
            <a:ext cx="183594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76839" y="3987641"/>
            <a:ext cx="2549962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Гармония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76839" y="4428768"/>
            <a:ext cx="3601998" cy="1957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Психическое здоровье предполагает гармоничное состояние, когда человек способен справляться с эмоциями, принимать решения, поддерживать взаимоотношения и жить полноценной жизнью.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182791" y="3987641"/>
            <a:ext cx="458986" cy="45898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9" name="Text 7"/>
          <p:cNvSpPr/>
          <p:nvPr/>
        </p:nvSpPr>
        <p:spPr>
          <a:xfrm>
            <a:off x="5320427" y="4064079"/>
            <a:ext cx="183594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45731" y="3987641"/>
            <a:ext cx="3059073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Свобода от страданий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845731" y="4428768"/>
            <a:ext cx="3601998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Это не означает отсутствие негативных эмоций или стресса, но отсутствие психологических расстройств, которые мешают нормальной жизни.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51683" y="3987641"/>
            <a:ext cx="458986" cy="45898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3" name="Text 11"/>
          <p:cNvSpPr/>
          <p:nvPr/>
        </p:nvSpPr>
        <p:spPr>
          <a:xfrm>
            <a:off x="9789319" y="4064079"/>
            <a:ext cx="183594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14623" y="3987641"/>
            <a:ext cx="3517821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Способность к адаптации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14623" y="4428768"/>
            <a:ext cx="3601998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Это гибкость и умение приспосабливаться к изменениям в жизни, решать проблемы и находить решения в сложных ситуациях.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13899" y="6819543"/>
            <a:ext cx="458986" cy="45898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7" name="Text 15"/>
          <p:cNvSpPr/>
          <p:nvPr/>
        </p:nvSpPr>
        <p:spPr>
          <a:xfrm>
            <a:off x="851535" y="6895981"/>
            <a:ext cx="183594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76839" y="6819543"/>
            <a:ext cx="3670816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Позитивный взгляд на мир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376839" y="7260669"/>
            <a:ext cx="12539663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Способность видеть хорошее и находить смысл даже в трудных моментах.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FEB37-7798-4E1A-8BA9-08393E641652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420" y="694134"/>
            <a:ext cx="1324356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Критерии психического здоровья и психологического благополучия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93420" y="2229564"/>
            <a:ext cx="1324356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Психическое здоровье и психологическое благополучие - это не одномоментное состояние, а процесс. Для определения уровня психического благополучия можно использовать некоторые критерии: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93420" y="3086338"/>
            <a:ext cx="13243560" cy="4449128"/>
          </a:xfrm>
          <a:prstGeom prst="roundRect">
            <a:avLst>
              <a:gd name="adj" fmla="val 66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01040" y="3093958"/>
            <a:ext cx="13228320" cy="8867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899160" y="3220403"/>
            <a:ext cx="6214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Физическое здоровье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17130" y="3220403"/>
            <a:ext cx="621411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Хорошее физическое состояние, достаточный уровень энергии, здоровые привычки (сон, питание, физическая активность)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01040" y="3980736"/>
            <a:ext cx="13228320" cy="8867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899160" y="4107180"/>
            <a:ext cx="6214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Эмоциональное благополучие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17130" y="4107180"/>
            <a:ext cx="621411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Способность управлять своими эмоциями, проявлять сочувствие и эмпатию, чувствовать себя счастливым и удовлетворенным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01040" y="4867513"/>
            <a:ext cx="13228320" cy="8867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899160" y="4993958"/>
            <a:ext cx="6214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Социальное благополучие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17130" y="4993958"/>
            <a:ext cx="621411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Наличие близких отношений, умение строить здоровые взаимоотношения, чувство принадлежности к сообществу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01040" y="5754291"/>
            <a:ext cx="13228320" cy="8867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899160" y="5880735"/>
            <a:ext cx="6214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Интеллектуальное благополучие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17130" y="5880735"/>
            <a:ext cx="621411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Способность к обучению, креативности, решению проблем, поиск смысла в жизни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01040" y="6641068"/>
            <a:ext cx="13228320" cy="8867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899160" y="6767513"/>
            <a:ext cx="6214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Духовное благополучие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17130" y="6767513"/>
            <a:ext cx="621411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Поиск смысла жизни, принятие ценностей и убеждений, вера в что-то большее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625D7-B3E1-4806-BEC0-A7151F3C193C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1068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Основные факторы, влияющие на психическое и психологическое благополучие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50103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Существует множество факторов, которые влияют на наше психическое и психологическое благополучие. Их можно разделить на несколько групп: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708803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Личностные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28994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Склонность к оптимизму, уровень самооценки, наличие навыков управления стрессом, способность к эмпатии, уверенность в себе.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708803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Социальные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528994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Поддержка семьи и друзей, удовлетворенность работой или учебой, чувство принадлежности к сообществу, качество межличностных отношений.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7088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Внешние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528994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Условия жизни, безопасность, уровень дохода, доступ к образованию и медицинской помощи, экологическая обстановка.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FCBD2-5E11-400B-BBB2-50AA3D813A83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029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2805" y="2558177"/>
            <a:ext cx="13014008" cy="475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Основные направления сохранения и укрепления самочувствия</a:t>
            </a:r>
            <a:endParaRPr lang="en-US"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32805" y="3262193"/>
            <a:ext cx="13564791" cy="487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Помните, что психическое здоровье - это не только отсутствие проблем, но и постоянная работа над собой. Для сохранения и укрепления своего самочувствия важно придерживаться следующих направлений: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5" y="3920609"/>
            <a:ext cx="761167" cy="121789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22214" y="4072771"/>
            <a:ext cx="2169081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Управление стрессом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522214" y="4401860"/>
            <a:ext cx="12575381" cy="487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Важно научиться распознавать сигналы стресса и развивать эффективные способы управления им: релаксация, йога, медитация, физические упражнения, прогулки на свежем воздухе.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05" y="5138499"/>
            <a:ext cx="761167" cy="121789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522214" y="5290661"/>
            <a:ext cx="2283262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522214" y="5619750"/>
            <a:ext cx="1257538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Правильное питание, достаточный сон, регулярные физические нагрузки играют важную роль в поддержании психологического благополучия.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05" y="6356390"/>
            <a:ext cx="761167" cy="121789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22214" y="6508552"/>
            <a:ext cx="2169081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Позитивное мышление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522214" y="6837640"/>
            <a:ext cx="1257538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Важно научиться видеть хорошее, сосредоточиваться на позитивных моментах, избегать негативных мыслей, которые могут усугублять стресс и ухудшать самочувствие.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1580C-BBFC-4C57-AFC8-3A30F66946C2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25303" y="853202"/>
            <a:ext cx="9637395" cy="1192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Меры, направленные на сохранение и укрепление состояния организма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325303" y="2331601"/>
            <a:ext cx="9637395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Помимо психологических практик, важно уделять внимание и физическому здоровью. Физическая активность положительно влияет на наше психическое состояние, выделяя эндорфины - гормоны счастья. Регулярные занятия спортом помогают снизить уровень стресса, улучшить сон, повысить самооценку, а также снизить риск различных заболеваний.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325303" y="3766780"/>
            <a:ext cx="4723328" cy="2014538"/>
          </a:xfrm>
          <a:prstGeom prst="roundRect">
            <a:avLst>
              <a:gd name="adj" fmla="val 1421"/>
            </a:avLst>
          </a:prstGeom>
          <a:solidFill>
            <a:srgbClr val="2E2E2F"/>
          </a:solidFill>
          <a:ln/>
        </p:spPr>
      </p:sp>
      <p:sp>
        <p:nvSpPr>
          <p:cNvPr id="6" name="Text 3"/>
          <p:cNvSpPr/>
          <p:nvPr/>
        </p:nvSpPr>
        <p:spPr>
          <a:xfrm>
            <a:off x="4516041" y="3957518"/>
            <a:ext cx="3003471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Регулярные тренировки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516041" y="4369951"/>
            <a:ext cx="4341852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Найдите вид физической активности, который вам нравится, и включайте его в свой режим. Это может быть бег, плавание, танцы, йога или просто прогулки на свежем воздухе.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239369" y="3766780"/>
            <a:ext cx="4723328" cy="2014538"/>
          </a:xfrm>
          <a:prstGeom prst="roundRect">
            <a:avLst>
              <a:gd name="adj" fmla="val 1421"/>
            </a:avLst>
          </a:prstGeom>
          <a:solidFill>
            <a:srgbClr val="2E2E2F"/>
          </a:solidFill>
          <a:ln/>
        </p:spPr>
      </p:sp>
      <p:sp>
        <p:nvSpPr>
          <p:cNvPr id="9" name="Text 6"/>
          <p:cNvSpPr/>
          <p:nvPr/>
        </p:nvSpPr>
        <p:spPr>
          <a:xfrm>
            <a:off x="9430107" y="3957518"/>
            <a:ext cx="2574369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Правильное питание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30107" y="4369951"/>
            <a:ext cx="4341852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Питайтесь сбалансировано, включая в свой рацион фрукты, овощи, здоровые жиры и белки. Избегайте фаст-фуда и сладких газированных напитков.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325303" y="5972056"/>
            <a:ext cx="9637395" cy="1404223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12" name="Text 9"/>
          <p:cNvSpPr/>
          <p:nvPr/>
        </p:nvSpPr>
        <p:spPr>
          <a:xfrm>
            <a:off x="4516041" y="6162794"/>
            <a:ext cx="2384703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Достаточный сон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516041" y="6575227"/>
            <a:ext cx="9255919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Сон - это важный элемент здорового образа жизни. Старайтесь спать не менее 7-8 часов в сутки. Создайте условия для комфортного сна: темная комната, тишина и удобная постель.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EF2728-F783-469F-9131-7F775B31F7BF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498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7922" y="2376726"/>
            <a:ext cx="13594556" cy="924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900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Инклюзивное обучение и его роль в сохранении душевного равновесия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17922" y="3022554"/>
            <a:ext cx="13594556" cy="473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Инклюзивное образование - это важный элемент создания здоровой и поддерживающей атмосферы в школе. Это означает создание условий для всех учащихся, независимо от их индивидуальных особенностей. В инклюзивном образовании фокус смещается с проблем и отличий на сильные стороны и потенциал каждого ученика.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22" y="3847452"/>
            <a:ext cx="369927" cy="3699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7922" y="4365255"/>
            <a:ext cx="3550206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Создание ощущения принадлежности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17922" y="4685176"/>
            <a:ext cx="6686312" cy="473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Инклюзивное образование помогает ученикам чувствовать себя частью коллектива, что положительно влияет на их самооценку и психическое благополучие.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166" y="3847452"/>
            <a:ext cx="369927" cy="3699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26166" y="4365255"/>
            <a:ext cx="3661172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Развитие толерантности и уважения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26166" y="4685176"/>
            <a:ext cx="6686312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 инклюзивной среде учащиеся учатся уважать друг друга, признавать индивидуальные особенности и различия, что способствует созданию атмосферы взаимопонимания и уважения.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22" y="5839130"/>
            <a:ext cx="369927" cy="3699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17922" y="6356933"/>
            <a:ext cx="5103376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Развитие навыков коммуникации и взаимодействия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517922" y="6676854"/>
            <a:ext cx="6686312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Инклюзивное обучение поощряет взаимодействие между учениками с разными способностями и особенностями, что помогает развивать навыки коммуникации и взаимопонимания.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166" y="5839130"/>
            <a:ext cx="369927" cy="3699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26166" y="6356933"/>
            <a:ext cx="4326850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E0D6DE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Предупреждение буллинга и дискриминации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426166" y="6676854"/>
            <a:ext cx="6686312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Инклюзивные школы способствуют созданию безопасной и уважительной атмосферы, что помогает предотвратить буллинг и дискриминацию, которые могут негативно влиять на психическое здоровье учеников.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77C1D-BBE5-422F-85A9-EB83BB32C6E6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899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2024-09-04T11:31:15Z</dcterms:created>
  <dcterms:modified xsi:type="dcterms:W3CDTF">2024-09-04T11:41:05Z</dcterms:modified>
</cp:coreProperties>
</file>