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80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5678"/>
            <a:ext cx="7315200" cy="2836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600"/>
              </a:lnSpc>
              <a:buNone/>
            </a:pPr>
            <a:r>
              <a:rPr lang="en-US" sz="6100" kern="0" spc="-122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Профилактика неинфекционных заболеваний</a:t>
            </a:r>
            <a:endParaRPr lang="en-US"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52400" y="2837971"/>
            <a:ext cx="6966857" cy="2676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Неинфекционные заболевания (НИЗ) являются ведущей причиной смертности во всем мире, и их профилактика является ключевым фактором для сохранения здоровья населения. В этой презентации мы рассмотрим основные понятия, факторы риска, меры профилактики, а также значение диспансеризации в предотвращении развития НИЗ.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168A8-72CF-4632-A8FD-98ABBC5008DC}"/>
              </a:ext>
            </a:extLst>
          </p:cNvPr>
          <p:cNvSpPr txBox="1"/>
          <p:nvPr/>
        </p:nvSpPr>
        <p:spPr>
          <a:xfrm>
            <a:off x="0" y="536217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«Профилактика неинфекционных заболеваний»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6C637-AB3F-4EED-A25B-4F6AA58D823E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521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618" y="3459837"/>
            <a:ext cx="13121164" cy="1268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kern="0" spc="-80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Понятие и классификация неинфекционных заболеваний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54618" y="5293995"/>
            <a:ext cx="485061" cy="485061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21068" y="5384244"/>
            <a:ext cx="152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8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55301" y="5293995"/>
            <a:ext cx="2536627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Понятие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55301" y="5740360"/>
            <a:ext cx="5752148" cy="1379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Неинфекционные заболевания - это заболевания, не передающиеся от человека к человеку, а развивающиеся в результате воздействия различных факторов, таких как образ жизни, наследственность, окружающая среда.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3071" y="5293995"/>
            <a:ext cx="485061" cy="485061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89520" y="5384244"/>
            <a:ext cx="152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8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123753" y="5293995"/>
            <a:ext cx="2536627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Классификация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23753" y="5740360"/>
            <a:ext cx="5752148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НИЗ классифицируют по органам и системам, которые поражает заболевание. Например, сердечно-сосудистые заболевания, онкологические заболевания, заболевания органов дыхания, сахарный диабет, заболевания опорно-двигательного аппарата, и т.д.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975A1-DF42-4759-94B8-3D72B49F46AC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02763"/>
            <a:ext cx="1228820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Факторы риска неинфекционных заболеваний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Внешние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996333"/>
            <a:ext cx="6185535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Включают в себя неблагоприятные условия труда и окружающей среды, загрязнение воздуха и воды, недостаток доступа к качественному здравоохранению, нездоровое питание, низкий уровень физической активности, употребление табака, алкоголя и наркотиков.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3405068"/>
            <a:ext cx="28278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Внутренние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3996333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Включают в себя наследственную предрасположенность к определенным заболеваниям, особенности организма, иммунный статус, возрастные изменения, наличие хронических заболеваний.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476D4-3F7A-4D61-8EB5-8CB20E1F5562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618" y="958215"/>
            <a:ext cx="12514778" cy="634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kern="0" spc="-80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Меры профилактики неинфекционных заболеваний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99960" y="1915716"/>
            <a:ext cx="30480" cy="5355669"/>
          </a:xfrm>
          <a:prstGeom prst="roundRect">
            <a:avLst>
              <a:gd name="adj" fmla="val 297118"/>
            </a:avLst>
          </a:prstGeom>
          <a:solidFill>
            <a:srgbClr val="DABADD"/>
          </a:solidFill>
          <a:ln/>
        </p:spPr>
      </p:sp>
      <p:sp>
        <p:nvSpPr>
          <p:cNvPr id="4" name="Shape 2"/>
          <p:cNvSpPr/>
          <p:nvPr/>
        </p:nvSpPr>
        <p:spPr>
          <a:xfrm>
            <a:off x="6348532" y="2385536"/>
            <a:ext cx="754618" cy="30480"/>
          </a:xfrm>
          <a:prstGeom prst="roundRect">
            <a:avLst>
              <a:gd name="adj" fmla="val 297118"/>
            </a:avLst>
          </a:prstGeom>
          <a:solidFill>
            <a:srgbClr val="DABADD"/>
          </a:solidFill>
          <a:ln/>
        </p:spPr>
      </p:sp>
      <p:sp>
        <p:nvSpPr>
          <p:cNvPr id="5" name="Shape 3"/>
          <p:cNvSpPr/>
          <p:nvPr/>
        </p:nvSpPr>
        <p:spPr>
          <a:xfrm>
            <a:off x="7072670" y="2158246"/>
            <a:ext cx="485061" cy="485061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39119" y="2248495"/>
            <a:ext cx="152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8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592711" y="2131338"/>
            <a:ext cx="2536627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Здоровое питание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618" y="2577703"/>
            <a:ext cx="5374719" cy="1379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Употребление разнообразных продуктов, богатых витаминами, минералами и клетчаткой, ограничение потребления жирной пищи, сладостей, газированных напитков.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27250" y="3463647"/>
            <a:ext cx="754618" cy="30480"/>
          </a:xfrm>
          <a:prstGeom prst="roundRect">
            <a:avLst>
              <a:gd name="adj" fmla="val 297118"/>
            </a:avLst>
          </a:prstGeom>
          <a:solidFill>
            <a:srgbClr val="DABADD"/>
          </a:solidFill>
          <a:ln/>
        </p:spPr>
      </p:sp>
      <p:sp>
        <p:nvSpPr>
          <p:cNvPr id="10" name="Shape 8"/>
          <p:cNvSpPr/>
          <p:nvPr/>
        </p:nvSpPr>
        <p:spPr>
          <a:xfrm>
            <a:off x="7072670" y="3236357"/>
            <a:ext cx="485061" cy="485061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39119" y="3326606"/>
            <a:ext cx="152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8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501063" y="3209449"/>
            <a:ext cx="2800826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Физическая активность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501063" y="3655814"/>
            <a:ext cx="5374719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Регулярные физические упражнения, занятия спортом, активный образ жизни, прогулки на свежем воздухе.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348532" y="4858464"/>
            <a:ext cx="754618" cy="30480"/>
          </a:xfrm>
          <a:prstGeom prst="roundRect">
            <a:avLst>
              <a:gd name="adj" fmla="val 297118"/>
            </a:avLst>
          </a:prstGeom>
          <a:solidFill>
            <a:srgbClr val="DABADD"/>
          </a:solidFill>
          <a:ln/>
        </p:spPr>
      </p:sp>
      <p:sp>
        <p:nvSpPr>
          <p:cNvPr id="15" name="Shape 13"/>
          <p:cNvSpPr/>
          <p:nvPr/>
        </p:nvSpPr>
        <p:spPr>
          <a:xfrm>
            <a:off x="7072670" y="4631174"/>
            <a:ext cx="485061" cy="485061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39119" y="4721423"/>
            <a:ext cx="152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8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820829" y="4604266"/>
            <a:ext cx="330850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Отказ от вредных привычек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4618" y="5050631"/>
            <a:ext cx="5374719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Прекращение курения, употребления алкоголя и наркотиков.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27250" y="5828824"/>
            <a:ext cx="754618" cy="30480"/>
          </a:xfrm>
          <a:prstGeom prst="roundRect">
            <a:avLst>
              <a:gd name="adj" fmla="val 297118"/>
            </a:avLst>
          </a:prstGeom>
          <a:solidFill>
            <a:srgbClr val="DABADD"/>
          </a:solidFill>
          <a:ln/>
        </p:spPr>
      </p:sp>
      <p:sp>
        <p:nvSpPr>
          <p:cNvPr id="20" name="Shape 18"/>
          <p:cNvSpPr/>
          <p:nvPr/>
        </p:nvSpPr>
        <p:spPr>
          <a:xfrm>
            <a:off x="7072670" y="5601533"/>
            <a:ext cx="485061" cy="485061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239119" y="5691783"/>
            <a:ext cx="152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8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501063" y="5574625"/>
            <a:ext cx="3416260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Профилактические осмотры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501063" y="6020991"/>
            <a:ext cx="5374719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Регулярное посещение врача, прохождение диспансеризации, своевременное выявление и лечение заболеваний.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1161C9-ABAA-444C-97B8-360AD1261035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55006"/>
            <a:ext cx="1100649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Защита от неинфекционных заболеваний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017996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32649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Знание своих рисков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4659" y="3760470"/>
            <a:ext cx="366486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знать свои семейные предрасположенности, образ жизни и другие факторы, которые могут увеличить риск развития НИЗ.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017996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2709" y="3264932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Соблюдение правил гигиены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2709" y="4112419"/>
            <a:ext cx="366486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Поддержание чистоты тела, правильное мытье рук, дезинфекция предметов обихода, вакцинация от инфекционных заболеваний.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017996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0759" y="3264932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Раннее выявление и лечение заболеваний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0759" y="4112419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Своевременное обращение к врачу, прохождение обследований, прием лекарств по назначению врача.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B778F0-FF77-4F7C-821F-C9C3B30ECC10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507218"/>
            <a:ext cx="774692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Диспансеризация и её задачи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570208"/>
            <a:ext cx="12954952" cy="2152174"/>
          </a:xfrm>
          <a:prstGeom prst="roundRect">
            <a:avLst>
              <a:gd name="adj" fmla="val 467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5344" y="3577828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84659" y="3729038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Цель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8326" y="3729038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Раннее выявление скрытых заболеваний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45344" y="4263271"/>
            <a:ext cx="12939713" cy="1451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84659" y="441448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Задачи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58326" y="4414480"/>
            <a:ext cx="598741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Проведение профилактических осмотров, сбор анамнеза, оценка состояния здоровья, выявление факторов риска, назначение необходимых обследований и лечения.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F332B-7464-4EDA-BAC4-27598438E45B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09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0215" y="3356134"/>
            <a:ext cx="7220664" cy="647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kern="0" spc="-82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Решение ситуационных задач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15" y="4333399"/>
            <a:ext cx="4363283" cy="8802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90243" y="5543669"/>
            <a:ext cx="2589133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Задача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990243" y="5999321"/>
            <a:ext cx="3923228" cy="140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Ситуация: Ваша подруга курит, говорит, что это не вредит её здоровью. Как вы можете убедить её отказаться от курения?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499" y="4333399"/>
            <a:ext cx="4363283" cy="8802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53526" y="5543669"/>
            <a:ext cx="2589133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Задача 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353526" y="5999321"/>
            <a:ext cx="3923228" cy="140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Ситуация: Ваш дедушка часто жалуется на боли в груди, но не хочет идти к врачу. Как вы можете объяснить ему важность медицинского осмотра?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782" y="4333399"/>
            <a:ext cx="4363283" cy="8802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810" y="5543669"/>
            <a:ext cx="2589133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Задача 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6810" y="5999321"/>
            <a:ext cx="3923228" cy="140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Ситуация: Вы хотите изменить свои пищевые привычки, чтобы снизить риск развития сердечно-сосудистых заболеваний. Как вы можете это сделать?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69178-FE0C-4210-9CD9-746D23F0A720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502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2024-09-09T13:58:19Z</dcterms:created>
  <dcterms:modified xsi:type="dcterms:W3CDTF">2024-09-09T14:10:06Z</dcterms:modified>
</cp:coreProperties>
</file>