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49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53014"/>
            <a:ext cx="7315200" cy="318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950"/>
              </a:lnSpc>
              <a:buNone/>
            </a:pPr>
            <a:r>
              <a:rPr lang="en-US" sz="2800" kern="0" spc="-32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Практическая работа. Выявление закономерностей изменения продолжительности дня и высоты Солнца над горизонтом в зависимости от географической широты и времени года на территории России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424058" y="3258672"/>
            <a:ext cx="7064828" cy="1302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kern="0" spc="-32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Привет, ребята! Сегодня мы отправимся в увлекательное путешествие по нашей большой стране, России, чтобы изучить, как меняется продолжительность дня и высота Солнца над горизонтом в зависимости от географической широты и времени года.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FC829-B45B-4CE1-9B18-489D3776C6E6}"/>
              </a:ext>
            </a:extLst>
          </p:cNvPr>
          <p:cNvSpPr txBox="1"/>
          <p:nvPr/>
        </p:nvSpPr>
        <p:spPr>
          <a:xfrm>
            <a:off x="7315200" y="4552131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5 классе по теме: "Практическая работа. Выявление закономерностей изменения продолжительности дня и высоты Солнца над горизонтом в зависимости от географической широты и времени года на территории России"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A26B26-914F-4140-8DE6-8E9F67DAB298}"/>
              </a:ext>
            </a:extLst>
          </p:cNvPr>
          <p:cNvSpPr txBox="1"/>
          <p:nvPr/>
        </p:nvSpPr>
        <p:spPr>
          <a:xfrm>
            <a:off x="119742" y="13318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8770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4495" y="3156942"/>
            <a:ext cx="13181409" cy="12937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kern="0" spc="-41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Географическая широта и её влияние на освещённость Земли</a:t>
            </a:r>
            <a:endParaRPr lang="en-US" sz="4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24495" y="4968121"/>
            <a:ext cx="4056578" cy="6467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kern="0" spc="-20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Что такое географическая широта?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24495" y="5821799"/>
            <a:ext cx="4056578" cy="1324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Географическая широта - это расстояние от экватора до определенной точки на Земле. Чем ближе к экватору, тем шире линия.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293757" y="4968121"/>
            <a:ext cx="4056578" cy="6467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kern="0" spc="-20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Как широта влияет на освещенность?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293757" y="5821799"/>
            <a:ext cx="4056578" cy="1656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Солнце освещает Землю неравномерно. Солнечные лучи падают на экватор под прямым углом, поэтому там всегда теплее и светлее, а на полюсах - под острым углом, поэтому там холодно и темно.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9863018" y="4968121"/>
            <a:ext cx="2587704" cy="323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kern="0" spc="-20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Пример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863018" y="5498425"/>
            <a:ext cx="4056578" cy="1656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Если мы возьмем две точки: одну на экваторе, а другую на севере России, то заметим, что солнце в северной точке будет располагаться ниже над горизонтом, а день будет короче.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B74B4-3900-4BE8-A18A-25D29E17EEEF}"/>
              </a:ext>
            </a:extLst>
          </p:cNvPr>
          <p:cNvSpPr txBox="1"/>
          <p:nvPr/>
        </p:nvSpPr>
        <p:spPr>
          <a:xfrm>
            <a:off x="119742" y="13318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2711" y="576858"/>
            <a:ext cx="13164979" cy="1308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kern="0" spc="-41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Изменение высоты Солнца над горизонтом в течение года</a:t>
            </a: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035248" y="2199323"/>
            <a:ext cx="22860" cy="5453301"/>
          </a:xfrm>
          <a:prstGeom prst="roundRect">
            <a:avLst>
              <a:gd name="adj" fmla="val 137388"/>
            </a:avLst>
          </a:prstGeom>
          <a:solidFill>
            <a:srgbClr val="575757"/>
          </a:solidFill>
          <a:ln/>
        </p:spPr>
      </p:sp>
      <p:sp>
        <p:nvSpPr>
          <p:cNvPr id="4" name="Shape 2"/>
          <p:cNvSpPr/>
          <p:nvPr/>
        </p:nvSpPr>
        <p:spPr>
          <a:xfrm>
            <a:off x="1259324" y="2658904"/>
            <a:ext cx="732711" cy="22860"/>
          </a:xfrm>
          <a:prstGeom prst="roundRect">
            <a:avLst>
              <a:gd name="adj" fmla="val 137388"/>
            </a:avLst>
          </a:prstGeom>
          <a:solidFill>
            <a:srgbClr val="575757"/>
          </a:solidFill>
          <a:ln/>
        </p:spPr>
      </p:sp>
      <p:sp>
        <p:nvSpPr>
          <p:cNvPr id="5" name="Shape 3"/>
          <p:cNvSpPr/>
          <p:nvPr/>
        </p:nvSpPr>
        <p:spPr>
          <a:xfrm>
            <a:off x="811173" y="2434828"/>
            <a:ext cx="471011" cy="471011"/>
          </a:xfrm>
          <a:prstGeom prst="roundRect">
            <a:avLst>
              <a:gd name="adj" fmla="val 6668"/>
            </a:avLst>
          </a:prstGeom>
          <a:solidFill>
            <a:srgbClr val="3E3E3E"/>
          </a:solidFill>
          <a:ln/>
        </p:spPr>
      </p:sp>
      <p:sp>
        <p:nvSpPr>
          <p:cNvPr id="6" name="Text 4"/>
          <p:cNvSpPr/>
          <p:nvPr/>
        </p:nvSpPr>
        <p:spPr>
          <a:xfrm>
            <a:off x="996315" y="2513290"/>
            <a:ext cx="100727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kern="0" spc="-25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1</a:t>
            </a:r>
            <a:endParaRPr 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198251" y="2408634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21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Зима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198251" y="2861310"/>
            <a:ext cx="11699438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Солнце находится низко над горизонтом. Дни короткие, а ночи длинные.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259324" y="4074557"/>
            <a:ext cx="732711" cy="22860"/>
          </a:xfrm>
          <a:prstGeom prst="roundRect">
            <a:avLst>
              <a:gd name="adj" fmla="val 137388"/>
            </a:avLst>
          </a:prstGeom>
          <a:solidFill>
            <a:srgbClr val="575757"/>
          </a:solidFill>
          <a:ln/>
        </p:spPr>
      </p:sp>
      <p:sp>
        <p:nvSpPr>
          <p:cNvPr id="10" name="Shape 8"/>
          <p:cNvSpPr/>
          <p:nvPr/>
        </p:nvSpPr>
        <p:spPr>
          <a:xfrm>
            <a:off x="811173" y="3850481"/>
            <a:ext cx="471011" cy="471011"/>
          </a:xfrm>
          <a:prstGeom prst="roundRect">
            <a:avLst>
              <a:gd name="adj" fmla="val 6668"/>
            </a:avLst>
          </a:prstGeom>
          <a:solidFill>
            <a:srgbClr val="3E3E3E"/>
          </a:solidFill>
          <a:ln/>
        </p:spPr>
      </p:sp>
      <p:sp>
        <p:nvSpPr>
          <p:cNvPr id="11" name="Text 9"/>
          <p:cNvSpPr/>
          <p:nvPr/>
        </p:nvSpPr>
        <p:spPr>
          <a:xfrm>
            <a:off x="970598" y="3928943"/>
            <a:ext cx="152043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kern="0" spc="-25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2</a:t>
            </a:r>
            <a:endParaRPr 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198251" y="3824288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21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Весна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198251" y="4276963"/>
            <a:ext cx="11699438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Солнце поднимается выше. Дни становятся длиннее, а ночи короче.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259324" y="5490210"/>
            <a:ext cx="732711" cy="22860"/>
          </a:xfrm>
          <a:prstGeom prst="roundRect">
            <a:avLst>
              <a:gd name="adj" fmla="val 137388"/>
            </a:avLst>
          </a:prstGeom>
          <a:solidFill>
            <a:srgbClr val="575757"/>
          </a:solidFill>
          <a:ln/>
        </p:spPr>
      </p:sp>
      <p:sp>
        <p:nvSpPr>
          <p:cNvPr id="15" name="Shape 13"/>
          <p:cNvSpPr/>
          <p:nvPr/>
        </p:nvSpPr>
        <p:spPr>
          <a:xfrm>
            <a:off x="811173" y="5266134"/>
            <a:ext cx="471011" cy="471011"/>
          </a:xfrm>
          <a:prstGeom prst="roundRect">
            <a:avLst>
              <a:gd name="adj" fmla="val 6668"/>
            </a:avLst>
          </a:prstGeom>
          <a:solidFill>
            <a:srgbClr val="3E3E3E"/>
          </a:solidFill>
          <a:ln/>
        </p:spPr>
      </p:sp>
      <p:sp>
        <p:nvSpPr>
          <p:cNvPr id="16" name="Text 14"/>
          <p:cNvSpPr/>
          <p:nvPr/>
        </p:nvSpPr>
        <p:spPr>
          <a:xfrm>
            <a:off x="970598" y="5344597"/>
            <a:ext cx="152043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kern="0" spc="-25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3</a:t>
            </a:r>
            <a:endParaRPr 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198251" y="5239941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21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Лето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198251" y="5692616"/>
            <a:ext cx="11699438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Солнце достигает самой высокой точки над горизонтом. Дни самые длинные, а ночи самые короткие.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1259324" y="6905863"/>
            <a:ext cx="732711" cy="22860"/>
          </a:xfrm>
          <a:prstGeom prst="roundRect">
            <a:avLst>
              <a:gd name="adj" fmla="val 137388"/>
            </a:avLst>
          </a:prstGeom>
          <a:solidFill>
            <a:srgbClr val="575757"/>
          </a:solidFill>
          <a:ln/>
        </p:spPr>
      </p:sp>
      <p:sp>
        <p:nvSpPr>
          <p:cNvPr id="20" name="Shape 18"/>
          <p:cNvSpPr/>
          <p:nvPr/>
        </p:nvSpPr>
        <p:spPr>
          <a:xfrm>
            <a:off x="811173" y="6681788"/>
            <a:ext cx="471011" cy="471011"/>
          </a:xfrm>
          <a:prstGeom prst="roundRect">
            <a:avLst>
              <a:gd name="adj" fmla="val 6668"/>
            </a:avLst>
          </a:prstGeom>
          <a:solidFill>
            <a:srgbClr val="3E3E3E"/>
          </a:solidFill>
          <a:ln/>
        </p:spPr>
      </p:sp>
      <p:sp>
        <p:nvSpPr>
          <p:cNvPr id="21" name="Text 19"/>
          <p:cNvSpPr/>
          <p:nvPr/>
        </p:nvSpPr>
        <p:spPr>
          <a:xfrm>
            <a:off x="970598" y="6760250"/>
            <a:ext cx="152043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kern="0" spc="-25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4</a:t>
            </a:r>
            <a:endParaRPr 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2198251" y="6655594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21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Осень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2198251" y="7108269"/>
            <a:ext cx="11699438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Солнце опускается ниже. Дни становятся короче, а ночи длиннее.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BA6B17-D754-400D-9BE4-FFBC2289D27C}"/>
              </a:ext>
            </a:extLst>
          </p:cNvPr>
          <p:cNvSpPr txBox="1"/>
          <p:nvPr/>
        </p:nvSpPr>
        <p:spPr>
          <a:xfrm>
            <a:off x="119742" y="13318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27622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45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Продолжительность светового дня на разных широтах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685342"/>
            <a:ext cx="13042821" cy="2616518"/>
          </a:xfrm>
          <a:prstGeom prst="roundRect">
            <a:avLst>
              <a:gd name="adj" fmla="val 1300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01410" y="3692962"/>
            <a:ext cx="1302627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1029653" y="3836670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Широта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75077" y="3836670"/>
            <a:ext cx="38803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Продолжительность дня летом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716691" y="3836670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Продолжительность дня зимой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801410" y="4343281"/>
            <a:ext cx="1302627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1029653" y="4486989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Экватор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375077" y="4486989"/>
            <a:ext cx="38803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12 часов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716691" y="4486989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12 часов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801410" y="4993600"/>
            <a:ext cx="1302627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1029653" y="5137309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50 градусов северной широты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5375077" y="5137309"/>
            <a:ext cx="38803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17 часов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9716691" y="5137309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7 часов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801410" y="5643920"/>
            <a:ext cx="1302627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1029653" y="5787628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70 градусов северной широты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5375077" y="5787628"/>
            <a:ext cx="38803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20 часов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9716691" y="5787628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4 часа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F08B1A-1B70-4177-94CD-53BF3E3249A0}"/>
              </a:ext>
            </a:extLst>
          </p:cNvPr>
          <p:cNvSpPr txBox="1"/>
          <p:nvPr/>
        </p:nvSpPr>
        <p:spPr>
          <a:xfrm>
            <a:off x="119742" y="13318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6508" y="500420"/>
            <a:ext cx="13357384" cy="1136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450"/>
              </a:lnSpc>
              <a:buNone/>
            </a:pPr>
            <a:r>
              <a:rPr lang="en-US" sz="3550" kern="0" spc="-36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Изменение продолжительности дня и ночи в течение года в России</a:t>
            </a:r>
            <a:endParaRPr lang="en-US" sz="3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08" y="1909763"/>
            <a:ext cx="909280" cy="145482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818561" y="2091571"/>
            <a:ext cx="2273260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kern="0" spc="-18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Зима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818561" y="2484715"/>
            <a:ext cx="12175331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kern="0" spc="-29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В России зимой дни короткие, а ночи длинные, особенно на севере.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08" y="3364587"/>
            <a:ext cx="909280" cy="145482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818561" y="3546396"/>
            <a:ext cx="2273260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kern="0" spc="-18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Весна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818561" y="3939540"/>
            <a:ext cx="12175331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kern="0" spc="-29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С приходом весны дни становятся длиннее, а ночи короче.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08" y="4819412"/>
            <a:ext cx="909280" cy="145482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818561" y="5001220"/>
            <a:ext cx="2273260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kern="0" spc="-18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Лето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1818561" y="5394365"/>
            <a:ext cx="12175331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kern="0" spc="-29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Летом на севере России наступает полярный день, когда солнце не заходит за горизонт.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08" y="6274237"/>
            <a:ext cx="909280" cy="145482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818561" y="6456045"/>
            <a:ext cx="2273260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kern="0" spc="-18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Осень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1818561" y="6849189"/>
            <a:ext cx="12175331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kern="0" spc="-29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Осенью дни снова становятся короче, а ночи длиннее.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4D0740-EC90-4B54-9622-5495584B50A8}"/>
              </a:ext>
            </a:extLst>
          </p:cNvPr>
          <p:cNvSpPr txBox="1"/>
          <p:nvPr/>
        </p:nvSpPr>
        <p:spPr>
          <a:xfrm>
            <a:off x="119742" y="13318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33807"/>
            <a:ext cx="130428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45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Влияние изменения высоты Солнца и продолжительности дня на природу и жизнь людей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65545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E3E3E"/>
          </a:solidFill>
          <a:ln/>
        </p:spPr>
      </p:sp>
      <p:sp>
        <p:nvSpPr>
          <p:cNvPr id="4" name="Text 2"/>
          <p:cNvSpPr/>
          <p:nvPr/>
        </p:nvSpPr>
        <p:spPr>
          <a:xfrm>
            <a:off x="994410" y="3740468"/>
            <a:ext cx="10906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27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30906" y="36554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Растительность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530906" y="4145875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Изменение продолжительности дня влияет на рост растений. В короткие дни растения спят, а в длинные - растут.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16962" y="365545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E3E3E"/>
          </a:solidFill>
          <a:ln/>
        </p:spPr>
      </p:sp>
      <p:sp>
        <p:nvSpPr>
          <p:cNvPr id="8" name="Text 6"/>
          <p:cNvSpPr/>
          <p:nvPr/>
        </p:nvSpPr>
        <p:spPr>
          <a:xfrm>
            <a:off x="5389721" y="3740468"/>
            <a:ext cx="1647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27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954078" y="36554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Животные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54078" y="4145875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Многие животные готовятся к зиме, когда дни становятся короче, запасая пищу и впадая в спячку.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40133" y="365545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E3E3E"/>
          </a:solidFill>
          <a:ln/>
        </p:spPr>
      </p:sp>
      <p:sp>
        <p:nvSpPr>
          <p:cNvPr id="12" name="Text 10"/>
          <p:cNvSpPr/>
          <p:nvPr/>
        </p:nvSpPr>
        <p:spPr>
          <a:xfrm>
            <a:off x="9812893" y="3740468"/>
            <a:ext cx="1647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27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377249" y="36554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Люди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377249" y="4145875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Продолжительность дня влияет на наш образ жизни. Зимой мы чаще бываем дома, а летом - на улице.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93790" y="607945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E3E3E"/>
          </a:solidFill>
          <a:ln/>
        </p:spPr>
      </p:sp>
      <p:sp>
        <p:nvSpPr>
          <p:cNvPr id="16" name="Text 14"/>
          <p:cNvSpPr/>
          <p:nvPr/>
        </p:nvSpPr>
        <p:spPr>
          <a:xfrm>
            <a:off x="966549" y="6164461"/>
            <a:ext cx="1647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27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4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530906" y="60794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Культура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530906" y="6569869"/>
            <a:ext cx="123057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В разных странах мира сложились традиции и обычаи, связанные с изменением продолжительности дня. Например, у нас в России есть праздники, связанные с зимним солнцестоянием.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72E876-F6DF-400F-A1AB-515E44858505}"/>
              </a:ext>
            </a:extLst>
          </p:cNvPr>
          <p:cNvSpPr txBox="1"/>
          <p:nvPr/>
        </p:nvSpPr>
        <p:spPr>
          <a:xfrm>
            <a:off x="119742" y="13318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2529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1034" y="2920008"/>
            <a:ext cx="12047458" cy="5812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50"/>
              </a:lnSpc>
              <a:buNone/>
            </a:pPr>
            <a:r>
              <a:rPr lang="en-US" sz="3650" kern="0" spc="-37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Методы определения высоты Солнца над горизонтом</a:t>
            </a:r>
            <a:endParaRPr lang="en-US" sz="3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34" y="3780234"/>
            <a:ext cx="465058" cy="46505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51034" y="4431268"/>
            <a:ext cx="2325291" cy="290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kern="0" spc="-18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Гномон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51034" y="4833461"/>
            <a:ext cx="6524625" cy="5950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kern="0" spc="-29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Самый простой инструмент - гномон. Это вертикальная палка, по длине тени от которой можно определить высоту Солнца над горизонтом.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4622" y="3780234"/>
            <a:ext cx="465058" cy="46505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54622" y="4431268"/>
            <a:ext cx="2325291" cy="290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kern="0" spc="-18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Компас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7454622" y="4833461"/>
            <a:ext cx="6524744" cy="5950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kern="0" spc="-29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Компас показывает направление на север, что помогает определить положение Солнца на небе.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034" y="5986582"/>
            <a:ext cx="465058" cy="46505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51034" y="6637615"/>
            <a:ext cx="2325291" cy="290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kern="0" spc="-18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Телескоп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651034" y="7039808"/>
            <a:ext cx="6524625" cy="5950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kern="0" spc="-29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Телескоп позволяет наблюдать за Солнцем и измерять его угловое положение на небе.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4622" y="5986582"/>
            <a:ext cx="465058" cy="46505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454622" y="6637615"/>
            <a:ext cx="2325291" cy="290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kern="0" spc="-18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Приложение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7454622" y="7039808"/>
            <a:ext cx="6524744" cy="5950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kern="0" spc="-29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Современные приложения на смартфонах могут точно определить высоту Солнца над горизонтом в любое время дня.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A6CE12-27A5-4835-AB9E-8514FBB6122E}"/>
              </a:ext>
            </a:extLst>
          </p:cNvPr>
          <p:cNvSpPr txBox="1"/>
          <p:nvPr/>
        </p:nvSpPr>
        <p:spPr>
          <a:xfrm>
            <a:off x="119742" y="13318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602</Words>
  <Application>Microsoft Office PowerPoint</Application>
  <PresentationFormat>Произвольный</PresentationFormat>
  <Paragraphs>83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2024-09-23T13:22:30Z</dcterms:created>
  <dcterms:modified xsi:type="dcterms:W3CDTF">2024-09-23T13:27:35Z</dcterms:modified>
</cp:coreProperties>
</file>