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24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2567"/>
            <a:ext cx="7315200" cy="2360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250"/>
              </a:lnSpc>
              <a:buNone/>
            </a:pPr>
            <a:r>
              <a:rPr lang="en-US" sz="4000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Практикум по оказанию первой помощи и психологической поддержке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07933" y="2537985"/>
            <a:ext cx="6099334" cy="1945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Добро пожаловать на практикум по оказанию первой помощи и психологической поддержке! На этом уроке мы будем изучать важные навыки, которые могут спасти жизнь в чрезвычайных ситуациях. Мы рассмотрим различные методы оказания первой помощи, от остановки кровотечения до сердечно-легочной реанимации, а также изучим основы психологической поддержки пострадавших.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47A09-BD37-4FF7-970B-1F055C192EE2}"/>
              </a:ext>
            </a:extLst>
          </p:cNvPr>
          <p:cNvSpPr txBox="1"/>
          <p:nvPr/>
        </p:nvSpPr>
        <p:spPr>
          <a:xfrm>
            <a:off x="1" y="4763459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«Практикум для отработки практических навыков первой помощи и психологической поддержки, решения кейсов, моделирования ситуаций»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61392-A371-4CE7-A1A2-8E2C636FD438}"/>
              </a:ext>
            </a:extLst>
          </p:cNvPr>
          <p:cNvSpPr txBox="1"/>
          <p:nvPr/>
        </p:nvSpPr>
        <p:spPr>
          <a:xfrm>
            <a:off x="12801596" y="1232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6160" y="723186"/>
            <a:ext cx="13218081" cy="1344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Отработка навыков оказания первой помощи при кровотечениях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06160" y="2597706"/>
            <a:ext cx="453985" cy="453985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4" name="Text 2"/>
          <p:cNvSpPr/>
          <p:nvPr/>
        </p:nvSpPr>
        <p:spPr>
          <a:xfrm>
            <a:off x="852368" y="2663309"/>
            <a:ext cx="161449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1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361837" y="2597706"/>
            <a:ext cx="3615928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Остановка артериального кровотечения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361837" y="3391376"/>
            <a:ext cx="3615928" cy="2583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Мы научимся правильно накладывать жгут, как его использовать, и когда его нужно снимать. Также узнаем о других методах остановки кровотечения, таких как прямое давление на рану и прижимание артерии.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179457" y="2597706"/>
            <a:ext cx="453985" cy="453985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8" name="Text 6"/>
          <p:cNvSpPr/>
          <p:nvPr/>
        </p:nvSpPr>
        <p:spPr>
          <a:xfrm>
            <a:off x="5314355" y="2663309"/>
            <a:ext cx="184071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835134" y="2597706"/>
            <a:ext cx="3615928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Остановка венозного кровотечения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35134" y="3391376"/>
            <a:ext cx="3615928" cy="1937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Мы изучим методы остановки венозного кровотечения, такие как наложение давящей повязки, использование холодного компресса и поднятие конечности выше уровня сердца.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52754" y="2597706"/>
            <a:ext cx="453985" cy="453985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2" name="Text 10"/>
          <p:cNvSpPr/>
          <p:nvPr/>
        </p:nvSpPr>
        <p:spPr>
          <a:xfrm>
            <a:off x="9781223" y="2663309"/>
            <a:ext cx="196929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3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08431" y="2597706"/>
            <a:ext cx="3615928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Первая помощь при носовом кровотечении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08431" y="3391376"/>
            <a:ext cx="3615928" cy="1937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Научимся правильно останавливать носовое кровотечение с помощью холодных компрессов, приподнятой головы и наклона головы вперед.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06160" y="6403181"/>
            <a:ext cx="453985" cy="453985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6" name="Text 14"/>
          <p:cNvSpPr/>
          <p:nvPr/>
        </p:nvSpPr>
        <p:spPr>
          <a:xfrm>
            <a:off x="831413" y="6468785"/>
            <a:ext cx="203359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4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361837" y="6403181"/>
            <a:ext cx="3971568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Профилактика кровотечения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361837" y="6860500"/>
            <a:ext cx="12562403" cy="645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Вспомним о важных правилах профилактики кровотечения, таких как осторожность при работе с острыми предметами и соблюдение техники безопасности.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D90F66-34FC-4244-B6C1-621D4AEEA857}"/>
              </a:ext>
            </a:extLst>
          </p:cNvPr>
          <p:cNvSpPr txBox="1"/>
          <p:nvPr/>
        </p:nvSpPr>
        <p:spPr>
          <a:xfrm>
            <a:off x="12801596" y="1232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1553408"/>
            <a:ext cx="131318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Практикум по оказанию помощи при травмах опорно-двигательного аппарата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49260" y="3515677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Переломы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49260" y="4086582"/>
            <a:ext cx="4028599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Рассмотрим основные признаки перелома кости, научимся правильно иммобилизировать поврежденную конечность с помощью шин и повязок. Изучим правила транспортировки пострадавшего с переломом.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07687" y="3515677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Вывихи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07687" y="4086582"/>
            <a:ext cx="4028599" cy="2396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Узнаем, как отличить вывих от перелома. Научимся оказывать первую помощь при вывихе, включая иммобилизацию сустава, приложение холодного компресса, и поднятие поврежденной конечности выше уровня сердца.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66114" y="3515677"/>
            <a:ext cx="3035737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Растяжения и ушибы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66114" y="4086582"/>
            <a:ext cx="4028599" cy="1712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Поговорим о растяжениях и ушибах мышечной ткани, изучим методы первой помощи, включая холодные компрессы, покой, и компрессионные повязки.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472B5-932A-468D-80B5-51FA9AE38F13}"/>
              </a:ext>
            </a:extLst>
          </p:cNvPr>
          <p:cNvSpPr txBox="1"/>
          <p:nvPr/>
        </p:nvSpPr>
        <p:spPr>
          <a:xfrm>
            <a:off x="12801596" y="1232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671632"/>
            <a:ext cx="131318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Тренировка навыков сердечно-легочной реанимации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60" y="2419826"/>
            <a:ext cx="1070491" cy="171271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40863" y="2633901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Проверка сознания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140863" y="3119080"/>
            <a:ext cx="11740277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Поговорим о важности быстрой проверки сознания пострадавшего и вызова скорой помощи в случае остановки сердца.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" y="4132540"/>
            <a:ext cx="1070491" cy="171271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40863" y="4346615"/>
            <a:ext cx="4620339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Сердечно-легочная реанимация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140863" y="4831794"/>
            <a:ext cx="11740277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Научимся правильно выполнять грудные компрессии и искусственное дыхание, повторяя эти действия до приезда медиков.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60" y="5845254"/>
            <a:ext cx="1070491" cy="171271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40863" y="6059329"/>
            <a:ext cx="4681657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Использование дефибриллятора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140863" y="6544508"/>
            <a:ext cx="11740277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Познакомимся с принципом работы дефибриллятора, и как правильно использовать его для восстановления ритма сердца пострадавшего.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64263-D73B-4513-BDF1-97FE45664C37}"/>
              </a:ext>
            </a:extLst>
          </p:cNvPr>
          <p:cNvSpPr txBox="1"/>
          <p:nvPr/>
        </p:nvSpPr>
        <p:spPr>
          <a:xfrm>
            <a:off x="12801596" y="1232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1439347"/>
            <a:ext cx="12520255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Психологическая поддержка пострадавших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60" y="2474000"/>
            <a:ext cx="535186" cy="53518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49260" y="3223260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Эмпатия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49260" y="3708440"/>
            <a:ext cx="3042047" cy="2054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Научимся понимать чувства пострадавшего, сопереживать ему и создавать атмосферу безопасности и поддержки.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419" y="2474000"/>
            <a:ext cx="535186" cy="53518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12419" y="3223260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Успокоение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112419" y="3708440"/>
            <a:ext cx="3042166" cy="3081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Изучим методы успокоения пострадавшего с помощью спокойных слов, глубокого дыхания и мягких касаний. Научимся говорить спокойно и уверенно, чтобы не нагнетать ситуацию.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696" y="2474000"/>
            <a:ext cx="535186" cy="53518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75696" y="3223260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Коммуникация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75696" y="3708440"/>
            <a:ext cx="3042166" cy="3081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Научимся правильно строить диалог с пострадавшим, активно слушать его и поддерживать его рассказ. Узнаем, как правильно задавать вопросы и как отвечать на их вопросы.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8974" y="2474000"/>
            <a:ext cx="535186" cy="53518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8974" y="3223260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Надежда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0838974" y="3708440"/>
            <a:ext cx="3042166" cy="1712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Научимся говорить слова надежды и поддержки, убеждая пострадавшего в том, что все будет хорошо и помощь придет в время.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4213B2-8118-419B-ADE2-AFD86F365A59}"/>
              </a:ext>
            </a:extLst>
          </p:cNvPr>
          <p:cNvSpPr txBox="1"/>
          <p:nvPr/>
        </p:nvSpPr>
        <p:spPr>
          <a:xfrm>
            <a:off x="12801596" y="1232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1490663"/>
            <a:ext cx="131318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Решение ситуационных задач по оказанию первой помощи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49260" y="3238857"/>
            <a:ext cx="13131879" cy="3499961"/>
          </a:xfrm>
          <a:prstGeom prst="roundRect">
            <a:avLst>
              <a:gd name="adj" fmla="val 918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56880" y="3246477"/>
            <a:ext cx="13116639" cy="95678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70955" y="3382447"/>
            <a:ext cx="6126361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Ситуация 1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33084" y="3382447"/>
            <a:ext cx="6126361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Пострадавший упал с велосипеда и получил перелом руки.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56880" y="4203263"/>
            <a:ext cx="13116639" cy="95678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970955" y="4339233"/>
            <a:ext cx="6126361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Ситуация 2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33084" y="4339233"/>
            <a:ext cx="6126361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Пострадавший получил удар током и упал в бессознательное состояние.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56880" y="5160050"/>
            <a:ext cx="13116639" cy="95678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970955" y="5296019"/>
            <a:ext cx="6126361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Ситуация 3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33084" y="5296019"/>
            <a:ext cx="6126361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Пострадавший упал и у него сильное кровотечение из носа.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56880" y="6116836"/>
            <a:ext cx="13116639" cy="61436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970955" y="6252805"/>
            <a:ext cx="6126361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Ситуация 4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33084" y="6252805"/>
            <a:ext cx="6126361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Пострадавший упал и потерял сознание.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DA770-5D56-4416-8339-E200B34086EE}"/>
              </a:ext>
            </a:extLst>
          </p:cNvPr>
          <p:cNvSpPr txBox="1"/>
          <p:nvPr/>
        </p:nvSpPr>
        <p:spPr>
          <a:xfrm>
            <a:off x="12801596" y="1232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260" y="629364"/>
            <a:ext cx="13131879" cy="1427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Комплексное моделирование чрезвычайной ситуации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55132" y="2377559"/>
            <a:ext cx="30480" cy="5222677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</p:sp>
      <p:sp>
        <p:nvSpPr>
          <p:cNvPr id="4" name="Shape 2"/>
          <p:cNvSpPr/>
          <p:nvPr/>
        </p:nvSpPr>
        <p:spPr>
          <a:xfrm>
            <a:off x="1280755" y="2844046"/>
            <a:ext cx="749260" cy="30480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</p:sp>
      <p:sp>
        <p:nvSpPr>
          <p:cNvPr id="5" name="Shape 3"/>
          <p:cNvSpPr/>
          <p:nvPr/>
        </p:nvSpPr>
        <p:spPr>
          <a:xfrm>
            <a:off x="829508" y="2618423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6" name="Text 4"/>
          <p:cNvSpPr/>
          <p:nvPr/>
        </p:nvSpPr>
        <p:spPr>
          <a:xfrm>
            <a:off x="984647" y="2687955"/>
            <a:ext cx="171331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47900" y="2591633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Землетрясение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247900" y="3076813"/>
            <a:ext cx="11633240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Мы смоделируем ситуацию землетрясения и попробуем правильно действовать в этой ситуации, включая эвакуацию и оказание первой помощи пострадавшим.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280755" y="4656296"/>
            <a:ext cx="749260" cy="30480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</p:sp>
      <p:sp>
        <p:nvSpPr>
          <p:cNvPr id="10" name="Shape 8"/>
          <p:cNvSpPr/>
          <p:nvPr/>
        </p:nvSpPr>
        <p:spPr>
          <a:xfrm>
            <a:off x="829508" y="4430673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1" name="Text 9"/>
          <p:cNvSpPr/>
          <p:nvPr/>
        </p:nvSpPr>
        <p:spPr>
          <a:xfrm>
            <a:off x="972741" y="4500205"/>
            <a:ext cx="1952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247900" y="4403884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Пожар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247900" y="4889063"/>
            <a:ext cx="11633240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Потренируемся правильно эвакуироваться из здания при пожаре, используя правильные маршруты и способы безопасности.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280755" y="6468547"/>
            <a:ext cx="749260" cy="30480"/>
          </a:xfrm>
          <a:prstGeom prst="roundRect">
            <a:avLst>
              <a:gd name="adj" fmla="val 105366"/>
            </a:avLst>
          </a:prstGeom>
          <a:solidFill>
            <a:srgbClr val="662E42"/>
          </a:solidFill>
          <a:ln/>
        </p:spPr>
      </p:sp>
      <p:sp>
        <p:nvSpPr>
          <p:cNvPr id="15" name="Shape 13"/>
          <p:cNvSpPr/>
          <p:nvPr/>
        </p:nvSpPr>
        <p:spPr>
          <a:xfrm>
            <a:off x="829508" y="6242923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6" name="Text 14"/>
          <p:cNvSpPr/>
          <p:nvPr/>
        </p:nvSpPr>
        <p:spPr>
          <a:xfrm>
            <a:off x="965835" y="6312456"/>
            <a:ext cx="208955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247900" y="6216134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Наводнение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247900" y="6701314"/>
            <a:ext cx="11633240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Изучим правила безопасности при наводнении и отработаем действия по эвакуации и оказанию помощи пострадавшим.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D9CF45-5C08-4730-91B1-E9D837959AE7}"/>
              </a:ext>
            </a:extLst>
          </p:cNvPr>
          <p:cNvSpPr txBox="1"/>
          <p:nvPr/>
        </p:nvSpPr>
        <p:spPr>
          <a:xfrm>
            <a:off x="12801596" y="12323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605</Words>
  <Application>Microsoft Office PowerPoint</Application>
  <PresentationFormat>Произвольный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2024-09-12T15:38:31Z</dcterms:created>
  <dcterms:modified xsi:type="dcterms:W3CDTF">2024-09-12T15:43:15Z</dcterms:modified>
</cp:coreProperties>
</file>