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70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1602"/>
            <a:ext cx="7315200" cy="1741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50"/>
              </a:lnSpc>
              <a:buNone/>
            </a:pPr>
            <a:r>
              <a:rPr lang="en-US" sz="545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Первая помощь пострадавшему</a:t>
            </a:r>
            <a:endParaRPr lang="en-US"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30629" y="2075786"/>
            <a:ext cx="7032172" cy="2898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Первая помощь - это комплекс неотложных мер, которые оказываются пострадавшему до прибытия медицинских работников. Знание основ первой помощи является жизненно важным навыком, который может спасти жизнь человека. В этой презентации мы рассмотрим правовые основы оказания первой помощи в России, историю ее развития, основные состояния, требующие немедленного вмешательства, а также алгоритм оказания первой помощи в различных ситуациях. Мы также рассмотрим некоторые сложные случаи и действия при прибытии бригады скорой помощи.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C6E63-A479-4CDE-815D-E00EC7F44E6C}"/>
              </a:ext>
            </a:extLst>
          </p:cNvPr>
          <p:cNvSpPr txBox="1"/>
          <p:nvPr/>
        </p:nvSpPr>
        <p:spPr>
          <a:xfrm>
            <a:off x="0" y="515069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«Первая помощь пострадавшему»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D9998-A95B-4A8A-9ACA-3F6F2468DEDF}"/>
              </a:ext>
            </a:extLst>
          </p:cNvPr>
          <p:cNvSpPr txBox="1"/>
          <p:nvPr/>
        </p:nvSpPr>
        <p:spPr>
          <a:xfrm>
            <a:off x="12823376" y="866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605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Правовые основы оказания первой помощи в РФ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583775"/>
            <a:ext cx="13042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 России оказание первой помощи регулируется Федеральным законом "Об основах охраны здоровья граждан в Российской Федерации" от 21 ноября 2011 года N 323-ФЗ. Согласно этому закону, оказание первой помощи является обязанностью каждого гражданина. Оказание первой помощи при отсутствии медицинского образования не является уголовным преступлением. Однако, необходимо действовать грамотно и не наносить вред пострадавшему. В некоторых случаях, например, при оказании помощи детям, необходимо заручиться согласием родителей.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4653439"/>
            <a:ext cx="4196358" cy="2749987"/>
          </a:xfrm>
          <a:prstGeom prst="roundRect">
            <a:avLst>
              <a:gd name="adj" fmla="val 1237"/>
            </a:avLst>
          </a:prstGeom>
          <a:solidFill>
            <a:srgbClr val="3A3B3C"/>
          </a:solidFill>
          <a:ln/>
        </p:spPr>
      </p:sp>
      <p:sp>
        <p:nvSpPr>
          <p:cNvPr id="5" name="Text 3"/>
          <p:cNvSpPr/>
          <p:nvPr/>
        </p:nvSpPr>
        <p:spPr>
          <a:xfrm>
            <a:off x="1020604" y="4880253"/>
            <a:ext cx="31627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Обязанность каждого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20604" y="5370671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Согласно Федеральному закону, каждый гражданин обязан оказать первую помощь пострадавшему.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4653439"/>
            <a:ext cx="4196358" cy="2749987"/>
          </a:xfrm>
          <a:prstGeom prst="roundRect">
            <a:avLst>
              <a:gd name="adj" fmla="val 1237"/>
            </a:avLst>
          </a:prstGeom>
          <a:solidFill>
            <a:srgbClr val="3A3B3C"/>
          </a:solidFill>
          <a:ln/>
        </p:spPr>
      </p:sp>
      <p:sp>
        <p:nvSpPr>
          <p:cNvPr id="8" name="Text 6"/>
          <p:cNvSpPr/>
          <p:nvPr/>
        </p:nvSpPr>
        <p:spPr>
          <a:xfrm>
            <a:off x="5443776" y="4880253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Отсутствие уголовной ответственности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43776" y="5725001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Оказание первой помощи при отсутствии медицинского образования не является уголовным преступлением.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640133" y="4653439"/>
            <a:ext cx="4196358" cy="2749987"/>
          </a:xfrm>
          <a:prstGeom prst="roundRect">
            <a:avLst>
              <a:gd name="adj" fmla="val 1237"/>
            </a:avLst>
          </a:prstGeom>
          <a:solidFill>
            <a:srgbClr val="3A3B3C"/>
          </a:solidFill>
          <a:ln/>
        </p:spPr>
      </p:sp>
      <p:sp>
        <p:nvSpPr>
          <p:cNvPr id="11" name="Text 9"/>
          <p:cNvSpPr/>
          <p:nvPr/>
        </p:nvSpPr>
        <p:spPr>
          <a:xfrm>
            <a:off x="9866948" y="4880253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Важно действовать грамотно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866948" y="5725001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Необходимо действовать грамотно и не наносить вред пострадавшему.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0B411-8936-4C8E-A95A-05A5EA41EFAC}"/>
              </a:ext>
            </a:extLst>
          </p:cNvPr>
          <p:cNvSpPr txBox="1"/>
          <p:nvPr/>
        </p:nvSpPr>
        <p:spPr>
          <a:xfrm>
            <a:off x="12823376" y="866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80927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6492" y="2548295"/>
            <a:ext cx="11712654" cy="45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0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История возникновения скорой медицинской помощи в России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06492" y="3217545"/>
            <a:ext cx="13617416" cy="9263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История скорой медицинской помощи в России началась в XVII веке, когда в Москве появились первые "лечебные дома". Однако, первые организованные службы скорой помощи появились только в XIX веке. В 1897 году в Санкт-Петербурге была создана первая городская скорая помощь. В 1918 году была создана единая система скорой медицинской помощи, которая действовала до наших дней. За прошедшие годы скорая помощь претерпела значительные изменения. Современные службы скорой помощи оснащены новейшими медицинскими технологиями и обученным персоналом, способным оказывать квалифицированную помощь в самых сложных случаях.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07580" y="4306610"/>
            <a:ext cx="15240" cy="3183969"/>
          </a:xfrm>
          <a:prstGeom prst="roundRect">
            <a:avLst>
              <a:gd name="adj" fmla="val 142465"/>
            </a:avLst>
          </a:prstGeom>
          <a:solidFill>
            <a:srgbClr val="535455"/>
          </a:solidFill>
          <a:ln/>
        </p:spPr>
      </p:sp>
      <p:sp>
        <p:nvSpPr>
          <p:cNvPr id="6" name="Shape 3"/>
          <p:cNvSpPr/>
          <p:nvPr/>
        </p:nvSpPr>
        <p:spPr>
          <a:xfrm>
            <a:off x="6661130" y="4624507"/>
            <a:ext cx="506492" cy="15240"/>
          </a:xfrm>
          <a:prstGeom prst="roundRect">
            <a:avLst>
              <a:gd name="adj" fmla="val 142465"/>
            </a:avLst>
          </a:prstGeom>
          <a:solidFill>
            <a:srgbClr val="535455"/>
          </a:solidFill>
          <a:ln/>
        </p:spPr>
      </p:sp>
      <p:sp>
        <p:nvSpPr>
          <p:cNvPr id="7" name="Shape 4"/>
          <p:cNvSpPr/>
          <p:nvPr/>
        </p:nvSpPr>
        <p:spPr>
          <a:xfrm>
            <a:off x="7152382" y="4469368"/>
            <a:ext cx="325636" cy="3256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7277755" y="4523542"/>
            <a:ext cx="74890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09874" y="4451271"/>
            <a:ext cx="1809274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4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XVII век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06492" y="4764286"/>
            <a:ext cx="6012656" cy="231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1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Появление первых "лечебных домов" в Москве.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462778" y="5348049"/>
            <a:ext cx="506492" cy="15240"/>
          </a:xfrm>
          <a:prstGeom prst="roundRect">
            <a:avLst>
              <a:gd name="adj" fmla="val 142465"/>
            </a:avLst>
          </a:prstGeom>
          <a:solidFill>
            <a:srgbClr val="535455"/>
          </a:solidFill>
          <a:ln/>
        </p:spPr>
      </p:sp>
      <p:sp>
        <p:nvSpPr>
          <p:cNvPr id="12" name="Shape 9"/>
          <p:cNvSpPr/>
          <p:nvPr/>
        </p:nvSpPr>
        <p:spPr>
          <a:xfrm>
            <a:off x="7152382" y="5192911"/>
            <a:ext cx="325636" cy="3256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3" name="Text 10"/>
          <p:cNvSpPr/>
          <p:nvPr/>
        </p:nvSpPr>
        <p:spPr>
          <a:xfrm>
            <a:off x="7248585" y="5247084"/>
            <a:ext cx="133112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111252" y="5174813"/>
            <a:ext cx="1809274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XIX век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11252" y="5487829"/>
            <a:ext cx="6012656" cy="231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Создание первых организованных служб скорой помощи в Санкт-Петербурге.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661130" y="5999321"/>
            <a:ext cx="506492" cy="15240"/>
          </a:xfrm>
          <a:prstGeom prst="roundRect">
            <a:avLst>
              <a:gd name="adj" fmla="val 142465"/>
            </a:avLst>
          </a:prstGeom>
          <a:solidFill>
            <a:srgbClr val="535455"/>
          </a:solidFill>
          <a:ln/>
        </p:spPr>
      </p:sp>
      <p:sp>
        <p:nvSpPr>
          <p:cNvPr id="17" name="Shape 14"/>
          <p:cNvSpPr/>
          <p:nvPr/>
        </p:nvSpPr>
        <p:spPr>
          <a:xfrm>
            <a:off x="7152382" y="5844183"/>
            <a:ext cx="325636" cy="3256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8" name="Text 15"/>
          <p:cNvSpPr/>
          <p:nvPr/>
        </p:nvSpPr>
        <p:spPr>
          <a:xfrm>
            <a:off x="7247870" y="5898356"/>
            <a:ext cx="134660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709874" y="5826085"/>
            <a:ext cx="1809274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4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1918 год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06492" y="6139101"/>
            <a:ext cx="6012656" cy="231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1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Создание единой системы скорой медицинской помощи.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7462778" y="6650593"/>
            <a:ext cx="506492" cy="15240"/>
          </a:xfrm>
          <a:prstGeom prst="roundRect">
            <a:avLst>
              <a:gd name="adj" fmla="val 142465"/>
            </a:avLst>
          </a:prstGeom>
          <a:solidFill>
            <a:srgbClr val="535455"/>
          </a:solidFill>
          <a:ln/>
        </p:spPr>
      </p:sp>
      <p:sp>
        <p:nvSpPr>
          <p:cNvPr id="22" name="Shape 19"/>
          <p:cNvSpPr/>
          <p:nvPr/>
        </p:nvSpPr>
        <p:spPr>
          <a:xfrm>
            <a:off x="7152382" y="6495455"/>
            <a:ext cx="325636" cy="325636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23" name="Text 20"/>
          <p:cNvSpPr/>
          <p:nvPr/>
        </p:nvSpPr>
        <p:spPr>
          <a:xfrm>
            <a:off x="7251680" y="6549628"/>
            <a:ext cx="127040" cy="217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4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8111252" y="6477357"/>
            <a:ext cx="1809274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XXI век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111252" y="6790373"/>
            <a:ext cx="6012656" cy="463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Современные службы скорой помощи оснащены новейшими технологиями и обученным персоналом.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E84E3D-AA11-4BDA-B90F-495E591FF356}"/>
              </a:ext>
            </a:extLst>
          </p:cNvPr>
          <p:cNvSpPr txBox="1"/>
          <p:nvPr/>
        </p:nvSpPr>
        <p:spPr>
          <a:xfrm>
            <a:off x="12823376" y="866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622578"/>
            <a:ext cx="13045678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Состояния, требующие оказания спасения, и основные мероприятия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2361" y="2377083"/>
            <a:ext cx="13045678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Существует ряд состояний, требующих немедленного оказания первой помощи, чтобы предотвратить развитие серьезных осложнений или даже спасти жизнь пострадавшего. К таким состояниям относятся: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2361" y="3611047"/>
            <a:ext cx="509349" cy="509349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</p:sp>
      <p:sp>
        <p:nvSpPr>
          <p:cNvPr id="5" name="Text 3"/>
          <p:cNvSpPr/>
          <p:nvPr/>
        </p:nvSpPr>
        <p:spPr>
          <a:xfrm>
            <a:off x="988457" y="3695938"/>
            <a:ext cx="117157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28048" y="3611047"/>
            <a:ext cx="3082171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Отсутствие сознания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28048" y="4100512"/>
            <a:ext cx="3461980" cy="2173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Необходимо проверить дыхание и пульс пострадавшего, при необходимости сделать искусственное дыхание и непрямой массаж сердца.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16366" y="3611047"/>
            <a:ext cx="509349" cy="509349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</p:sp>
      <p:sp>
        <p:nvSpPr>
          <p:cNvPr id="9" name="Text 7"/>
          <p:cNvSpPr/>
          <p:nvPr/>
        </p:nvSpPr>
        <p:spPr>
          <a:xfrm>
            <a:off x="5366980" y="3695938"/>
            <a:ext cx="208121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2053" y="361104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Кровотечение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52053" y="4100512"/>
            <a:ext cx="3461980" cy="181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Необходимо остановить кровотечение, прижав к ране стерильную повязку. При необходимости наложить жгут выше раны.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40372" y="3611047"/>
            <a:ext cx="509349" cy="509349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</p:sp>
      <p:sp>
        <p:nvSpPr>
          <p:cNvPr id="13" name="Text 11"/>
          <p:cNvSpPr/>
          <p:nvPr/>
        </p:nvSpPr>
        <p:spPr>
          <a:xfrm>
            <a:off x="9789795" y="3695938"/>
            <a:ext cx="210503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6059" y="361104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Перелом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76059" y="4100512"/>
            <a:ext cx="3461980" cy="1449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Необходимо иммобилизировать поврежденную конечность с помощью шины или повязки.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92361" y="6755368"/>
            <a:ext cx="509349" cy="509349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</p:sp>
      <p:sp>
        <p:nvSpPr>
          <p:cNvPr id="17" name="Text 15"/>
          <p:cNvSpPr/>
          <p:nvPr/>
        </p:nvSpPr>
        <p:spPr>
          <a:xfrm>
            <a:off x="947737" y="6840260"/>
            <a:ext cx="19859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28048" y="6755368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Ожог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528048" y="7244834"/>
            <a:ext cx="123099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Необходимо охладить обожженную поверхность холодной водой и наложить стерильную повязку.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E7C85B-1C8E-4E7C-9724-F522570AD571}"/>
              </a:ext>
            </a:extLst>
          </p:cNvPr>
          <p:cNvSpPr txBox="1"/>
          <p:nvPr/>
        </p:nvSpPr>
        <p:spPr>
          <a:xfrm>
            <a:off x="12823376" y="866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39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406" y="2543651"/>
            <a:ext cx="7596783" cy="521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25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Алгоритм оказания первой помощи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83406" y="3314700"/>
            <a:ext cx="13463587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Алгоритм оказания первой помощи включает в себя несколько этапов: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6" y="3768923"/>
            <a:ext cx="833557" cy="13336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66994" y="3935611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Оценка ситуации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666994" y="4296013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Оценить безопасность для себя и пострадавшего, определить характер травмы или заболевания.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06" y="5102543"/>
            <a:ext cx="833557" cy="133361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666994" y="5269230"/>
            <a:ext cx="238791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Вызов скорой помощи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666994" y="5629632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Позвонить в скорую помощь и сообщить о произошедшем.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06" y="6436162"/>
            <a:ext cx="833557" cy="133361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666994" y="6602849"/>
            <a:ext cx="2751296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Оказание первой помощи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666994" y="6963251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Провести необходимые мероприятия для спасения жизни пострадавшего.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77DB0-5CAD-4FAA-B099-D7DA51C729E0}"/>
              </a:ext>
            </a:extLst>
          </p:cNvPr>
          <p:cNvSpPr txBox="1"/>
          <p:nvPr/>
        </p:nvSpPr>
        <p:spPr>
          <a:xfrm>
            <a:off x="12823376" y="866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249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Оказание первой помощи в сложных случаях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83681"/>
            <a:ext cx="13042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 некоторых случаях оказание первой помощи может быть сложным и требовать специальных знаний и навыков. Например, при остановке сердца, когда требуется проводить реанимационные мероприятия. В таких случаях, необходимо действовать быстро и решительно, следуя алгоритму оказания первой помощи и используя доступные средства. Если вы не уверены в своих действиях, лучше не рисковать и доверить оказание помощи квалифицированным медицинским работникам.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5080159"/>
            <a:ext cx="28742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Сердечный приступ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661303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 подозрении на сердечный приступ необходимо вызвать скорую помощь и помочь пострадавшему принять удобное положение. Обеспечить доступ свежего воздуха.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50801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Инсульт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5661303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 подозрении на инсульт необходимо срочно вызвать скорую помощь. Обеспечить пострадавшему покой и доступ свежего воздуха. При необходимости, принять меры для предотвращения отека мозга.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3D681-ADEA-4CAE-9BE5-AA8800BAA0D9}"/>
              </a:ext>
            </a:extLst>
          </p:cNvPr>
          <p:cNvSpPr txBox="1"/>
          <p:nvPr/>
        </p:nvSpPr>
        <p:spPr>
          <a:xfrm>
            <a:off x="12823376" y="866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79702" y="773906"/>
            <a:ext cx="9728597" cy="1110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dirty="0">
                <a:solidFill>
                  <a:srgbClr val="F2E782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Действия при прибытии скорой медицинской бригады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279702" y="2151340"/>
            <a:ext cx="9728597" cy="1421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 прибытии бригады скорой помощи необходимо предоставить им всю доступную информацию о пострадавшем, а также о том, что уже было сделано. Важно сохранять спокойствие и четко следовать указаниям медицинских работников. Не стоит мешать им выполнять свои обязанности, а также не пытаться самостоятельно оказывать помощь, если это не требуется. Важно помнить, что профессиональная медицинская помощь является наиболее эффективным средством спасения жизни пострадавшего.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702" y="3772852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279702" y="4394835"/>
            <a:ext cx="3366611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Предоставление информации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279702" y="4779050"/>
            <a:ext cx="4730948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Предоставить медицинским работникам информацию о пострадавшем и о том, что уже было сделано.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231" y="3772852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277231" y="4394835"/>
            <a:ext cx="2862143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Сохранение спокойствия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9277231" y="4779050"/>
            <a:ext cx="4731068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Сохранять спокойствие и четко следовать указаниям медицинских работников.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702" y="5880854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279702" y="6502837"/>
            <a:ext cx="2221944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Не вмешиваться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4279702" y="6887051"/>
            <a:ext cx="4730948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 мешать медицинским работникам выполнять свои обязанности.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231" y="5880854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277231" y="6502837"/>
            <a:ext cx="2926675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FCBBF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Доверие профессионалам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9277231" y="6887051"/>
            <a:ext cx="4731068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Доверить оказание помощи квалифицированным медицинским работникам.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F1A5A1-AC43-46F0-AA82-E8108480F393}"/>
              </a:ext>
            </a:extLst>
          </p:cNvPr>
          <p:cNvSpPr txBox="1"/>
          <p:nvPr/>
        </p:nvSpPr>
        <p:spPr>
          <a:xfrm>
            <a:off x="12823376" y="866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810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2024-09-05T11:56:47Z</dcterms:created>
  <dcterms:modified xsi:type="dcterms:W3CDTF">2024-09-05T12:02:22Z</dcterms:modified>
</cp:coreProperties>
</file>