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0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2905"/>
            <a:ext cx="7315200" cy="2673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000"/>
              </a:lnSpc>
              <a:buNone/>
            </a:pPr>
            <a:r>
              <a:rPr lang="en-US" sz="560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Первая помощь при неотложных состояниях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45829" y="2986731"/>
            <a:ext cx="7075714" cy="2358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современном мире, где жизнь полна неожиданностей, умение оказывать первую помощь становится незаменимым навыком. Знание основных принципов первой помощи позволит вам действовать эффективно в экстренных ситуациях, сохранить здоровье и жизнь себе и своим близким. На данном уроке мы рассмотрим основные понятия и принципы первой помощи, а также практические навыки, которые помогут вам справиться с различными неотложными состояниями.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FA677-13A1-45F0-86D6-5E5C22B02E9D}"/>
              </a:ext>
            </a:extLst>
          </p:cNvPr>
          <p:cNvSpPr txBox="1"/>
          <p:nvPr/>
        </p:nvSpPr>
        <p:spPr>
          <a:xfrm>
            <a:off x="7315198" y="5645203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«Первая помощь при неотложных состояниях»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5FD9A-2D32-4537-B5C7-C1817D9A0A88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08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Понятие первой помощи и обязанность по её оказанию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88575"/>
            <a:ext cx="4196358" cy="4210169"/>
          </a:xfrm>
          <a:prstGeom prst="roundRect">
            <a:avLst>
              <a:gd name="adj" fmla="val 811"/>
            </a:avLst>
          </a:prstGeom>
          <a:solidFill>
            <a:srgbClr val="4C5052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1153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605808"/>
            <a:ext cx="3742730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Первая помощь - это комплекс неотложных мер, которые оказываются пострадавшему до прибытия профессиональной медицинской помощи. Она направлена на сохранение жизни, предотвращение ухудшения состояния и облегчение страданий.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888575"/>
            <a:ext cx="4196358" cy="4210169"/>
          </a:xfrm>
          <a:prstGeom prst="roundRect">
            <a:avLst>
              <a:gd name="adj" fmla="val 811"/>
            </a:avLst>
          </a:prstGeom>
          <a:solidFill>
            <a:srgbClr val="4C5052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1153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Обязанность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605808"/>
            <a:ext cx="374273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Согласно законодательству, каждый гражданин обязан оказать первую помощь пострадавшему в случае необходимости. Ответственность за не оказание помощи может быть уголовной или административной.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888575"/>
            <a:ext cx="4196358" cy="4210169"/>
          </a:xfrm>
          <a:prstGeom prst="roundRect">
            <a:avLst>
              <a:gd name="adj" fmla="val 811"/>
            </a:avLst>
          </a:prstGeom>
          <a:solidFill>
            <a:srgbClr val="4C5052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1153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Принципы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605808"/>
            <a:ext cx="374273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Первая помощь должна оказываться быстро, эффективно и безопасно. Необходимо учитывать состояние пострадавшего, тип травмы или заболевания, а также свои собственные возможности.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DCA8D-914B-4795-9F3D-5F0BFD0A8FE8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613" y="738426"/>
            <a:ext cx="13134975" cy="638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Универсальный алгоритм оказания первой помощи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784985"/>
            <a:ext cx="22860" cy="5706070"/>
          </a:xfrm>
          <a:prstGeom prst="roundRect">
            <a:avLst>
              <a:gd name="adj" fmla="val 133992"/>
            </a:avLst>
          </a:prstGeom>
          <a:solidFill>
            <a:srgbClr val="65696B"/>
          </a:solidFill>
          <a:ln/>
        </p:spPr>
      </p:sp>
      <p:sp>
        <p:nvSpPr>
          <p:cNvPr id="4" name="Shape 2"/>
          <p:cNvSpPr/>
          <p:nvPr/>
        </p:nvSpPr>
        <p:spPr>
          <a:xfrm>
            <a:off x="6393775" y="2232898"/>
            <a:ext cx="714613" cy="22860"/>
          </a:xfrm>
          <a:prstGeom prst="roundRect">
            <a:avLst>
              <a:gd name="adj" fmla="val 133992"/>
            </a:avLst>
          </a:prstGeom>
          <a:solidFill>
            <a:srgbClr val="65696B"/>
          </a:solidFill>
          <a:ln/>
        </p:spPr>
      </p:sp>
      <p:sp>
        <p:nvSpPr>
          <p:cNvPr id="5" name="Shape 3"/>
          <p:cNvSpPr/>
          <p:nvPr/>
        </p:nvSpPr>
        <p:spPr>
          <a:xfrm>
            <a:off x="7085528" y="2014657"/>
            <a:ext cx="459343" cy="459343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6" name="Text 4"/>
          <p:cNvSpPr/>
          <p:nvPr/>
        </p:nvSpPr>
        <p:spPr>
          <a:xfrm>
            <a:off x="7264956" y="2091095"/>
            <a:ext cx="100489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639622" y="1989177"/>
            <a:ext cx="2552462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Оценка обстановки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14613" y="2430780"/>
            <a:ext cx="5477470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Оцените обстановку и убедитесь в безопасности для себя и пострадавшего. При необходимости вызовите скорую помощь.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22012" y="3253859"/>
            <a:ext cx="714613" cy="22860"/>
          </a:xfrm>
          <a:prstGeom prst="roundRect">
            <a:avLst>
              <a:gd name="adj" fmla="val 133992"/>
            </a:avLst>
          </a:prstGeom>
          <a:solidFill>
            <a:srgbClr val="65696B"/>
          </a:solidFill>
          <a:ln/>
        </p:spPr>
      </p:sp>
      <p:sp>
        <p:nvSpPr>
          <p:cNvPr id="10" name="Shape 8"/>
          <p:cNvSpPr/>
          <p:nvPr/>
        </p:nvSpPr>
        <p:spPr>
          <a:xfrm>
            <a:off x="7085528" y="3035618"/>
            <a:ext cx="459343" cy="459343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11" name="Text 9"/>
          <p:cNvSpPr/>
          <p:nvPr/>
        </p:nvSpPr>
        <p:spPr>
          <a:xfrm>
            <a:off x="7226737" y="3112056"/>
            <a:ext cx="176808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438317" y="3010138"/>
            <a:ext cx="2552462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Оценка состояния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438317" y="3451741"/>
            <a:ext cx="5477470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Оцените состояние пострадавшего: уровень сознания, дыхание, пульс. Проверьте наличие кровотечений.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393775" y="4271010"/>
            <a:ext cx="714613" cy="22860"/>
          </a:xfrm>
          <a:prstGeom prst="roundRect">
            <a:avLst>
              <a:gd name="adj" fmla="val 133992"/>
            </a:avLst>
          </a:prstGeom>
          <a:solidFill>
            <a:srgbClr val="65696B"/>
          </a:solidFill>
          <a:ln/>
        </p:spPr>
      </p:sp>
      <p:sp>
        <p:nvSpPr>
          <p:cNvPr id="15" name="Shape 13"/>
          <p:cNvSpPr/>
          <p:nvPr/>
        </p:nvSpPr>
        <p:spPr>
          <a:xfrm>
            <a:off x="7085528" y="4052768"/>
            <a:ext cx="459343" cy="459343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16" name="Text 14"/>
          <p:cNvSpPr/>
          <p:nvPr/>
        </p:nvSpPr>
        <p:spPr>
          <a:xfrm>
            <a:off x="7224236" y="4129207"/>
            <a:ext cx="181928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639622" y="4027289"/>
            <a:ext cx="2552462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Первые меры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14613" y="4468892"/>
            <a:ext cx="5477470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 необходимости примите меры по остановке кровотечения, восстановлению дыхания или сердечной деятельности.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22012" y="5288161"/>
            <a:ext cx="714613" cy="22860"/>
          </a:xfrm>
          <a:prstGeom prst="roundRect">
            <a:avLst>
              <a:gd name="adj" fmla="val 133992"/>
            </a:avLst>
          </a:prstGeom>
          <a:solidFill>
            <a:srgbClr val="65696B"/>
          </a:solidFill>
          <a:ln/>
        </p:spPr>
      </p:sp>
      <p:sp>
        <p:nvSpPr>
          <p:cNvPr id="20" name="Shape 18"/>
          <p:cNvSpPr/>
          <p:nvPr/>
        </p:nvSpPr>
        <p:spPr>
          <a:xfrm>
            <a:off x="7085528" y="5069919"/>
            <a:ext cx="459343" cy="459343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21" name="Text 19"/>
          <p:cNvSpPr/>
          <p:nvPr/>
        </p:nvSpPr>
        <p:spPr>
          <a:xfrm>
            <a:off x="7220069" y="5146357"/>
            <a:ext cx="190262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438317" y="5044440"/>
            <a:ext cx="3461147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Обеспечение безопасности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438317" y="5486043"/>
            <a:ext cx="5477470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Обеспечьте пострадавшему безопасность и комфорт, защитите его от холода и переохлаждения.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393775" y="6305312"/>
            <a:ext cx="714613" cy="22860"/>
          </a:xfrm>
          <a:prstGeom prst="roundRect">
            <a:avLst>
              <a:gd name="adj" fmla="val 133992"/>
            </a:avLst>
          </a:prstGeom>
          <a:solidFill>
            <a:srgbClr val="65696B"/>
          </a:solidFill>
          <a:ln/>
        </p:spPr>
      </p:sp>
      <p:sp>
        <p:nvSpPr>
          <p:cNvPr id="25" name="Shape 23"/>
          <p:cNvSpPr/>
          <p:nvPr/>
        </p:nvSpPr>
        <p:spPr>
          <a:xfrm>
            <a:off x="7085528" y="6087070"/>
            <a:ext cx="459343" cy="459343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26" name="Text 24"/>
          <p:cNvSpPr/>
          <p:nvPr/>
        </p:nvSpPr>
        <p:spPr>
          <a:xfrm>
            <a:off x="7221141" y="6163508"/>
            <a:ext cx="188119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3606165" y="6061591"/>
            <a:ext cx="2585918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 прибытия скорой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14613" y="6503194"/>
            <a:ext cx="5477470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Ожидайте прибытия скорой помощи и передайте информацию о состоянии пострадавшего.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A0F0AD-B234-4E98-80D5-EDF076C9072C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9684"/>
            <a:ext cx="82181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Назначение и состав аптечки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5837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4" name="Text 2"/>
          <p:cNvSpPr/>
          <p:nvPr/>
        </p:nvSpPr>
        <p:spPr>
          <a:xfrm>
            <a:off x="993100" y="2668786"/>
            <a:ext cx="1116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Назначение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074194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Аптечка первой помощи предназначена для оказания неотложной помощи в случае травмы или внезапного заболевания.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5837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8" name="Text 6"/>
          <p:cNvSpPr/>
          <p:nvPr/>
        </p:nvSpPr>
        <p:spPr>
          <a:xfrm>
            <a:off x="5373886" y="2668786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Состав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074194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аптечке должны быть: бинты, антисептики, обезболивающие, средства для остановки кровотечения, средства для оказания первой помощи при ожогах, переломах, укусах.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5837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2" name="Text 10"/>
          <p:cNvSpPr/>
          <p:nvPr/>
        </p:nvSpPr>
        <p:spPr>
          <a:xfrm>
            <a:off x="9794200" y="2668786"/>
            <a:ext cx="20216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Хранение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074194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Аптечка должна храниться в сухом, защищенном от света и тепла месте. Необходимо регулярно проверять срок годности лекарственных средств.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60964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6" name="Text 14"/>
          <p:cNvSpPr/>
          <p:nvPr/>
        </p:nvSpPr>
        <p:spPr>
          <a:xfrm>
            <a:off x="943213" y="6181487"/>
            <a:ext cx="21133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60964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Применение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586895"/>
            <a:ext cx="123057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Использовать средства из аптечки следует только по назначению и в соответствии с инструкцией.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CE5431-DEF6-490D-9624-76AC454072F1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5087" y="546140"/>
            <a:ext cx="13240226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Порядок действий при оказании первой помощи в различных ситуациях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95087" y="2085142"/>
            <a:ext cx="13240226" cy="5600700"/>
          </a:xfrm>
          <a:prstGeom prst="roundRect">
            <a:avLst>
              <a:gd name="adj" fmla="val 53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02707" y="2092762"/>
            <a:ext cx="13224986" cy="5710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01303" y="2219444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Ситуация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17606" y="2219444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Действия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02707" y="2663785"/>
            <a:ext cx="13224986" cy="88868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01303" y="2790468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Кровотечение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17606" y="2790468"/>
            <a:ext cx="621149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Остановка кровотечения, наложение повязки, вызов скорой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02707" y="3552468"/>
            <a:ext cx="13224986" cy="5710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01303" y="3679150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Перелом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17606" y="3679150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Иммобилизация конечности, вызов скорой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02707" y="4123492"/>
            <a:ext cx="13224986" cy="88868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01303" y="4250174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Ожог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17606" y="4250174"/>
            <a:ext cx="621149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Охлаждение обожженной поверхности, наложение стерильной повязки, вызов скорой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02707" y="5012174"/>
            <a:ext cx="13224986" cy="88868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01303" y="5138857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Удушье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17606" y="5138857"/>
            <a:ext cx="621149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Освобождение дыхательных путей, искусственное дыхание, вызов скорой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02707" y="5900857"/>
            <a:ext cx="13224986" cy="88868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901303" y="6027539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Сердечный приступ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517606" y="6027539"/>
            <a:ext cx="621149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Непрямой массаж сердца, искусственное дыхание, вызов скорой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02707" y="6789539"/>
            <a:ext cx="13224986" cy="88868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901303" y="6916222"/>
            <a:ext cx="62114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Удар электрическим током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517606" y="6916222"/>
            <a:ext cx="621149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Освобождение пострадавшего от источника тока, искусственное дыхание, вызов скорой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38D431-26CF-405D-ACBB-F33E17B9DFA9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8290"/>
            <a:ext cx="130842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Приёмы психологической поддержки пострадавшего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087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Успокойте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08728" y="3018353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Успокойте пострадавшего, дайте понять, что вы рядом и готовы помочь. Говорите спокойным и уверенным голосом.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Поддержите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08728" y="4785479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Поддержите пострадавшего, выразите сочувствие и проявите заботу. Покажите, что вы верите в его силы и способность справиться с ситуацией.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087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D9D7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Убедите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08728" y="6552605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Убедите пострадавшего, что ему окажут необходимую медицинскую помощь. Обеспечьте его безопасность и комфорт.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5155E-D743-45EA-90C3-59ADFB728205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Решение ситуационных задач на тему первой помощи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Задача 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Представьте, что вы находитесь в парке и видите, как человек упал и потерял сознание. Что вы будете делать?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Задача 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56973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Представьте, что вы едете в машине, и ваш пассажир получил травму. Что вы будете делать?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Задача 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56973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Представьте, что вы видите, как человек задыхается. Что вы будете делать?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93078-F69A-43A2-9FF1-73B39C686736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620</Words>
  <Application>Microsoft Office PowerPoint</Application>
  <PresentationFormat>Произвольный</PresentationFormat>
  <Paragraphs>84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2024-09-11T14:56:18Z</dcterms:created>
  <dcterms:modified xsi:type="dcterms:W3CDTF">2024-09-11T15:01:08Z</dcterms:modified>
</cp:coreProperties>
</file>