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412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21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1030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121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7431"/>
            <a:ext cx="7315200" cy="2822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700"/>
              </a:lnSpc>
              <a:buNone/>
            </a:pPr>
            <a:r>
              <a:rPr lang="en-US" sz="4550" kern="0" spc="-138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Неинфекционные заболевания: Факторы риска, профилактика и роль диспансеризации</a:t>
            </a:r>
            <a:endParaRPr lang="en-US" sz="4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13171" y="3016599"/>
            <a:ext cx="7130144" cy="1623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kern="0" spc="-1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Неинфекционные заболевания (НИЗ) – это группа заболеваний, которые не передаются от человека к человеку. Они представляют собой серьезную угрозу для здоровья населения во всем мире, являясь основной причиной смертности и инвалидности. В этой презентации мы рассмотрим основные НИЗ, их факторы риска, меры профилактики и роль диспансеризации в сохранении здоровья.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8DA86-C4F7-414C-86CD-5048483B966E}"/>
              </a:ext>
            </a:extLst>
          </p:cNvPr>
          <p:cNvSpPr txBox="1"/>
          <p:nvPr/>
        </p:nvSpPr>
        <p:spPr>
          <a:xfrm>
            <a:off x="12747171" y="7728857"/>
            <a:ext cx="1796143" cy="461665"/>
          </a:xfrm>
          <a:prstGeom prst="rect">
            <a:avLst/>
          </a:prstGeom>
          <a:solidFill>
            <a:srgbClr val="212121"/>
          </a:solidFill>
        </p:spPr>
        <p:txBody>
          <a:bodyPr wrap="squar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2BF336-43E7-4A9C-851B-7D0FFBF4D6B3}"/>
              </a:ext>
            </a:extLst>
          </p:cNvPr>
          <p:cNvSpPr txBox="1"/>
          <p:nvPr/>
        </p:nvSpPr>
        <p:spPr>
          <a:xfrm>
            <a:off x="7315200" y="4475777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11 классе по теме: «Неинфекционные заболевания. Факторы риска и меры профилактики. Роль диспансеризации для сохранения здоровья»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D3E3F-33E8-4647-AE61-95EDA08D83B0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7634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362" y="2751773"/>
            <a:ext cx="12404527" cy="5441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kern="0" spc="-103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Неинфекционные заболевания и их распространенность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09362" y="3752850"/>
            <a:ext cx="391716" cy="391716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5" name="Text 2"/>
          <p:cNvSpPr/>
          <p:nvPr/>
        </p:nvSpPr>
        <p:spPr>
          <a:xfrm>
            <a:off x="730687" y="3818096"/>
            <a:ext cx="148947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kern="0" spc="-62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1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75147" y="3752850"/>
            <a:ext cx="3788688" cy="544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kern="0" spc="-5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Сердечно-сосудистые заболевания (ССЗ)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75147" y="4401383"/>
            <a:ext cx="3788688" cy="1949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kern="0" spc="-14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ССЗ, такие как ишемическая болезнь сердца, инсульт и гипертония, являются наиболее распространенными НИЗ. Они обусловлены различными факторами, включая курение, нездоровое питание, недостаток физической активности и генетическую предрасположенность.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37904" y="3752850"/>
            <a:ext cx="391716" cy="391716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9" name="Text 6"/>
          <p:cNvSpPr/>
          <p:nvPr/>
        </p:nvSpPr>
        <p:spPr>
          <a:xfrm>
            <a:off x="5259229" y="3818096"/>
            <a:ext cx="148947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kern="0" spc="-62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2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703689" y="3752850"/>
            <a:ext cx="3224332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kern="0" spc="-5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Онкологические заболевания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703689" y="4129326"/>
            <a:ext cx="3788688" cy="1949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kern="0" spc="-14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Рак, включая рак легких, желудка, печени и молочной железы, занимает второе место по распространенности среди НИЗ. Факторы риска включают курение, чрезмерное употребление алкоголя, воздействие канцерогенов и генетическую предрасположенность.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66446" y="3752850"/>
            <a:ext cx="391716" cy="391716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13" name="Text 10"/>
          <p:cNvSpPr/>
          <p:nvPr/>
        </p:nvSpPr>
        <p:spPr>
          <a:xfrm>
            <a:off x="9787771" y="3818096"/>
            <a:ext cx="148947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kern="0" spc="-62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3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232231" y="3752850"/>
            <a:ext cx="3788688" cy="544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kern="0" spc="-5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Заболевания дыхательной системы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32231" y="4401383"/>
            <a:ext cx="3788688" cy="1392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kern="0" spc="-14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Хроническая обструктивная болезнь легких (ХОБЛ), астма и пневмония – серьезные заболевания, которые могут привести к инвалидности и смерти. Курение является основным фактором риска развития ХОБЛ.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09362" y="6720721"/>
            <a:ext cx="391716" cy="391716"/>
          </a:xfrm>
          <a:prstGeom prst="roundRect">
            <a:avLst>
              <a:gd name="adj" fmla="val 6667"/>
            </a:avLst>
          </a:prstGeom>
          <a:solidFill>
            <a:srgbClr val="404040"/>
          </a:solidFill>
          <a:ln/>
        </p:spPr>
      </p:sp>
      <p:sp>
        <p:nvSpPr>
          <p:cNvPr id="17" name="Text 14"/>
          <p:cNvSpPr/>
          <p:nvPr/>
        </p:nvSpPr>
        <p:spPr>
          <a:xfrm>
            <a:off x="730687" y="6785967"/>
            <a:ext cx="148947" cy="2612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kern="0" spc="-62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4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1175147" y="6720721"/>
            <a:ext cx="3844290" cy="2720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700" kern="0" spc="-5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Заболевания эндокринной системы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1175147" y="7097197"/>
            <a:ext cx="12845891" cy="556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US" sz="1350" kern="0" spc="-14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Сахарный диабет, ожирение и заболевания щитовидной железы – это примеры эндокринных заболеваний, которые могут иметь серьезные последствия для здоровья. Нездоровое питание, недостаток физической активности и генетика играют важную роль в их развитии.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B70E03-F3EF-4C72-BDBC-350D4498A430}"/>
              </a:ext>
            </a:extLst>
          </p:cNvPr>
          <p:cNvSpPr txBox="1"/>
          <p:nvPr/>
        </p:nvSpPr>
        <p:spPr>
          <a:xfrm>
            <a:off x="12747171" y="7728857"/>
            <a:ext cx="1796143" cy="461665"/>
          </a:xfrm>
          <a:prstGeom prst="rect">
            <a:avLst/>
          </a:prstGeom>
          <a:solidFill>
            <a:srgbClr val="212121"/>
          </a:solidFill>
        </p:spPr>
        <p:txBody>
          <a:bodyPr wrap="squar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5B23F2-3724-4247-A56D-BAA629B609D1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2170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Факторы риска сердечно-сосудистых заболеваний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2062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Образ жизни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56692" y="3787378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Курение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56692" y="4229576"/>
            <a:ext cx="36152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Нездоровое питание с высоким содержанием насыщенных жиров, холестерина и соли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56692" y="5397579"/>
            <a:ext cx="361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Недостаток физической активности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156692" y="6202680"/>
            <a:ext cx="361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Чрезмерное употребление алкоголя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32928" y="3206234"/>
            <a:ext cx="32308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Генетические факторы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332928" y="3787378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Наследственность может увеличивать риск развития ССЗ. Семейная история сердечных заболеваний, гипертонии или диабета может повышать вероятность их развития.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72067" y="32062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Другие факторы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34970" y="3787378"/>
            <a:ext cx="361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Возраст (риск увеличивается с возрастом)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234970" y="4592479"/>
            <a:ext cx="361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Пол (мужчины более склонны к ССЗ)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234970" y="5397579"/>
            <a:ext cx="361521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Стресс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34970" y="5839778"/>
            <a:ext cx="36152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Социально-экономические факторы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A5BE79-C089-4A1F-B5F0-C38952B297B8}"/>
              </a:ext>
            </a:extLst>
          </p:cNvPr>
          <p:cNvSpPr txBox="1"/>
          <p:nvPr/>
        </p:nvSpPr>
        <p:spPr>
          <a:xfrm>
            <a:off x="12747171" y="7728857"/>
            <a:ext cx="1796143" cy="461665"/>
          </a:xfrm>
          <a:prstGeom prst="rect">
            <a:avLst/>
          </a:prstGeom>
          <a:solidFill>
            <a:srgbClr val="212121"/>
          </a:solidFill>
        </p:spPr>
        <p:txBody>
          <a:bodyPr wrap="squar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CAEF3F-CC26-400D-A362-292373D44FE9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8669" y="613410"/>
            <a:ext cx="9415463" cy="1390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kern="0" spc="-131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Факторы риска онкологических заболеваний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78669" y="2337792"/>
            <a:ext cx="4596527" cy="2705933"/>
          </a:xfrm>
          <a:prstGeom prst="roundRect">
            <a:avLst>
              <a:gd name="adj" fmla="val 1233"/>
            </a:avLst>
          </a:prstGeom>
          <a:solidFill>
            <a:srgbClr val="404040"/>
          </a:solidFill>
          <a:ln/>
        </p:spPr>
      </p:sp>
      <p:sp>
        <p:nvSpPr>
          <p:cNvPr id="5" name="Text 2"/>
          <p:cNvSpPr/>
          <p:nvPr/>
        </p:nvSpPr>
        <p:spPr>
          <a:xfrm>
            <a:off x="1001078" y="2560201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66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Курение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01078" y="3041333"/>
            <a:ext cx="4151709" cy="1779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Курение является одним из самых значимых факторов риска развития рака легких, мочевого пузыря, поджелудочной железы, а также других видов рака.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597604" y="2337792"/>
            <a:ext cx="4596527" cy="2705933"/>
          </a:xfrm>
          <a:prstGeom prst="roundRect">
            <a:avLst>
              <a:gd name="adj" fmla="val 1233"/>
            </a:avLst>
          </a:prstGeom>
          <a:solidFill>
            <a:srgbClr val="404040"/>
          </a:solidFill>
          <a:ln/>
        </p:spPr>
      </p:sp>
      <p:sp>
        <p:nvSpPr>
          <p:cNvPr id="8" name="Text 5"/>
          <p:cNvSpPr/>
          <p:nvPr/>
        </p:nvSpPr>
        <p:spPr>
          <a:xfrm>
            <a:off x="5820013" y="2560201"/>
            <a:ext cx="2852857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66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Нездоровое питание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820013" y="3041333"/>
            <a:ext cx="4151709" cy="1779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Чрезмерное потребление красного мяса, обработанных продуктов, сладких напитков и ограниченное потребление фруктов и овощей повышает риск развития рака.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78669" y="5266134"/>
            <a:ext cx="4596527" cy="2349937"/>
          </a:xfrm>
          <a:prstGeom prst="roundRect">
            <a:avLst>
              <a:gd name="adj" fmla="val 1420"/>
            </a:avLst>
          </a:prstGeom>
          <a:solidFill>
            <a:srgbClr val="404040"/>
          </a:solidFill>
          <a:ln/>
        </p:spPr>
      </p:sp>
      <p:sp>
        <p:nvSpPr>
          <p:cNvPr id="11" name="Text 8"/>
          <p:cNvSpPr/>
          <p:nvPr/>
        </p:nvSpPr>
        <p:spPr>
          <a:xfrm>
            <a:off x="1001078" y="5488543"/>
            <a:ext cx="3645337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66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Физическая неактивность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01078" y="5969675"/>
            <a:ext cx="4151709" cy="106799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Недостаток физической активности увеличивает риск развития рака толстой кишки, груди и эндометрия.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5597604" y="5266134"/>
            <a:ext cx="4596527" cy="2349937"/>
          </a:xfrm>
          <a:prstGeom prst="roundRect">
            <a:avLst>
              <a:gd name="adj" fmla="val 1420"/>
            </a:avLst>
          </a:prstGeom>
          <a:solidFill>
            <a:srgbClr val="404040"/>
          </a:solidFill>
          <a:ln/>
        </p:spPr>
      </p:sp>
      <p:sp>
        <p:nvSpPr>
          <p:cNvPr id="14" name="Text 11"/>
          <p:cNvSpPr/>
          <p:nvPr/>
        </p:nvSpPr>
        <p:spPr>
          <a:xfrm>
            <a:off x="5820013" y="5488543"/>
            <a:ext cx="2852857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kern="0" spc="-66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Солнечная радиация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820013" y="5969675"/>
            <a:ext cx="4151709" cy="14239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kern="0" spc="-18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Чрезмерное воздействие солнечной радиации без защиты повышает риск развития меланомы и других видов рака кожи.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08DD5C-8E6F-4380-B79F-C7B179F52F28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4837" y="559713"/>
            <a:ext cx="13420725" cy="10801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3400" kern="0" spc="-102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Факторы риска заболеваний дыхательной системы и эндокринных заболеваний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03770" y="1985367"/>
            <a:ext cx="22860" cy="5684520"/>
          </a:xfrm>
          <a:prstGeom prst="roundRect">
            <a:avLst>
              <a:gd name="adj" fmla="val 113395"/>
            </a:avLst>
          </a:prstGeom>
          <a:solidFill>
            <a:srgbClr val="595959"/>
          </a:solidFill>
          <a:ln/>
        </p:spPr>
      </p:sp>
      <p:sp>
        <p:nvSpPr>
          <p:cNvPr id="4" name="Shape 2"/>
          <p:cNvSpPr/>
          <p:nvPr/>
        </p:nvSpPr>
        <p:spPr>
          <a:xfrm>
            <a:off x="6538853" y="2362557"/>
            <a:ext cx="604837" cy="22860"/>
          </a:xfrm>
          <a:prstGeom prst="roundRect">
            <a:avLst>
              <a:gd name="adj" fmla="val 113395"/>
            </a:avLst>
          </a:prstGeom>
          <a:solidFill>
            <a:srgbClr val="595959"/>
          </a:solidFill>
          <a:ln/>
        </p:spPr>
      </p:sp>
      <p:sp>
        <p:nvSpPr>
          <p:cNvPr id="5" name="Shape 3"/>
          <p:cNvSpPr/>
          <p:nvPr/>
        </p:nvSpPr>
        <p:spPr>
          <a:xfrm>
            <a:off x="7120830" y="2179677"/>
            <a:ext cx="388739" cy="388739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6" name="Text 4"/>
          <p:cNvSpPr/>
          <p:nvPr/>
        </p:nvSpPr>
        <p:spPr>
          <a:xfrm>
            <a:off x="7241322" y="2244447"/>
            <a:ext cx="147757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kern="0" spc="-6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4026575" y="2158127"/>
            <a:ext cx="2338149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kern="0" spc="-5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Загрязнение воздуха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04837" y="2531626"/>
            <a:ext cx="5759887" cy="829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kern="0" spc="-14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Воздействие загрязненного воздуха, особенно в городах, может привести к развитию астмы, ХОБЛ и других заболеваний дыхательной системы.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86710" y="3226475"/>
            <a:ext cx="604837" cy="22860"/>
          </a:xfrm>
          <a:prstGeom prst="roundRect">
            <a:avLst>
              <a:gd name="adj" fmla="val 113395"/>
            </a:avLst>
          </a:prstGeom>
          <a:solidFill>
            <a:srgbClr val="595959"/>
          </a:solidFill>
          <a:ln/>
        </p:spPr>
      </p:sp>
      <p:sp>
        <p:nvSpPr>
          <p:cNvPr id="10" name="Shape 8"/>
          <p:cNvSpPr/>
          <p:nvPr/>
        </p:nvSpPr>
        <p:spPr>
          <a:xfrm>
            <a:off x="7120830" y="3043595"/>
            <a:ext cx="388739" cy="388739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11" name="Text 9"/>
          <p:cNvSpPr/>
          <p:nvPr/>
        </p:nvSpPr>
        <p:spPr>
          <a:xfrm>
            <a:off x="7241322" y="3108365"/>
            <a:ext cx="147757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kern="0" spc="-6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265676" y="3022044"/>
            <a:ext cx="2160151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kern="0" spc="-5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Курение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265676" y="3395543"/>
            <a:ext cx="5759887" cy="55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kern="0" spc="-14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Курение является основной причиной развития ХОБЛ, рака легких, а также других заболеваний дыхательной системы.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538853" y="4083368"/>
            <a:ext cx="604837" cy="22860"/>
          </a:xfrm>
          <a:prstGeom prst="roundRect">
            <a:avLst>
              <a:gd name="adj" fmla="val 113395"/>
            </a:avLst>
          </a:prstGeom>
          <a:solidFill>
            <a:srgbClr val="595959"/>
          </a:solidFill>
          <a:ln/>
        </p:spPr>
      </p:sp>
      <p:sp>
        <p:nvSpPr>
          <p:cNvPr id="15" name="Shape 13"/>
          <p:cNvSpPr/>
          <p:nvPr/>
        </p:nvSpPr>
        <p:spPr>
          <a:xfrm>
            <a:off x="7120830" y="3900488"/>
            <a:ext cx="388739" cy="388739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16" name="Text 14"/>
          <p:cNvSpPr/>
          <p:nvPr/>
        </p:nvSpPr>
        <p:spPr>
          <a:xfrm>
            <a:off x="7241322" y="3965258"/>
            <a:ext cx="147757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kern="0" spc="-6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204573" y="3878937"/>
            <a:ext cx="2160151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kern="0" spc="-5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Аллергии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04837" y="4252436"/>
            <a:ext cx="5759887" cy="55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kern="0" spc="-14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Аллергические реакции на пыльцу, плесень, пыль и других аллергены могут вызвать астму и другие заболевания дыхательной системы.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486710" y="4860965"/>
            <a:ext cx="604837" cy="22860"/>
          </a:xfrm>
          <a:prstGeom prst="roundRect">
            <a:avLst>
              <a:gd name="adj" fmla="val 113395"/>
            </a:avLst>
          </a:prstGeom>
          <a:solidFill>
            <a:srgbClr val="595959"/>
          </a:solidFill>
          <a:ln/>
        </p:spPr>
      </p:sp>
      <p:sp>
        <p:nvSpPr>
          <p:cNvPr id="20" name="Shape 18"/>
          <p:cNvSpPr/>
          <p:nvPr/>
        </p:nvSpPr>
        <p:spPr>
          <a:xfrm>
            <a:off x="7120830" y="4678085"/>
            <a:ext cx="388739" cy="388739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21" name="Text 19"/>
          <p:cNvSpPr/>
          <p:nvPr/>
        </p:nvSpPr>
        <p:spPr>
          <a:xfrm>
            <a:off x="7241322" y="4742855"/>
            <a:ext cx="147757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kern="0" spc="-6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4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265676" y="4656534"/>
            <a:ext cx="3937873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kern="0" spc="-5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Генетическая предрасположенность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265676" y="5030033"/>
            <a:ext cx="5759887" cy="55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kern="0" spc="-14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Наследственность может увеличивать риск развития астмы, ХОБЛ и других заболеваний дыхательной системы.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538853" y="5638562"/>
            <a:ext cx="604837" cy="22860"/>
          </a:xfrm>
          <a:prstGeom prst="roundRect">
            <a:avLst>
              <a:gd name="adj" fmla="val 113395"/>
            </a:avLst>
          </a:prstGeom>
          <a:solidFill>
            <a:srgbClr val="595959"/>
          </a:solidFill>
          <a:ln/>
        </p:spPr>
      </p:sp>
      <p:sp>
        <p:nvSpPr>
          <p:cNvPr id="25" name="Shape 23"/>
          <p:cNvSpPr/>
          <p:nvPr/>
        </p:nvSpPr>
        <p:spPr>
          <a:xfrm>
            <a:off x="7120830" y="5455682"/>
            <a:ext cx="388739" cy="388739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26" name="Text 24"/>
          <p:cNvSpPr/>
          <p:nvPr/>
        </p:nvSpPr>
        <p:spPr>
          <a:xfrm>
            <a:off x="7241322" y="5520452"/>
            <a:ext cx="147757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kern="0" spc="-6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5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4149685" y="5434132"/>
            <a:ext cx="2215039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700" kern="0" spc="-5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Нездоровое питание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604837" y="5807631"/>
            <a:ext cx="5759887" cy="829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150"/>
              </a:lnSpc>
              <a:buNone/>
            </a:pPr>
            <a:r>
              <a:rPr lang="en-US" sz="1350" kern="0" spc="-14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Чрезмерное потребление сладких напитков, обработанных продуктов и насыщенных жиров может привести к развитию ожирения и диабета 2 типа.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7486710" y="6498908"/>
            <a:ext cx="604837" cy="22860"/>
          </a:xfrm>
          <a:prstGeom prst="roundRect">
            <a:avLst>
              <a:gd name="adj" fmla="val 113395"/>
            </a:avLst>
          </a:prstGeom>
          <a:solidFill>
            <a:srgbClr val="595959"/>
          </a:solidFill>
          <a:ln/>
        </p:spPr>
      </p:sp>
      <p:sp>
        <p:nvSpPr>
          <p:cNvPr id="30" name="Shape 28"/>
          <p:cNvSpPr/>
          <p:nvPr/>
        </p:nvSpPr>
        <p:spPr>
          <a:xfrm>
            <a:off x="7120830" y="6316028"/>
            <a:ext cx="388739" cy="388739"/>
          </a:xfrm>
          <a:prstGeom prst="roundRect">
            <a:avLst>
              <a:gd name="adj" fmla="val 6668"/>
            </a:avLst>
          </a:prstGeom>
          <a:solidFill>
            <a:srgbClr val="404040"/>
          </a:solidFill>
          <a:ln/>
        </p:spPr>
      </p:sp>
      <p:sp>
        <p:nvSpPr>
          <p:cNvPr id="31" name="Text 29"/>
          <p:cNvSpPr/>
          <p:nvPr/>
        </p:nvSpPr>
        <p:spPr>
          <a:xfrm>
            <a:off x="7241322" y="6380798"/>
            <a:ext cx="147757" cy="2591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kern="0" spc="-6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6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8265676" y="6294477"/>
            <a:ext cx="3937873" cy="269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kern="0" spc="-51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Недостаток физической активности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8265676" y="6667976"/>
            <a:ext cx="5759887" cy="8290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kern="0" spc="-14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Недостаток физической активности увеличивает риск развития ожирения и диабета 2 типа, которые могут привести к проблемам с эндокринной системой.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D1A386-0CB3-4465-9D6F-7E561FE831CF}"/>
              </a:ext>
            </a:extLst>
          </p:cNvPr>
          <p:cNvSpPr txBox="1"/>
          <p:nvPr/>
        </p:nvSpPr>
        <p:spPr>
          <a:xfrm>
            <a:off x="12747171" y="7728857"/>
            <a:ext cx="1796143" cy="461665"/>
          </a:xfrm>
          <a:prstGeom prst="rect">
            <a:avLst/>
          </a:prstGeom>
          <a:solidFill>
            <a:srgbClr val="212121"/>
          </a:solidFill>
        </p:spPr>
        <p:txBody>
          <a:bodyPr wrap="squar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CBD5ED-8088-4688-AF11-7BBF566B4710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9119" y="447199"/>
            <a:ext cx="10196155" cy="508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kern="0" spc="-96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Меры профилактики неинфекционных заболеваний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9" y="1280517"/>
            <a:ext cx="813078" cy="130087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626037" y="1443038"/>
            <a:ext cx="2032754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8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Здоровое питание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626037" y="1794510"/>
            <a:ext cx="12435245" cy="520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1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Сбалансированное питание, богатое фруктами, овощами, цельнозерновыми продуктами, нежирными белками и ограниченным количеством жиров и сахара, является ключевым фактором профилактики НИЗ.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19" y="2581394"/>
            <a:ext cx="813078" cy="130087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626037" y="2743914"/>
            <a:ext cx="2431733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8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Физическая активность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626037" y="3095387"/>
            <a:ext cx="12435245" cy="520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1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Регулярные физические упражнения – не менее 30 минут в день – помогают снизить риск развития сердечно-сосудистых заболеваний, диабета, ожирения и некоторых видов рака.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19" y="3882271"/>
            <a:ext cx="813078" cy="130087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626037" y="4044791"/>
            <a:ext cx="2032754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8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Отказ от курения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626037" y="4396264"/>
            <a:ext cx="12435245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1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Курение является основной причиной развития многих НИЗ. Отказ от курения – одно из самых важных решений для улучшения здоровья.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119" y="5183148"/>
            <a:ext cx="813078" cy="130087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626037" y="5345668"/>
            <a:ext cx="3821311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8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Ограничение употребления алкоголя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626037" y="5697141"/>
            <a:ext cx="12435245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1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Чрезмерное употребление алкоголя повышает риск развития ССЗ, онкологических заболеваний, заболеваний печени и других проблем со здоровьем.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119" y="6484025"/>
            <a:ext cx="813078" cy="130087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626037" y="6646545"/>
            <a:ext cx="2779157" cy="253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kern="0" spc="-48" dirty="0">
                <a:solidFill>
                  <a:srgbClr val="E5E0D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Профилактические осмотры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626037" y="6998018"/>
            <a:ext cx="12435245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kern="0" spc="-13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Регулярные медицинские осмотры позволяют своевременно выявлять заболевания и принимать необходимые меры для их профилактики.</a:t>
            </a:r>
            <a:endParaRPr lang="en-US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6F7448-4C34-4204-957C-D6EE29642C79}"/>
              </a:ext>
            </a:extLst>
          </p:cNvPr>
          <p:cNvSpPr txBox="1"/>
          <p:nvPr/>
        </p:nvSpPr>
        <p:spPr>
          <a:xfrm>
            <a:off x="12747171" y="7728857"/>
            <a:ext cx="1796143" cy="461665"/>
          </a:xfrm>
          <a:prstGeom prst="rect">
            <a:avLst/>
          </a:prstGeom>
          <a:solidFill>
            <a:srgbClr val="212121"/>
          </a:solidFill>
        </p:spPr>
        <p:txBody>
          <a:bodyPr wrap="squar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0550D1-0BFC-4255-AC70-BF4C2A3DF0B5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44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8775" y="3110032"/>
            <a:ext cx="13272849" cy="12122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kern="0" spc="-115" dirty="0">
                <a:solidFill>
                  <a:srgbClr val="FFFFFF"/>
                </a:solidFill>
                <a:latin typeface="Arial" panose="020B0604020202020204" pitchFamily="34" charset="0"/>
                <a:ea typeface="Roboto Mono" pitchFamily="34" charset="-122"/>
                <a:cs typeface="Arial" panose="020B0604020202020204" pitchFamily="34" charset="0"/>
              </a:rPr>
              <a:t>Роль диспансеризации и признаки угрожающих жизни состояний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78775" y="4613196"/>
            <a:ext cx="13272849" cy="2930843"/>
          </a:xfrm>
          <a:prstGeom prst="roundRect">
            <a:avLst>
              <a:gd name="adj" fmla="val 993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86395" y="4620816"/>
            <a:ext cx="13257609" cy="86844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80348" y="4744760"/>
            <a:ext cx="6237089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kern="0" spc="-1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Диспансеризация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12963" y="4744760"/>
            <a:ext cx="6237089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kern="0" spc="-1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Профилактические осмотры, проводимые медицинскими работниками для раннего выявления НИЗ и других заболеваний.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86395" y="5489258"/>
            <a:ext cx="13257609" cy="86844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880348" y="5613202"/>
            <a:ext cx="6237089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kern="0" spc="-1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Цель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512963" y="5613202"/>
            <a:ext cx="6237089" cy="6205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kern="0" spc="-1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Своевременное выявление, лечение и профилактика заболеваний, а также улучшение качества жизни.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86395" y="6357699"/>
            <a:ext cx="13257609" cy="11787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880348" y="6481643"/>
            <a:ext cx="6237089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kern="0" spc="-1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Процедуры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512963" y="6481643"/>
            <a:ext cx="6237089" cy="930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kern="0" spc="-15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Осмотр терапевта, измерение давления, анализ крови и мочи, ЭКГ, флюорография, другие исследования в зависимости от возраста и факторов риска.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98C80E-FB4F-47A5-9435-FB5C9B0FAFA2}"/>
              </a:ext>
            </a:extLst>
          </p:cNvPr>
          <p:cNvSpPr txBox="1"/>
          <p:nvPr/>
        </p:nvSpPr>
        <p:spPr>
          <a:xfrm>
            <a:off x="12747171" y="7728857"/>
            <a:ext cx="1796143" cy="461665"/>
          </a:xfrm>
          <a:prstGeom prst="rect">
            <a:avLst/>
          </a:prstGeom>
          <a:solidFill>
            <a:srgbClr val="212121"/>
          </a:solidFill>
        </p:spPr>
        <p:txBody>
          <a:bodyPr wrap="square" rtlCol="0">
            <a:spAutoFit/>
          </a:bodyPr>
          <a:lstStyle/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99CB6-D85B-40A7-83CD-124682BCFE94}"/>
              </a:ext>
            </a:extLst>
          </p:cNvPr>
          <p:cNvSpPr txBox="1"/>
          <p:nvPr/>
        </p:nvSpPr>
        <p:spPr>
          <a:xfrm>
            <a:off x="65316" y="794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773</Words>
  <Application>Microsoft Office PowerPoint</Application>
  <PresentationFormat>Произвольный</PresentationFormat>
  <Paragraphs>91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2024-09-03T11:58:03Z</dcterms:created>
  <dcterms:modified xsi:type="dcterms:W3CDTF">2024-09-03T12:03:09Z</dcterms:modified>
</cp:coreProperties>
</file>