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40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302D2C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46434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73152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0" y="32655"/>
            <a:ext cx="7315200" cy="17090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6900"/>
              </a:lnSpc>
              <a:buNone/>
            </a:pPr>
            <a:r>
              <a:rPr lang="en-US" sz="350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Координация и регуляция жизнедеятельности у животных</a:t>
            </a:r>
            <a:endParaRPr lang="en-US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711518" y="1906543"/>
            <a:ext cx="5892165" cy="2236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6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Приветствую всех на нашем сегодняшнем уроке биологии! Сегодня мы будем погружаться в удивительный мир координации и регуляции жизнедеятельности у животных. Вы узнаете, как животные приспосабливаются к постоянно меняющимся условиям окружающей среды и поддерживают свою жизнедеятельность в гармонии. Захватывающий мир, не правда ли? Так что давайте начнем!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7F1360-BE58-452C-BC0B-1C00D32821E1}"/>
              </a:ext>
            </a:extLst>
          </p:cNvPr>
          <p:cNvSpPr txBox="1"/>
          <p:nvPr/>
        </p:nvSpPr>
        <p:spPr>
          <a:xfrm>
            <a:off x="0" y="4572227"/>
            <a:ext cx="7315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8 классе по теме: «Координация и регуляция жизнедеятельности у животных»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8AAA3C-1B75-4B95-83C4-68DBEFD91DA9}"/>
              </a:ext>
            </a:extLst>
          </p:cNvPr>
          <p:cNvSpPr txBox="1"/>
          <p:nvPr/>
        </p:nvSpPr>
        <p:spPr>
          <a:xfrm>
            <a:off x="12801941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0977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87335" y="2753916"/>
            <a:ext cx="8553093" cy="5244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100"/>
              </a:lnSpc>
              <a:buNone/>
            </a:pPr>
            <a:r>
              <a:rPr lang="en-US" sz="330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Понятие о регуляции жизнедеятельности</a:t>
            </a:r>
            <a:endParaRPr lang="en-US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587335" y="3718798"/>
            <a:ext cx="377547" cy="377547"/>
          </a:xfrm>
          <a:prstGeom prst="roundRect">
            <a:avLst>
              <a:gd name="adj" fmla="val 6668"/>
            </a:avLst>
          </a:prstGeom>
          <a:solidFill>
            <a:srgbClr val="373433"/>
          </a:solidFill>
          <a:ln/>
        </p:spPr>
      </p:sp>
      <p:sp>
        <p:nvSpPr>
          <p:cNvPr id="5" name="Text 2"/>
          <p:cNvSpPr/>
          <p:nvPr/>
        </p:nvSpPr>
        <p:spPr>
          <a:xfrm>
            <a:off x="721995" y="3781663"/>
            <a:ext cx="108109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132642" y="3718798"/>
            <a:ext cx="2197298" cy="262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Что такое регуляция?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132642" y="4081582"/>
            <a:ext cx="3828098" cy="34918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Регуляция жизнедеятельности - это совокупность процессов, которые обеспечивают устойчивое состояние организма, его приспособление к изменениям окружающей среды и сохранение жизни. Представьте себе, что вы пришли в новое место. Чтобы почувствовать себя комфортно, нужно оценить окружающую среду и принять необходимые меры - переодеться, если холодно, или снять верхнюю одежду, если жарко. Именно так и работает регуляция у животных, помогая им приспосабливаться к изменениям.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5"/>
          <p:cNvSpPr/>
          <p:nvPr/>
        </p:nvSpPr>
        <p:spPr>
          <a:xfrm>
            <a:off x="5128498" y="3718798"/>
            <a:ext cx="377547" cy="377547"/>
          </a:xfrm>
          <a:prstGeom prst="roundRect">
            <a:avLst>
              <a:gd name="adj" fmla="val 6668"/>
            </a:avLst>
          </a:prstGeom>
          <a:solidFill>
            <a:srgbClr val="373433"/>
          </a:solidFill>
          <a:ln/>
        </p:spPr>
      </p:sp>
      <p:sp>
        <p:nvSpPr>
          <p:cNvPr id="9" name="Text 6"/>
          <p:cNvSpPr/>
          <p:nvPr/>
        </p:nvSpPr>
        <p:spPr>
          <a:xfrm>
            <a:off x="5246965" y="3781663"/>
            <a:ext cx="140613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673804" y="3718798"/>
            <a:ext cx="2538174" cy="262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Зачем нужна регуляция?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673804" y="4081582"/>
            <a:ext cx="3828098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Регуляция жизненно важна для животных. Она позволяет им эффективно использовать ресурсы, защищаться от внешних влияний и поддерживать внутреннюю среду в оптимальном состоянии. Например, когда температура воздуха понижается, тело животных может регулировать температуру, чтобы не замерзнуть. Благодаря регуляции животные могут выживать в различных условиях.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9"/>
          <p:cNvSpPr/>
          <p:nvPr/>
        </p:nvSpPr>
        <p:spPr>
          <a:xfrm>
            <a:off x="9669661" y="3718798"/>
            <a:ext cx="377547" cy="377547"/>
          </a:xfrm>
          <a:prstGeom prst="roundRect">
            <a:avLst>
              <a:gd name="adj" fmla="val 6668"/>
            </a:avLst>
          </a:prstGeom>
          <a:solidFill>
            <a:srgbClr val="373433"/>
          </a:solidFill>
          <a:ln/>
        </p:spPr>
      </p:sp>
      <p:sp>
        <p:nvSpPr>
          <p:cNvPr id="13" name="Text 10"/>
          <p:cNvSpPr/>
          <p:nvPr/>
        </p:nvSpPr>
        <p:spPr>
          <a:xfrm>
            <a:off x="9788962" y="3781663"/>
            <a:ext cx="138827" cy="2516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9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19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1"/>
          <p:cNvSpPr/>
          <p:nvPr/>
        </p:nvSpPr>
        <p:spPr>
          <a:xfrm>
            <a:off x="10214967" y="3718798"/>
            <a:ext cx="3550801" cy="2621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05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Какие механизмы задействованы?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214967" y="4081582"/>
            <a:ext cx="3828098" cy="2686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100"/>
              </a:lnSpc>
              <a:buNone/>
            </a:pPr>
            <a:r>
              <a:rPr lang="en-US" sz="13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Регуляция осуществляется с помощью двух основных механизмов: нервной и гуморальной систем. Нервная система обеспечивает быструю реакцию на изменения окружающей среды, в то время как гуморальная система регулирует процессы более медленно, но с большей длительностью действия. Вместе они обеспечивают гармоничную и эффективную работу организма.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99282D-70D3-466A-956F-EA031BCC4FAA}"/>
              </a:ext>
            </a:extLst>
          </p:cNvPr>
          <p:cNvSpPr txBox="1"/>
          <p:nvPr/>
        </p:nvSpPr>
        <p:spPr>
          <a:xfrm>
            <a:off x="12801941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78669" y="611981"/>
            <a:ext cx="7592378" cy="6953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450"/>
              </a:lnSpc>
              <a:buNone/>
            </a:pPr>
            <a:r>
              <a:rPr lang="en-US" sz="43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Координация у простейших</a:t>
            </a:r>
            <a:endParaRPr lang="en-US" sz="4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778669" y="1863447"/>
            <a:ext cx="2781181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Простейшие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778669" y="2433518"/>
            <a:ext cx="3995380" cy="39159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Простейшие - это одноклеточные организмы, такие как амеба, инфузория, и другие. У них нет специальных органов для координации, но их тело способно реагировать на раздражители благодаря своему цитоплазматическому механизму. Например, амеба может двигаться к пище или от неблагоприятных условий.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24356" y="1863447"/>
            <a:ext cx="3707725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Особенности координации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24356" y="2433518"/>
            <a:ext cx="3995380" cy="49839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Координация у простейших осуществляется благодаря рецепторным белкам на поверхности клетки. Эти белки способны улавливать сигналы из окружающей среды и передавать их в нутрь клетки. В результате происходит изменение метаболизма и поведения простейшего. Например, при повышении температуры амеба может изменить свою форму и движения, чтобы оказаться в более прохладном месте.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0043" y="1863447"/>
            <a:ext cx="2989064" cy="3476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Пример координации</a:t>
            </a:r>
            <a:endParaRPr lang="en-US" sz="2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0043" y="2433518"/>
            <a:ext cx="3995380" cy="3203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0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Представьте себе амебу, которая движется к кусочку пищи. Амеба улавливает химические сигналы, идущие от пищи, и направляется в ее сторону. Ее тело изменяет форму, вытягиваясь в сторону пищи, и амеба поглощает ее. Этот простой пример демонстрирует координацию у простейших.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DB7E18-EB77-4983-BE82-BE490F5CBA4C}"/>
              </a:ext>
            </a:extLst>
          </p:cNvPr>
          <p:cNvSpPr txBox="1"/>
          <p:nvPr/>
        </p:nvSpPr>
        <p:spPr>
          <a:xfrm>
            <a:off x="12801941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9369" y="563047"/>
            <a:ext cx="4781788" cy="5976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Нервная регуляция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669369" y="4556998"/>
            <a:ext cx="13291661" cy="22860"/>
          </a:xfrm>
          <a:prstGeom prst="roundRect">
            <a:avLst>
              <a:gd name="adj" fmla="val 125507"/>
            </a:avLst>
          </a:prstGeom>
          <a:solidFill>
            <a:srgbClr val="504D4C"/>
          </a:solidFill>
          <a:ln/>
        </p:spPr>
      </p:sp>
      <p:sp>
        <p:nvSpPr>
          <p:cNvPr id="4" name="Shape 2"/>
          <p:cNvSpPr/>
          <p:nvPr/>
        </p:nvSpPr>
        <p:spPr>
          <a:xfrm>
            <a:off x="3258860" y="3887629"/>
            <a:ext cx="22860" cy="669369"/>
          </a:xfrm>
          <a:prstGeom prst="roundRect">
            <a:avLst>
              <a:gd name="adj" fmla="val 125507"/>
            </a:avLst>
          </a:prstGeom>
          <a:solidFill>
            <a:srgbClr val="504D4C"/>
          </a:solidFill>
          <a:ln/>
        </p:spPr>
      </p:sp>
      <p:sp>
        <p:nvSpPr>
          <p:cNvPr id="5" name="Shape 3"/>
          <p:cNvSpPr/>
          <p:nvPr/>
        </p:nvSpPr>
        <p:spPr>
          <a:xfrm>
            <a:off x="3055144" y="4341852"/>
            <a:ext cx="430292" cy="430292"/>
          </a:xfrm>
          <a:prstGeom prst="roundRect">
            <a:avLst>
              <a:gd name="adj" fmla="val 6668"/>
            </a:avLst>
          </a:prstGeom>
          <a:solidFill>
            <a:srgbClr val="373433"/>
          </a:solidFill>
          <a:ln/>
        </p:spPr>
      </p:sp>
      <p:sp>
        <p:nvSpPr>
          <p:cNvPr id="6" name="Text 4"/>
          <p:cNvSpPr/>
          <p:nvPr/>
        </p:nvSpPr>
        <p:spPr>
          <a:xfrm>
            <a:off x="3208615" y="4413528"/>
            <a:ext cx="123349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1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074783" y="1447562"/>
            <a:ext cx="2390894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Рецепторы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860584" y="1861066"/>
            <a:ext cx="4819412" cy="1835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Нервная система начинается с рецепторов, которые улавливают раздражители из окружающей среды. Рецепторы могут быть различными: глаза, уши, нос, кожа и т.д. Они переводят сигналы из окружающей среды в нервные импульсы.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5955387" y="4556998"/>
            <a:ext cx="22860" cy="669369"/>
          </a:xfrm>
          <a:prstGeom prst="roundRect">
            <a:avLst>
              <a:gd name="adj" fmla="val 125507"/>
            </a:avLst>
          </a:prstGeom>
          <a:solidFill>
            <a:srgbClr val="504D4C"/>
          </a:solidFill>
          <a:ln/>
        </p:spPr>
      </p:sp>
      <p:sp>
        <p:nvSpPr>
          <p:cNvPr id="10" name="Shape 8"/>
          <p:cNvSpPr/>
          <p:nvPr/>
        </p:nvSpPr>
        <p:spPr>
          <a:xfrm>
            <a:off x="5751671" y="4341852"/>
            <a:ext cx="430292" cy="430292"/>
          </a:xfrm>
          <a:prstGeom prst="roundRect">
            <a:avLst>
              <a:gd name="adj" fmla="val 6668"/>
            </a:avLst>
          </a:prstGeom>
          <a:solidFill>
            <a:srgbClr val="373433"/>
          </a:solidFill>
          <a:ln/>
        </p:spPr>
      </p:sp>
      <p:sp>
        <p:nvSpPr>
          <p:cNvPr id="11" name="Text 9"/>
          <p:cNvSpPr/>
          <p:nvPr/>
        </p:nvSpPr>
        <p:spPr>
          <a:xfrm>
            <a:off x="5886688" y="4413528"/>
            <a:ext cx="160258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2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4771430" y="5417701"/>
            <a:ext cx="2390894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Нервные пути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3557111" y="5831205"/>
            <a:ext cx="4819531" cy="1835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Нервные импульсы передаются по нервным путям, которые состоят из нервных клеток - нейронов. Нейроны связаны между собой синапсами, через которые передаются нервные импульсы. Благодаря этому сигналы могут быстро передаваться от рецепторов к мозгу и обратно.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8651915" y="3887629"/>
            <a:ext cx="22860" cy="669369"/>
          </a:xfrm>
          <a:prstGeom prst="roundRect">
            <a:avLst>
              <a:gd name="adj" fmla="val 125507"/>
            </a:avLst>
          </a:prstGeom>
          <a:solidFill>
            <a:srgbClr val="504D4C"/>
          </a:solidFill>
          <a:ln/>
        </p:spPr>
      </p:sp>
      <p:sp>
        <p:nvSpPr>
          <p:cNvPr id="15" name="Shape 13"/>
          <p:cNvSpPr/>
          <p:nvPr/>
        </p:nvSpPr>
        <p:spPr>
          <a:xfrm>
            <a:off x="8448199" y="4341852"/>
            <a:ext cx="430292" cy="430292"/>
          </a:xfrm>
          <a:prstGeom prst="roundRect">
            <a:avLst>
              <a:gd name="adj" fmla="val 6668"/>
            </a:avLst>
          </a:prstGeom>
          <a:solidFill>
            <a:srgbClr val="373433"/>
          </a:solidFill>
          <a:ln/>
        </p:spPr>
      </p:sp>
      <p:sp>
        <p:nvSpPr>
          <p:cNvPr id="16" name="Text 14"/>
          <p:cNvSpPr/>
          <p:nvPr/>
        </p:nvSpPr>
        <p:spPr>
          <a:xfrm>
            <a:off x="8584168" y="4413528"/>
            <a:ext cx="158353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3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6871811" y="1753433"/>
            <a:ext cx="3583067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Центральная нервная система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6253639" y="2166938"/>
            <a:ext cx="4819531" cy="15293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Центральная нервная система обрабатывает сигналы, полученные от рецепторов, и формирует реакцию организма. В мозге и спинном мозге обрабатываются все входящие сигналы, и отсюда отправляются команды к органам и тканям.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11348561" y="4556998"/>
            <a:ext cx="22860" cy="669369"/>
          </a:xfrm>
          <a:prstGeom prst="roundRect">
            <a:avLst>
              <a:gd name="adj" fmla="val 125507"/>
            </a:avLst>
          </a:prstGeom>
          <a:solidFill>
            <a:srgbClr val="504D4C"/>
          </a:solidFill>
          <a:ln/>
        </p:spPr>
      </p:sp>
      <p:sp>
        <p:nvSpPr>
          <p:cNvPr id="20" name="Shape 18"/>
          <p:cNvSpPr/>
          <p:nvPr/>
        </p:nvSpPr>
        <p:spPr>
          <a:xfrm>
            <a:off x="11144845" y="4341852"/>
            <a:ext cx="430292" cy="430292"/>
          </a:xfrm>
          <a:prstGeom prst="roundRect">
            <a:avLst>
              <a:gd name="adj" fmla="val 6668"/>
            </a:avLst>
          </a:prstGeom>
          <a:solidFill>
            <a:srgbClr val="373433"/>
          </a:solidFill>
          <a:ln/>
        </p:spPr>
      </p:sp>
      <p:sp>
        <p:nvSpPr>
          <p:cNvPr id="21" name="Text 19"/>
          <p:cNvSpPr/>
          <p:nvPr/>
        </p:nvSpPr>
        <p:spPr>
          <a:xfrm>
            <a:off x="11278910" y="4413528"/>
            <a:ext cx="162044" cy="286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22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4</a:t>
            </a:r>
            <a:endParaRPr lang="en-US" sz="22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9890403" y="5417701"/>
            <a:ext cx="2939296" cy="2988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18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Исполнительные органы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8950285" y="5831205"/>
            <a:ext cx="4819531" cy="183522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5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Исполнительные органы, такие как мышцы и железы, получают команды от центральной нервной системы и выполняют соответствующие действия. Например, при угрозе мышцы сокращаются, и животное бежит, а железы выделяют гормоны для подготовки к бегству.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59D615-5D39-4240-B54C-8AF885184DFC}"/>
              </a:ext>
            </a:extLst>
          </p:cNvPr>
          <p:cNvSpPr txBox="1"/>
          <p:nvPr/>
        </p:nvSpPr>
        <p:spPr>
          <a:xfrm>
            <a:off x="12801941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6165" y="756047"/>
            <a:ext cx="6243757" cy="666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Гуморальная регуляция</a:t>
            </a:r>
            <a:endParaRPr lang="en-US" sz="4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165" y="1742123"/>
            <a:ext cx="1065967" cy="191047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2131933" y="1955244"/>
            <a:ext cx="3920609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Железы внутренней секреции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2131933" y="2416135"/>
            <a:ext cx="11752302" cy="10233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Гуморальная регуляция осуществляется с помощью желез внутренней секреции, которые выделяют в кровь гормоны. Гормоны - это биологически активные вещества, которые переносятся кровью к разным органам и тканям и влияют на их работу.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165" y="3652599"/>
            <a:ext cx="1065967" cy="1910477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131933" y="3865721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Гормоны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2131933" y="4326612"/>
            <a:ext cx="11752302" cy="10233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Гормоны могут ускорять или замедлять метаболизм, регулировать рост и развитие организма, влиять на поведение животных и многое другое. Например, гормон инсулин регулирует уровень сахара в крови, а гормон адреналин подготавливает организм к физической нагрузке.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165" y="5563076"/>
            <a:ext cx="1065967" cy="191047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2131933" y="5776198"/>
            <a:ext cx="2664976" cy="3330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Действие гормонов</a:t>
            </a:r>
            <a:endParaRPr lang="en-US" sz="2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2131933" y="6237089"/>
            <a:ext cx="11752302" cy="10233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Действие гормонов основано на их способности связываться с рецепторами на поверхности клеток. Это связывание вызывает цепочку реакций, которые меняют работу клетки и всего организма в целом. Гуморальная регуляция обеспечивает медленную, но длительную реакцию на изменения окружающей среды.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E34437-7782-4814-BB6E-50F480F5EFDE}"/>
              </a:ext>
            </a:extLst>
          </p:cNvPr>
          <p:cNvSpPr txBox="1"/>
          <p:nvPr/>
        </p:nvSpPr>
        <p:spPr>
          <a:xfrm>
            <a:off x="12801941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74617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Взаимодействие нервной и гуморальной систем</a:t>
            </a:r>
            <a:endParaRPr lang="en-US" sz="4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793790" y="3503890"/>
            <a:ext cx="13042821" cy="2979420"/>
          </a:xfrm>
          <a:prstGeom prst="roundRect">
            <a:avLst>
              <a:gd name="adj" fmla="val 1142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801410" y="3511510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5" name="Text 3"/>
          <p:cNvSpPr/>
          <p:nvPr/>
        </p:nvSpPr>
        <p:spPr>
          <a:xfrm>
            <a:off x="1028224" y="365521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Нервная система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7545824" y="3655219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Гуморальная система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801410" y="4161830"/>
            <a:ext cx="13027581" cy="650319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8" name="Text 6"/>
          <p:cNvSpPr/>
          <p:nvPr/>
        </p:nvSpPr>
        <p:spPr>
          <a:xfrm>
            <a:off x="1028224" y="430553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Быстрая реакция на изменения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7545824" y="430553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Медленная, но длительная реакция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8"/>
          <p:cNvSpPr/>
          <p:nvPr/>
        </p:nvSpPr>
        <p:spPr>
          <a:xfrm>
            <a:off x="801410" y="4812149"/>
            <a:ext cx="13027581" cy="650319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1" name="Text 9"/>
          <p:cNvSpPr/>
          <p:nvPr/>
        </p:nvSpPr>
        <p:spPr>
          <a:xfrm>
            <a:off x="1028224" y="495585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Специальные пути передачи сигнала (нервы)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545824" y="4955858"/>
            <a:ext cx="605635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Передача сигнала через кровь (гормоны)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01410" y="5462468"/>
            <a:ext cx="13027581" cy="101322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12"/>
          <p:cNvSpPr/>
          <p:nvPr/>
        </p:nvSpPr>
        <p:spPr>
          <a:xfrm>
            <a:off x="1028224" y="5606177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Локализованное действие (например, сокращение мышцы)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7545824" y="5606177"/>
            <a:ext cx="605635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Диффузное действие (например, изменение метаболизма)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4F77A3-F6C1-415E-8932-D7555DD09D5F}"/>
              </a:ext>
            </a:extLst>
          </p:cNvPr>
          <p:cNvSpPr txBox="1"/>
          <p:nvPr/>
        </p:nvSpPr>
        <p:spPr>
          <a:xfrm>
            <a:off x="12801941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0923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4489" y="2940367"/>
            <a:ext cx="8030170" cy="6022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700"/>
              </a:lnSpc>
              <a:buNone/>
            </a:pPr>
            <a:r>
              <a:rPr lang="en-US" sz="3750" dirty="0">
                <a:solidFill>
                  <a:srgbClr val="D8B6A4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Эволюция механизмов регуляции</a:t>
            </a:r>
            <a:endParaRPr lang="en-US" sz="3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489" y="3831669"/>
            <a:ext cx="481846" cy="48184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4489" y="4506158"/>
            <a:ext cx="240923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Простейшие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674489" y="4922996"/>
            <a:ext cx="4234339" cy="18502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 простейших механизмы регуляции достаточно просты. Они основаны на цитоплазматических реакциях, которые позволяют реагировать на раздражители из окружающей среды. Однако, это достаточно эффективно для их простой организации.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7912" y="3831669"/>
            <a:ext cx="481846" cy="4818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197912" y="4506158"/>
            <a:ext cx="240923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Многоклеточные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197912" y="4922996"/>
            <a:ext cx="4234458" cy="21586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С появлением многоклеточности у животных появилась нервная система, которая позволила обеспечивать более сложную и быструю координацию деятельности органов. Нервная система позволила животным быстрее реагировать на изменения окружающей среды.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1453" y="3831669"/>
            <a:ext cx="481846" cy="48184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721453" y="4506158"/>
            <a:ext cx="2409230" cy="301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Позвоночные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9721453" y="4922996"/>
            <a:ext cx="4234339" cy="277534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C9C2C0"/>
                </a:solidFill>
                <a:latin typeface="Arial" panose="020B0604020202020204" pitchFamily="34" charset="0"/>
                <a:ea typeface="Gelasio" pitchFamily="34" charset="-122"/>
                <a:cs typeface="Arial" panose="020B0604020202020204" pitchFamily="34" charset="0"/>
              </a:rPr>
              <a:t>У позвоночных животных развились как нервная, так и гуморальная системы регуляции. Это позволило им достичь высокого уровня организации и приспособиться к широкому диапазону условий окружающей среды. Совместная работа этих систем обеспечивает гармоничную и эффективную работу организма.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CD84C0-1602-41D0-BEC9-82FF7B7EF307}"/>
              </a:ext>
            </a:extLst>
          </p:cNvPr>
          <p:cNvSpPr txBox="1"/>
          <p:nvPr/>
        </p:nvSpPr>
        <p:spPr>
          <a:xfrm>
            <a:off x="12801941" y="119742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921</Words>
  <Application>Microsoft Office PowerPoint</Application>
  <PresentationFormat>Произвольный</PresentationFormat>
  <Paragraphs>72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2024-09-22T09:35:20Z</dcterms:created>
  <dcterms:modified xsi:type="dcterms:W3CDTF">2024-09-22T10:39:12Z</dcterms:modified>
</cp:coreProperties>
</file>