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0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1514" y="54221"/>
            <a:ext cx="7173686" cy="2482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Инфекционные заболевания: значение вакцинации</a:t>
            </a:r>
            <a:endParaRPr lang="en-US" sz="5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41514" y="2492908"/>
            <a:ext cx="7173686" cy="2482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Инфекционные заболевания представляют собой значительную угрозу для здоровья человека. Они вызваны патогенными микроорганизмами, такими как бактерии, вирусы, грибы и паразиты, которые могут передаваться от человека к человеку, от животных к человеку или через загрязненные объекты. Вакцинация является одним из наиболее эффективных способов предотвращения инфекционных заболеваний и сохранения здоровья населения. Вакцины работают, стимулируя иммунную систему организма для борьбы с инфекциями, не вызывая заболевания.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4C6D9-3FC5-4664-AFA5-5190B4D3CB3F}"/>
              </a:ext>
            </a:extLst>
          </p:cNvPr>
          <p:cNvSpPr txBox="1"/>
          <p:nvPr/>
        </p:nvSpPr>
        <p:spPr>
          <a:xfrm>
            <a:off x="0" y="5072846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«Инфекционные заболевания. Значение вакцинации в борьбе с инфекционными заболеваниями»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70684-48D8-47A3-AC1D-1066B6682EEE}"/>
              </a:ext>
            </a:extLst>
          </p:cNvPr>
          <p:cNvSpPr txBox="1"/>
          <p:nvPr/>
        </p:nvSpPr>
        <p:spPr>
          <a:xfrm>
            <a:off x="12812487" y="79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83524" y="700683"/>
            <a:ext cx="9520952" cy="1296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Общие представления об инфекционных заболеваниях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383524" y="2541151"/>
            <a:ext cx="466606" cy="466606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56046" y="2618899"/>
            <a:ext cx="121444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57537" y="2541151"/>
            <a:ext cx="2679621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Природа инфекций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057537" y="2989659"/>
            <a:ext cx="3982760" cy="1659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Инфекционные заболевания вызваны патогенными микроорганизмами, которые могут вторгаться в организм человека и размножаться, вызывая различные симптомы и осложнения.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247703" y="2541151"/>
            <a:ext cx="466606" cy="466606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391293" y="2618899"/>
            <a:ext cx="17930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921716" y="2541151"/>
            <a:ext cx="2592705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Пути передачи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921716" y="2989659"/>
            <a:ext cx="3982760" cy="1659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Заражение может происходить через воздух, воду, пищу, контакт с инфицированными людьми или животными, а также через укусы насекомых.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383524" y="5089446"/>
            <a:ext cx="466606" cy="466606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528304" y="5167193"/>
            <a:ext cx="177046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057537" y="5089446"/>
            <a:ext cx="2592705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Виды инфекций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057537" y="5537954"/>
            <a:ext cx="3982760" cy="1990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Существуют различные типы инфекций, такие как респираторные инфекции (грипп, простуда), желудочно-кишечные инфекции (сальмонеллез, дизентерия), кожные инфекции (ветрянка, корь), и другие.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9247703" y="5089446"/>
            <a:ext cx="466606" cy="466606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385578" y="5167193"/>
            <a:ext cx="19073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21716" y="5089446"/>
            <a:ext cx="2592705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Иммунитет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921716" y="5537954"/>
            <a:ext cx="3982760" cy="1327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Иммунная система организма защищает от инфекций, способствуя уничтожению патогенов. Вакцинация укрепляет этот естественный барьер.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A26ED9-E290-48C1-A2BA-3C7398B46425}"/>
              </a:ext>
            </a:extLst>
          </p:cNvPr>
          <p:cNvSpPr txBox="1"/>
          <p:nvPr/>
        </p:nvSpPr>
        <p:spPr>
          <a:xfrm>
            <a:off x="12865100" y="7727825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173DBB-FAE9-4FA4-914E-7E113EA49686}"/>
              </a:ext>
            </a:extLst>
          </p:cNvPr>
          <p:cNvSpPr txBox="1"/>
          <p:nvPr/>
        </p:nvSpPr>
        <p:spPr>
          <a:xfrm>
            <a:off x="12812487" y="79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644" y="781883"/>
            <a:ext cx="130871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Чрезвычайные ситуации биолого-социального характера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87041" y="2490549"/>
            <a:ext cx="30480" cy="4957167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4" name="Shape 2"/>
          <p:cNvSpPr/>
          <p:nvPr/>
        </p:nvSpPr>
        <p:spPr>
          <a:xfrm>
            <a:off x="1319808" y="2971324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5" name="Shape 3"/>
          <p:cNvSpPr/>
          <p:nvPr/>
        </p:nvSpPr>
        <p:spPr>
          <a:xfrm>
            <a:off x="854273" y="2738557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37749" y="2821186"/>
            <a:ext cx="129064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14932" y="2710934"/>
            <a:ext cx="3348395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Вспышки заболеваний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14932" y="3187660"/>
            <a:ext cx="115438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Вспышки инфекционных заболеваний, особенно новых и неизвестных вирусов, могут привести к глобальным эпидемиям и пандемиям, угрожая здоровью и жизни людей.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19808" y="4814768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10" name="Shape 8"/>
          <p:cNvSpPr/>
          <p:nvPr/>
        </p:nvSpPr>
        <p:spPr>
          <a:xfrm>
            <a:off x="854273" y="4582001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07031" y="4664631"/>
            <a:ext cx="19050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14932" y="4554379"/>
            <a:ext cx="6305669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Социальные и экономические последствия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14932" y="5031105"/>
            <a:ext cx="11543824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Эпидемии могут вызвать панику, страх и экономический спад, нарушая нормальную жизнь и работу общества.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19808" y="630543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DB8DF"/>
          </a:solidFill>
          <a:ln/>
        </p:spPr>
      </p:sp>
      <p:sp>
        <p:nvSpPr>
          <p:cNvPr id="15" name="Shape 13"/>
          <p:cNvSpPr/>
          <p:nvPr/>
        </p:nvSpPr>
        <p:spPr>
          <a:xfrm>
            <a:off x="854273" y="607266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08102" y="6155293"/>
            <a:ext cx="188238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14932" y="6045041"/>
            <a:ext cx="4787146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Международное сотрудничество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14932" y="6521768"/>
            <a:ext cx="115438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Для предотвращения и контроля вспышек инфекционных заболеваний требуется международное сотрудничество между странами, обмен информацией и координация усилий.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94B71B-1A47-4CEE-AECF-1031E17B1353}"/>
              </a:ext>
            </a:extLst>
          </p:cNvPr>
          <p:cNvSpPr txBox="1"/>
          <p:nvPr/>
        </p:nvSpPr>
        <p:spPr>
          <a:xfrm>
            <a:off x="12865100" y="7727825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55832-8239-45D8-983F-8BDCE1CAA380}"/>
              </a:ext>
            </a:extLst>
          </p:cNvPr>
          <p:cNvSpPr txBox="1"/>
          <p:nvPr/>
        </p:nvSpPr>
        <p:spPr>
          <a:xfrm>
            <a:off x="12812487" y="79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7829" y="739259"/>
            <a:ext cx="131747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Меры профилактики и защиты от инфекционных заболеваний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27829" y="2558772"/>
            <a:ext cx="259949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Личная гигиена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27829" y="3091458"/>
            <a:ext cx="4052888" cy="166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Частое мытье рук с мылом, особенно после посещения общественных мест и контакта с больными людьми, помогает предотвратить распространение инфекций.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60490" y="4942523"/>
            <a:ext cx="3720227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Чихание и кашель в салфетку или локоть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60490" y="5680829"/>
            <a:ext cx="3720227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Регулярное мытье посуды и кухонных поверхностей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0490" y="6419136"/>
            <a:ext cx="3720227" cy="998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Использование индивидуальных средств гигиены (зубная щетка, полотенце)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95543" y="2558772"/>
            <a:ext cx="259949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Вакцинация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295543" y="3091458"/>
            <a:ext cx="4052888" cy="166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является одним из наиболее эффективных способов предотвращения инфекционных заболеваний. Она создает иммунитет к заболеваниям, не вызывая их.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628203" y="4942523"/>
            <a:ext cx="3720227" cy="998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против гриппа, кори, краснухи, паротита и других заболеваний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628203" y="6013609"/>
            <a:ext cx="3720227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Следование национальному календарю прививок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628203" y="6751915"/>
            <a:ext cx="3720227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Своевременная вакцинация, особенно для детей и пожилых людей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63257" y="2558772"/>
            <a:ext cx="3428643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Профилактика передачи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63257" y="3091458"/>
            <a:ext cx="4052888" cy="998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Избегайте контакта с больными людьми, носите маски в местах скопления людей, употребляйте безопасную пищу и воду.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195917" y="4276963"/>
            <a:ext cx="3720227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Дезинфекция поверхностей и предметов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195917" y="5015270"/>
            <a:ext cx="3720227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Использование презервативов при половых контактах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195917" y="5753576"/>
            <a:ext cx="3720227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Правильное хранение и приготовление пищи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E07B3-D877-4FA6-A9BC-A7D5B4F15480}"/>
              </a:ext>
            </a:extLst>
          </p:cNvPr>
          <p:cNvSpPr txBox="1"/>
          <p:nvPr/>
        </p:nvSpPr>
        <p:spPr>
          <a:xfrm>
            <a:off x="12865100" y="7727825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FC9C9-7610-4598-9686-4D18FBC6C51A}"/>
              </a:ext>
            </a:extLst>
          </p:cNvPr>
          <p:cNvSpPr txBox="1"/>
          <p:nvPr/>
        </p:nvSpPr>
        <p:spPr>
          <a:xfrm>
            <a:off x="12812487" y="79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608290"/>
            <a:ext cx="130842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Роль вакцинации в профилактике инфекционных заболеваний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08728" y="2540794"/>
            <a:ext cx="3961209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Снижение заболеваемости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08728" y="3018353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значительно снижает риск заражения инфекционными заболеваниями, сокращая количество случаев заболеваний в популяции.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08728" y="4307919"/>
            <a:ext cx="409253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Предотвращение эпидемий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08728" y="4785479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Массовая вакцинация создает коллективный иммунитет, затрудняя распространение инфекций и предотвращая эпидемии.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08728" y="6075045"/>
            <a:ext cx="4411623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Защита особо уязвимых групп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08728" y="6552605"/>
            <a:ext cx="116485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особенно важна для детей, пожилых людей, людей с ослабленным иммунитетом и беременных женщин, так как они более подвержены инфекциям.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08152-459D-4BA5-AA26-F8EA2D0ADB4E}"/>
              </a:ext>
            </a:extLst>
          </p:cNvPr>
          <p:cNvSpPr txBox="1"/>
          <p:nvPr/>
        </p:nvSpPr>
        <p:spPr>
          <a:xfrm>
            <a:off x="12865100" y="7727825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10F7F4-3BE5-4808-A845-FE4CCE67E297}"/>
              </a:ext>
            </a:extLst>
          </p:cNvPr>
          <p:cNvSpPr txBox="1"/>
          <p:nvPr/>
        </p:nvSpPr>
        <p:spPr>
          <a:xfrm>
            <a:off x="12812487" y="79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2950" y="753428"/>
            <a:ext cx="13144500" cy="1326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Значение изобретения вакцины для человечества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398395"/>
            <a:ext cx="530662" cy="53066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2950" y="3141226"/>
            <a:ext cx="314241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Снижение смертности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2950" y="3600212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Вакцины спасли миллионы жизней, сокращая смертность от таких опасных заболеваний, как полиомиелит, дифтерия, коклюш и корь.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387" y="2398395"/>
            <a:ext cx="530662" cy="5306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4387" y="3141226"/>
            <a:ext cx="327695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Экономическая выгода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74387" y="3600212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снижает расходы на лечение и реабилитацию от инфекционных заболеваний, а также уменьшает потери в экономике.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5255657"/>
            <a:ext cx="530662" cy="5306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2950" y="5998488"/>
            <a:ext cx="3909298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Улучшение качества жизни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2950" y="6457474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Вакцины позволяют людям жить более здоровой и продуктивной жизнью, свободными от страха заражения опасными инфекциями.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387" y="5255657"/>
            <a:ext cx="530662" cy="53066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4387" y="5998488"/>
            <a:ext cx="2995255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Глобальное здоровье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74387" y="6457474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Вакцинация является важным инструментом глобальной стратегии здравоохранения, направленной на предотвращение инфекций и создание более здорового мира.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D8FCBD-3462-459D-9B73-12DBDD83E530}"/>
              </a:ext>
            </a:extLst>
          </p:cNvPr>
          <p:cNvSpPr txBox="1"/>
          <p:nvPr/>
        </p:nvSpPr>
        <p:spPr>
          <a:xfrm>
            <a:off x="12865100" y="7727825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46A0F-0E8E-4D63-8E02-E3D82EFC24D2}"/>
              </a:ext>
            </a:extLst>
          </p:cNvPr>
          <p:cNvSpPr txBox="1"/>
          <p:nvPr/>
        </p:nvSpPr>
        <p:spPr>
          <a:xfrm>
            <a:off x="12812487" y="79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746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Рискориентированный подход к обеспечению безопасности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15183"/>
            <a:ext cx="13042821" cy="5156835"/>
          </a:xfrm>
          <a:prstGeom prst="roundRect">
            <a:avLst>
              <a:gd name="adj" fmla="val 184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422803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224" y="2566511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Определение рисков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5824" y="2566511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Изучение существующих и потенциальных угроз здоровью, связанных с инфекционными заболеваниями.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01410" y="3436025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28224" y="3579733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Оценка рисков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5824" y="3579733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Определение вероятности возникновения и тяжести последствий инфекционных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01410" y="4449247"/>
            <a:ext cx="13027581" cy="173902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224" y="4592955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Снижение рисков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45824" y="4592955"/>
            <a:ext cx="60563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Принятие мер для минимизации риска заражения инфекционными заболеваниями, включая вакцинацию, санитарно-гигиенические меры и контроль за распространением инфекций.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6188273"/>
            <a:ext cx="130275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8224" y="6331982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Мониторинг и оценка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5824" y="6331982"/>
            <a:ext cx="60563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Постоянный мониторинг ситуации с инфекционными заболеваниями и оценка эффективности мер по снижению рисков.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7A2195-8D17-4195-BD91-A9DF31DE9609}"/>
              </a:ext>
            </a:extLst>
          </p:cNvPr>
          <p:cNvSpPr txBox="1"/>
          <p:nvPr/>
        </p:nvSpPr>
        <p:spPr>
          <a:xfrm>
            <a:off x="12823349" y="7727514"/>
            <a:ext cx="1765300" cy="369332"/>
          </a:xfrm>
          <a:prstGeom prst="rect">
            <a:avLst/>
          </a:prstGeom>
          <a:solidFill>
            <a:srgbClr val="C1C1DC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0AF503-5EC9-48D6-B3C1-4F689817AC01}"/>
              </a:ext>
            </a:extLst>
          </p:cNvPr>
          <p:cNvSpPr txBox="1"/>
          <p:nvPr/>
        </p:nvSpPr>
        <p:spPr>
          <a:xfrm>
            <a:off x="12812487" y="798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684</Words>
  <Application>Microsoft Office PowerPoint</Application>
  <PresentationFormat>Произвольный</PresentationFormat>
  <Paragraphs>83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2024-09-02T12:01:34Z</dcterms:created>
  <dcterms:modified xsi:type="dcterms:W3CDTF">2024-09-02T12:13:32Z</dcterms:modified>
</cp:coreProperties>
</file>