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05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3523"/>
            <a:ext cx="7315200" cy="2851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Цикл развития мхов. Роль мхов в природе и деятельности человека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17714" y="3055944"/>
            <a:ext cx="6945086" cy="1743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Привет, ребята! Сегодня мы поговорим о мхах. Эти маленькие растения, которые часто встречаются во влажных лесах, на болотах, в горах, играют важную роль в природе. У них необычный жизненный цикл, который мы сегодня подробно разберем. Мы узнаем, как мхи размножаются, какую пользу они приносят природе и как человек использует их в своей деятельности.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A03C0-2113-4769-B898-9C426E01F15B}"/>
              </a:ext>
            </a:extLst>
          </p:cNvPr>
          <p:cNvSpPr txBox="1"/>
          <p:nvPr/>
        </p:nvSpPr>
        <p:spPr>
          <a:xfrm>
            <a:off x="0" y="4923657"/>
            <a:ext cx="7307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7 классе по теме: «Цикл развития мхов. Роль мхов в природе и деятельности человека»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3F816-9B30-4753-857F-F576B219FFA5}"/>
              </a:ext>
            </a:extLst>
          </p:cNvPr>
          <p:cNvSpPr txBox="1"/>
          <p:nvPr/>
        </p:nvSpPr>
        <p:spPr>
          <a:xfrm>
            <a:off x="12790713" y="1243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26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1391" y="2849761"/>
            <a:ext cx="7886819" cy="54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Общая характеристика мхов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51391" y="3885724"/>
            <a:ext cx="418743" cy="4187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798790" y="3963710"/>
            <a:ext cx="12382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256228" y="3885724"/>
            <a:ext cx="2905720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Небольшие растения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56228" y="4271010"/>
            <a:ext cx="3713678" cy="178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Мхи - это небольшие, обычно невысокие растения, без настоящих корней, стеблей и листьев. Они прикрепляются к субстрату при помощи ризоидов, которые представляют собой нитевидные выросты.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56002" y="3885724"/>
            <a:ext cx="418743" cy="4187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9" name="Text 6"/>
          <p:cNvSpPr/>
          <p:nvPr/>
        </p:nvSpPr>
        <p:spPr>
          <a:xfrm>
            <a:off x="5261729" y="3963710"/>
            <a:ext cx="20728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760839" y="3885724"/>
            <a:ext cx="3380423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Влаголюбивые растения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760839" y="4271010"/>
            <a:ext cx="3713678" cy="178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Мхи очень влаголюбивые растения. Они нуждаются в постоянном увлажнении, поэтому они распространены в местах с повышенной влажностью, например, в лесах, болотах и на берегах водоемов.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60612" y="3885724"/>
            <a:ext cx="418743" cy="4187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3" name="Text 10"/>
          <p:cNvSpPr/>
          <p:nvPr/>
        </p:nvSpPr>
        <p:spPr>
          <a:xfrm>
            <a:off x="9764316" y="3963710"/>
            <a:ext cx="211217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265450" y="3885724"/>
            <a:ext cx="3713678" cy="547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Фотосинтезирующие растения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65450" y="4544616"/>
            <a:ext cx="3713678" cy="178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Как и все зеленые растения, мхи фотосинтезируют, то есть используют солнечную энергию для создания органических веществ из углекислого газа и воды. В результате фотосинтеза они выделяют кислород.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51391" y="6725960"/>
            <a:ext cx="418743" cy="4187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755213" y="6803946"/>
            <a:ext cx="210979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4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256228" y="6725960"/>
            <a:ext cx="3120390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Нецветковые растения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256228" y="7111246"/>
            <a:ext cx="12722781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Мхи относятся к нецветковым растениям, то есть они не размножаются семенами. У них свой особый способ размножения, который мы рассмотрим далее.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9DD925-BA24-4951-BFF5-22E8AADF15CC}"/>
              </a:ext>
            </a:extLst>
          </p:cNvPr>
          <p:cNvSpPr txBox="1"/>
          <p:nvPr/>
        </p:nvSpPr>
        <p:spPr>
          <a:xfrm>
            <a:off x="12790713" y="1243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391" y="736044"/>
            <a:ext cx="6160651" cy="547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Жизненный цикл мхов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1655564"/>
            <a:ext cx="22860" cy="5837873"/>
          </a:xfrm>
          <a:prstGeom prst="roundRect">
            <a:avLst>
              <a:gd name="adj" fmla="val 122134"/>
            </a:avLst>
          </a:prstGeom>
          <a:solidFill>
            <a:srgbClr val="49606E"/>
          </a:solidFill>
          <a:ln/>
        </p:spPr>
      </p:sp>
      <p:sp>
        <p:nvSpPr>
          <p:cNvPr id="4" name="Shape 2"/>
          <p:cNvSpPr/>
          <p:nvPr/>
        </p:nvSpPr>
        <p:spPr>
          <a:xfrm>
            <a:off x="6477298" y="2062758"/>
            <a:ext cx="651391" cy="22860"/>
          </a:xfrm>
          <a:prstGeom prst="roundRect">
            <a:avLst>
              <a:gd name="adj" fmla="val 122134"/>
            </a:avLst>
          </a:prstGeom>
          <a:solidFill>
            <a:srgbClr val="49606E"/>
          </a:solidFill>
          <a:ln/>
        </p:spPr>
      </p:sp>
      <p:sp>
        <p:nvSpPr>
          <p:cNvPr id="5" name="Shape 3"/>
          <p:cNvSpPr/>
          <p:nvPr/>
        </p:nvSpPr>
        <p:spPr>
          <a:xfrm>
            <a:off x="7105829" y="1864876"/>
            <a:ext cx="418743" cy="4187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6" name="Text 4"/>
          <p:cNvSpPr/>
          <p:nvPr/>
        </p:nvSpPr>
        <p:spPr>
          <a:xfrm>
            <a:off x="7253228" y="1942862"/>
            <a:ext cx="12382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101822" y="1841659"/>
            <a:ext cx="2189678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Спорофит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51391" y="2226826"/>
            <a:ext cx="5640110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Спорофит - это диплоидная стадия жизненного цикла мха. Он представляет собой коробочку со спорами, которая находится на верхушке гаметофита. В коробочке происходит мейоз, в результате которого образуются гаплоидные споры.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01711" y="2993350"/>
            <a:ext cx="651391" cy="22860"/>
          </a:xfrm>
          <a:prstGeom prst="roundRect">
            <a:avLst>
              <a:gd name="adj" fmla="val 122134"/>
            </a:avLst>
          </a:prstGeom>
          <a:solidFill>
            <a:srgbClr val="49606E"/>
          </a:solidFill>
          <a:ln/>
        </p:spPr>
      </p:sp>
      <p:sp>
        <p:nvSpPr>
          <p:cNvPr id="10" name="Shape 8"/>
          <p:cNvSpPr/>
          <p:nvPr/>
        </p:nvSpPr>
        <p:spPr>
          <a:xfrm>
            <a:off x="7105829" y="2795468"/>
            <a:ext cx="418743" cy="4187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1" name="Text 9"/>
          <p:cNvSpPr/>
          <p:nvPr/>
        </p:nvSpPr>
        <p:spPr>
          <a:xfrm>
            <a:off x="7211556" y="2873454"/>
            <a:ext cx="20728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338899" y="2772251"/>
            <a:ext cx="2189678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Спора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338899" y="3157418"/>
            <a:ext cx="5640110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Спора - это гаплоидная клетка, способная к прорастанию. Она выпадает из коробочки спорофита и попадает в благоприятные условия для прорастания.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477298" y="4196834"/>
            <a:ext cx="651391" cy="22860"/>
          </a:xfrm>
          <a:prstGeom prst="roundRect">
            <a:avLst>
              <a:gd name="adj" fmla="val 122134"/>
            </a:avLst>
          </a:prstGeom>
          <a:solidFill>
            <a:srgbClr val="49606E"/>
          </a:solidFill>
          <a:ln/>
        </p:spPr>
      </p:sp>
      <p:sp>
        <p:nvSpPr>
          <p:cNvPr id="15" name="Shape 13"/>
          <p:cNvSpPr/>
          <p:nvPr/>
        </p:nvSpPr>
        <p:spPr>
          <a:xfrm>
            <a:off x="7105829" y="3998952"/>
            <a:ext cx="418743" cy="4187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6" name="Text 14"/>
          <p:cNvSpPr/>
          <p:nvPr/>
        </p:nvSpPr>
        <p:spPr>
          <a:xfrm>
            <a:off x="7209532" y="4076938"/>
            <a:ext cx="211217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547229" y="3975735"/>
            <a:ext cx="2744272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Прорастание споры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51391" y="4360902"/>
            <a:ext cx="5640110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Из споры прорастает гаплоидный гаметофит, который представляет собой зелёную нить или пластинку. На гаметофите образуются половые органы: антеридии (мужские) и архегонии (женские).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01711" y="5263872"/>
            <a:ext cx="651391" cy="22860"/>
          </a:xfrm>
          <a:prstGeom prst="roundRect">
            <a:avLst>
              <a:gd name="adj" fmla="val 122134"/>
            </a:avLst>
          </a:prstGeom>
          <a:solidFill>
            <a:srgbClr val="49606E"/>
          </a:solidFill>
          <a:ln/>
        </p:spPr>
      </p:sp>
      <p:sp>
        <p:nvSpPr>
          <p:cNvPr id="20" name="Shape 18"/>
          <p:cNvSpPr/>
          <p:nvPr/>
        </p:nvSpPr>
        <p:spPr>
          <a:xfrm>
            <a:off x="7105829" y="5065990"/>
            <a:ext cx="418743" cy="4187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21" name="Text 19"/>
          <p:cNvSpPr/>
          <p:nvPr/>
        </p:nvSpPr>
        <p:spPr>
          <a:xfrm>
            <a:off x="7209651" y="5143976"/>
            <a:ext cx="210979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4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338899" y="5042773"/>
            <a:ext cx="2323862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Оплодотворение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338899" y="5427940"/>
            <a:ext cx="5640110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В антеридиях образуются сперматозоиды, которые, благодаря воде, достигают яйцеклетки, находящейся в архегонии. Происходит оплодотворение, и образуется зигота.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477298" y="6330910"/>
            <a:ext cx="651391" cy="22860"/>
          </a:xfrm>
          <a:prstGeom prst="roundRect">
            <a:avLst>
              <a:gd name="adj" fmla="val 122134"/>
            </a:avLst>
          </a:prstGeom>
          <a:solidFill>
            <a:srgbClr val="49606E"/>
          </a:solidFill>
          <a:ln/>
        </p:spPr>
      </p:sp>
      <p:sp>
        <p:nvSpPr>
          <p:cNvPr id="25" name="Shape 23"/>
          <p:cNvSpPr/>
          <p:nvPr/>
        </p:nvSpPr>
        <p:spPr>
          <a:xfrm>
            <a:off x="7105829" y="6133028"/>
            <a:ext cx="418743" cy="41874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26" name="Text 24"/>
          <p:cNvSpPr/>
          <p:nvPr/>
        </p:nvSpPr>
        <p:spPr>
          <a:xfrm>
            <a:off x="7213342" y="6211014"/>
            <a:ext cx="203597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5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4101822" y="6109811"/>
            <a:ext cx="2189678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Зигота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51391" y="6494978"/>
            <a:ext cx="5640110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Зигота - это диплоидная клетка, которая делится митозом и развивается в спорофит.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F0B15A-D850-499F-94D7-44DB4D2D2AC9}"/>
              </a:ext>
            </a:extLst>
          </p:cNvPr>
          <p:cNvSpPr txBox="1"/>
          <p:nvPr/>
        </p:nvSpPr>
        <p:spPr>
          <a:xfrm>
            <a:off x="12790713" y="1243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078712"/>
            <a:ext cx="704754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Многообразие мхов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261479"/>
            <a:ext cx="6357818" cy="2889290"/>
          </a:xfrm>
          <a:prstGeom prst="roundRect">
            <a:avLst>
              <a:gd name="adj" fmla="val 1243"/>
            </a:avLst>
          </a:prstGeom>
          <a:solidFill>
            <a:srgbClr val="304755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35007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Кукушкин лен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039" y="3996333"/>
            <a:ext cx="587918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Кукушкин лен - это один из наиболее известных видов мхов. Он обладает прямостоячим стеблем, покрытым мелкими листочками, и имеет спорофиты, которые выглядят как коробочки на длинных ножках.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34858" y="3261479"/>
            <a:ext cx="6357818" cy="2889290"/>
          </a:xfrm>
          <a:prstGeom prst="roundRect">
            <a:avLst>
              <a:gd name="adj" fmla="val 1243"/>
            </a:avLst>
          </a:prstGeom>
          <a:solidFill>
            <a:srgbClr val="304755"/>
          </a:solidFill>
          <a:ln/>
        </p:spPr>
      </p:sp>
      <p:sp>
        <p:nvSpPr>
          <p:cNvPr id="7" name="Text 5"/>
          <p:cNvSpPr/>
          <p:nvPr/>
        </p:nvSpPr>
        <p:spPr>
          <a:xfrm>
            <a:off x="7674173" y="35007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Сфагнум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74173" y="3996333"/>
            <a:ext cx="587918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Сфагнум - это вид мха, который часто встречается на болотах. Он обладает способностью накапливать влагу и обладает антибактериальными свойствами. Сфагнум используется в медицине и сельском хозяйстве.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56AE-065D-42D2-AE74-36DC8DD9BCB5}"/>
              </a:ext>
            </a:extLst>
          </p:cNvPr>
          <p:cNvSpPr txBox="1"/>
          <p:nvPr/>
        </p:nvSpPr>
        <p:spPr>
          <a:xfrm>
            <a:off x="12790713" y="1243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28167"/>
            <a:ext cx="1272028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Экологическая роль мхов в природе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2830473"/>
            <a:ext cx="308514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Удержание влаги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421737"/>
            <a:ext cx="3928586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Мхи способны удерживать большое количество воды, что делает их важным фактором в поддержании водного баланса в экосистемах. Они также создают благоприятные условия для жизни других организмов, например, грибов и бактерий.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2830473"/>
            <a:ext cx="390822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Формирование почвы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3421737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Мхи, отмирающие, образуют торф, который является ценным органическим удобрением. Торф также используется для улучшения структуры почвы и увеличения ее влагоемкости.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2830473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Убежище для животных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3773686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Мхи предоставляют убежище и пищу для различных мелких животных, например, насекомых и грызунов. Также мох может служить местом для гнездования птиц.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B57D8-278E-4AE3-A916-F19CE0CC0D5C}"/>
              </a:ext>
            </a:extLst>
          </p:cNvPr>
          <p:cNvSpPr txBox="1"/>
          <p:nvPr/>
        </p:nvSpPr>
        <p:spPr>
          <a:xfrm>
            <a:off x="12790713" y="1243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55577"/>
            <a:ext cx="1057572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Хозяйственное значение мхов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818567"/>
            <a:ext cx="4158734" cy="3655338"/>
          </a:xfrm>
          <a:prstGeom prst="roundRect">
            <a:avLst>
              <a:gd name="adj" fmla="val 982"/>
            </a:avLst>
          </a:prstGeom>
          <a:solidFill>
            <a:srgbClr val="304755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30578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 медицине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039" y="3553420"/>
            <a:ext cx="3680103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Сфагнум обладает антибактериальными свойствами и используется в медицине как перевязочный материал. Он также может использоваться для лечения ожогов и ран.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2818567"/>
            <a:ext cx="4158734" cy="3655338"/>
          </a:xfrm>
          <a:prstGeom prst="roundRect">
            <a:avLst>
              <a:gd name="adj" fmla="val 982"/>
            </a:avLst>
          </a:prstGeom>
          <a:solidFill>
            <a:srgbClr val="304755"/>
          </a:solidFill>
          <a:ln/>
        </p:spPr>
      </p:sp>
      <p:sp>
        <p:nvSpPr>
          <p:cNvPr id="7" name="Text 5"/>
          <p:cNvSpPr/>
          <p:nvPr/>
        </p:nvSpPr>
        <p:spPr>
          <a:xfrm>
            <a:off x="5475089" y="3057882"/>
            <a:ext cx="368010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 сельском хозяйстве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75089" y="3905369"/>
            <a:ext cx="368010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Торф, образующийся из мхов, используется как удобрение для повышения плодородия почвы. Он также может использоваться в качестве подстилки для животных.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2818567"/>
            <a:ext cx="4158734" cy="3655338"/>
          </a:xfrm>
          <a:prstGeom prst="roundRect">
            <a:avLst>
              <a:gd name="adj" fmla="val 982"/>
            </a:avLst>
          </a:prstGeom>
          <a:solidFill>
            <a:srgbClr val="304755"/>
          </a:solidFill>
          <a:ln/>
        </p:spPr>
      </p:sp>
      <p:sp>
        <p:nvSpPr>
          <p:cNvPr id="10" name="Text 8"/>
          <p:cNvSpPr/>
          <p:nvPr/>
        </p:nvSpPr>
        <p:spPr>
          <a:xfrm>
            <a:off x="9873139" y="3057882"/>
            <a:ext cx="289262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 строительстве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3139" y="3553420"/>
            <a:ext cx="3680103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Мхи используются в качестве теплоизоляционного материала в строительстве. Они также могут использоваться для создания декоративных элементов в интерьере.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D8726-4C4D-4F36-9542-1482B21BCEAF}"/>
              </a:ext>
            </a:extLst>
          </p:cNvPr>
          <p:cNvSpPr txBox="1"/>
          <p:nvPr/>
        </p:nvSpPr>
        <p:spPr>
          <a:xfrm>
            <a:off x="12790713" y="1243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239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0677" y="3025973"/>
            <a:ext cx="4374594" cy="546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Охрана мхов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77" y="3851553"/>
            <a:ext cx="3332202" cy="7436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6533" y="4874062"/>
            <a:ext cx="2960489" cy="546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Загрязнение окружающей среды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6533" y="5532239"/>
            <a:ext cx="2960489" cy="1487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Мхи очень чувствительны к загрязнению окружающей среды. Загрязнение воздуха, воды и почвы негативно влияет на их рост и развитие.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879" y="3851553"/>
            <a:ext cx="3332321" cy="7436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68735" y="4874062"/>
            <a:ext cx="2960608" cy="546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Уничтожение мест обитания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168735" y="5532239"/>
            <a:ext cx="2960608" cy="892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Уничтожение лесов и болот, где растут мхи, приводит к сокращению их популяции.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851553"/>
            <a:ext cx="3332202" cy="7436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01057" y="4874062"/>
            <a:ext cx="2960489" cy="546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Нерациональное использование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501057" y="5532239"/>
            <a:ext cx="2960489" cy="1487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Нерациональное использование мхов, например, чрезмерный сбор для коммерческих целей, приводит к их истощению.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7402" y="3851553"/>
            <a:ext cx="3332321" cy="74366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3259" y="4874062"/>
            <a:ext cx="2372678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Сохранение мхов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0833259" y="5258872"/>
            <a:ext cx="2960608" cy="2082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CAD6DE"/>
                </a:solidFill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Для сохранения мхов необходимо предпринимать меры по охране окружающей среды, предотвращать загрязнение, сохранять естественные места обитания и рационально использовать их.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0F1493-573A-460D-9E19-A86013F7FBFF}"/>
              </a:ext>
            </a:extLst>
          </p:cNvPr>
          <p:cNvSpPr txBox="1"/>
          <p:nvPr/>
        </p:nvSpPr>
        <p:spPr>
          <a:xfrm>
            <a:off x="12790713" y="1243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742</Words>
  <Application>Microsoft Office PowerPoint</Application>
  <PresentationFormat>Произвольный</PresentationFormat>
  <Paragraphs>76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2024-09-18T13:01:56Z</dcterms:created>
  <dcterms:modified xsi:type="dcterms:W3CDTF">2024-09-18T13:10:46Z</dcterms:modified>
</cp:coreProperties>
</file>