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2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81559"/>
            <a:ext cx="7315200" cy="1910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427"/>
              </a:lnSpc>
              <a:buNone/>
            </a:pPr>
            <a:r>
              <a:rPr lang="en-US" sz="4500" b="1" kern="0" spc="-119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Выживание в автономных условиях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037077"/>
            <a:ext cx="7315200" cy="17729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640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Навыки выживания в автономных условиях чрезвычайно важны для обеспечения безопасности и благополучия человека в случае возникновения чрезвычайной ситуации вдали от благ цивилизации. Эта презентация призвана обучить старшеклассников 11 класса основным аспектам безопасного поведения и правильным действиям при автономном пребывании в природной среде.</a:t>
            </a:r>
            <a:endParaRPr lang="en-US" sz="16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23FA1-7871-4949-BF2E-9DCC6FFCFD49}"/>
              </a:ext>
            </a:extLst>
          </p:cNvPr>
          <p:cNvSpPr txBox="1"/>
          <p:nvPr/>
        </p:nvSpPr>
        <p:spPr>
          <a:xfrm>
            <a:off x="-1" y="4847648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«Выживание в автономных условиях»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70E88-3F0A-4AC4-8842-BF0D04E2826C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49423" y="685324"/>
            <a:ext cx="10531554" cy="12651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1"/>
              </a:lnSpc>
              <a:buNone/>
            </a:pPr>
            <a:r>
              <a:rPr lang="en-US" sz="3985" b="1" kern="0" spc="-80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Порядок действий при потере ориентации в природной среде</a:t>
            </a:r>
            <a:endParaRPr lang="en-US" sz="3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27077" y="2239566"/>
            <a:ext cx="22860" cy="5304592"/>
          </a:xfrm>
          <a:prstGeom prst="roundRect">
            <a:avLst>
              <a:gd name="adj" fmla="val 354221"/>
            </a:avLst>
          </a:prstGeom>
          <a:solidFill>
            <a:srgbClr val="48367C"/>
          </a:solidFill>
          <a:ln/>
        </p:spPr>
      </p:sp>
      <p:sp>
        <p:nvSpPr>
          <p:cNvPr id="6" name="Shape 3"/>
          <p:cNvSpPr/>
          <p:nvPr/>
        </p:nvSpPr>
        <p:spPr>
          <a:xfrm>
            <a:off x="2532519" y="2661761"/>
            <a:ext cx="674727" cy="22860"/>
          </a:xfrm>
          <a:prstGeom prst="roundRect">
            <a:avLst>
              <a:gd name="adj" fmla="val 354221"/>
            </a:avLst>
          </a:prstGeom>
          <a:solidFill>
            <a:srgbClr val="48367C"/>
          </a:solidFill>
          <a:ln/>
        </p:spPr>
      </p:sp>
      <p:sp>
        <p:nvSpPr>
          <p:cNvPr id="7" name="Shape 4"/>
          <p:cNvSpPr/>
          <p:nvPr/>
        </p:nvSpPr>
        <p:spPr>
          <a:xfrm>
            <a:off x="2121634" y="2456378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76535" y="2521387"/>
            <a:ext cx="123825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1"/>
              </a:lnSpc>
              <a:buNone/>
            </a:pPr>
            <a:r>
              <a:rPr lang="en-US" sz="2391" b="1" kern="0" spc="-48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2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398877" y="2432328"/>
            <a:ext cx="2530435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1"/>
              </a:lnSpc>
              <a:buNone/>
            </a:pPr>
            <a:r>
              <a:rPr lang="en-US" sz="1992" b="1" kern="0" spc="-40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Оценка ситуации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398877" y="2864168"/>
            <a:ext cx="9182100" cy="925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9"/>
              </a:lnSpc>
              <a:buNone/>
            </a:pPr>
            <a:r>
              <a:rPr lang="en-US" sz="1518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Первым шагом при потере ориентации является осознание сложившейся ситуации и оценка собственных ресурсов. Необходимо проанализировать, какие средства для выживания и навигации имеются в наличии.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532519" y="4597003"/>
            <a:ext cx="674727" cy="22860"/>
          </a:xfrm>
          <a:prstGeom prst="roundRect">
            <a:avLst>
              <a:gd name="adj" fmla="val 354221"/>
            </a:avLst>
          </a:prstGeom>
          <a:solidFill>
            <a:srgbClr val="48367C"/>
          </a:solidFill>
          <a:ln/>
        </p:spPr>
      </p:sp>
      <p:sp>
        <p:nvSpPr>
          <p:cNvPr id="12" name="Shape 9"/>
          <p:cNvSpPr/>
          <p:nvPr/>
        </p:nvSpPr>
        <p:spPr>
          <a:xfrm>
            <a:off x="2121634" y="4391620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255460" y="4456628"/>
            <a:ext cx="166092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1"/>
              </a:lnSpc>
              <a:buNone/>
            </a:pPr>
            <a:r>
              <a:rPr lang="en-US" sz="2391" b="1" kern="0" spc="-48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2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398877" y="4367570"/>
            <a:ext cx="4028480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1"/>
              </a:lnSpc>
              <a:buNone/>
            </a:pPr>
            <a:r>
              <a:rPr lang="en-US" sz="1992" b="1" kern="0" spc="-40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Определение местоположения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398877" y="4799409"/>
            <a:ext cx="9182100" cy="616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9"/>
              </a:lnSpc>
              <a:buNone/>
            </a:pPr>
            <a:r>
              <a:rPr lang="en-US" sz="1518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Затем следует попытаться определить свое местонахождение, используя природные ориентиры, карту (если она есть) и компас. Это поможет сформировать план дальнейших действий.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532519" y="6223873"/>
            <a:ext cx="674727" cy="22860"/>
          </a:xfrm>
          <a:prstGeom prst="roundRect">
            <a:avLst>
              <a:gd name="adj" fmla="val 354221"/>
            </a:avLst>
          </a:prstGeom>
          <a:solidFill>
            <a:srgbClr val="48367C"/>
          </a:solidFill>
          <a:ln/>
        </p:spPr>
      </p:sp>
      <p:sp>
        <p:nvSpPr>
          <p:cNvPr id="17" name="Shape 14"/>
          <p:cNvSpPr/>
          <p:nvPr/>
        </p:nvSpPr>
        <p:spPr>
          <a:xfrm>
            <a:off x="2121634" y="6018490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255580" y="6083498"/>
            <a:ext cx="165735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1"/>
              </a:lnSpc>
              <a:buNone/>
            </a:pPr>
            <a:r>
              <a:rPr lang="en-US" sz="2391" b="1" kern="0" spc="-48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2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398877" y="5994440"/>
            <a:ext cx="2998232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1"/>
              </a:lnSpc>
              <a:buNone/>
            </a:pPr>
            <a:r>
              <a:rPr lang="en-US" sz="1992" b="1" kern="0" spc="-40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Организация убежища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398877" y="6426279"/>
            <a:ext cx="9182100" cy="925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9"/>
              </a:lnSpc>
              <a:buNone/>
            </a:pPr>
            <a:r>
              <a:rPr lang="en-US" sz="1518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 как можно скорее организовать надежное укрытие, которое защитит от неблагоприятных природных условий и хищников. Это позволит сохранить здоровье и силы для дальнейших действий.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27442-B3CD-48DE-AA39-4B70719EF41F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62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71130" y="2760583"/>
            <a:ext cx="9888022" cy="1187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77"/>
              </a:lnSpc>
              <a:buNone/>
            </a:pPr>
            <a:r>
              <a:rPr lang="en-US" sz="3742" b="1" kern="0" spc="-75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Источники опасности в автономных условиях</a:t>
            </a:r>
            <a:endParaRPr lang="en-US" sz="37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371130" y="4423410"/>
            <a:ext cx="407194" cy="407194"/>
          </a:xfrm>
          <a:prstGeom prst="roundRect">
            <a:avLst>
              <a:gd name="adj" fmla="val 18671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16505" y="4484370"/>
            <a:ext cx="1163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5"/>
              </a:lnSpc>
              <a:buNone/>
            </a:pPr>
            <a:r>
              <a:rPr lang="en-US" sz="2245" b="1" kern="0" spc="-45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959298" y="4423410"/>
            <a:ext cx="2375773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1" b="1" kern="0" spc="-37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Дикие животные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959298" y="4828818"/>
            <a:ext cx="2587228" cy="2316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1"/>
              </a:lnSpc>
              <a:buNone/>
            </a:pPr>
            <a:r>
              <a:rPr lang="en-US" sz="1425" kern="0" spc="-2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Встреча с опасными хищниками, такими как медведи, волки или ядовитые змеи, может представлять серьезную угрозу для жизни. Необходимо знать, как правильно реагировать на появление диких животных.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727502" y="4423410"/>
            <a:ext cx="407194" cy="407194"/>
          </a:xfrm>
          <a:prstGeom prst="roundRect">
            <a:avLst>
              <a:gd name="adj" fmla="val 18671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53112" y="4484370"/>
            <a:ext cx="155972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5"/>
              </a:lnSpc>
              <a:buNone/>
            </a:pPr>
            <a:r>
              <a:rPr lang="en-US" sz="2245" b="1" kern="0" spc="-45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5670" y="4423410"/>
            <a:ext cx="2587228" cy="593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1" b="1" kern="0" spc="-37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Экстремальные погодные условия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5670" y="5125641"/>
            <a:ext cx="2587228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1"/>
              </a:lnSpc>
              <a:buNone/>
            </a:pPr>
            <a:r>
              <a:rPr lang="en-US" sz="1425" kern="0" spc="-2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Холод, жара, дождь, снег и ветер могут быстро истощить человека, если не предпринимать соответствующих мер защиты. Знание способов адаптации к различным климатическим факторам жизненно важно.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083873" y="4423410"/>
            <a:ext cx="407194" cy="407194"/>
          </a:xfrm>
          <a:prstGeom prst="roundRect">
            <a:avLst>
              <a:gd name="adj" fmla="val 18671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09603" y="4484370"/>
            <a:ext cx="15573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5"/>
              </a:lnSpc>
              <a:buNone/>
            </a:pPr>
            <a:r>
              <a:rPr lang="en-US" sz="2245" b="1" kern="0" spc="-45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672042" y="4423410"/>
            <a:ext cx="2587228" cy="593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1" b="1" kern="0" spc="-37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Травмы и заболевания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672042" y="5125641"/>
            <a:ext cx="2587228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1"/>
              </a:lnSpc>
              <a:buNone/>
            </a:pPr>
            <a:r>
              <a:rPr lang="en-US" sz="1425" kern="0" spc="-2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Возможные травмы и болезни, такие как порезы, ушибы, пищевое отравление или обезвоживание, требуют оказания первой помощи и своевременного лечения.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039F8-1257-48D3-A20A-3EF90FF22B67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581507"/>
            <a:ext cx="11447383" cy="8099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79"/>
              </a:lnSpc>
              <a:buNone/>
            </a:pPr>
            <a:r>
              <a:rPr lang="en-US" sz="5103" b="1" kern="0" spc="-102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Сооружение временного убежища</a:t>
            </a:r>
            <a:endParaRPr lang="en-US" sz="5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3008590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Выбор места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660458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Для строительства убежища необходимо выбрать защищенное от ветра, дождя и снега место, желательно рядом с источником воды и топлива.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695" y="3008590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Материалы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695" y="3660458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Основными строительными материалами могут служить ветки, листва, кора деревьев, камни, снег. Важно, чтобы они обеспечивали достаточное утепление и защиту.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81354" y="3008590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Конструкция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81354" y="3660458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Убежище должно быть прочным, иметь удобный вход и возможность разведения огня внутри. Оно должно плотно закрываться, чтобы предотвратить попадание ветра, осадков и насекомых.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743F7-CA6C-48BC-B2DF-54043FC78417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837" y="1439108"/>
            <a:ext cx="5831205" cy="566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65"/>
              </a:lnSpc>
              <a:buNone/>
            </a:pPr>
            <a:r>
              <a:rPr lang="en-US" sz="3572" b="1" kern="0" spc="-71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Добывание воды и пищи</a:t>
            </a:r>
            <a:endParaRPr lang="en-US" sz="35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04837" y="2265283"/>
            <a:ext cx="7934325" cy="1577578"/>
          </a:xfrm>
          <a:prstGeom prst="roundRect">
            <a:avLst>
              <a:gd name="adj" fmla="val 4601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85217" y="2445663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Поиск воды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85217" y="2832735"/>
            <a:ext cx="7573566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Ключевым фактором выживания является наличие чистой питьевой воды. Необходимо уметь находить естественные источники, такие как ручьи, озера и родники, а также применять методы сбора и очистки воды.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604837" y="4015621"/>
            <a:ext cx="7934325" cy="1300996"/>
          </a:xfrm>
          <a:prstGeom prst="roundRect">
            <a:avLst>
              <a:gd name="adj" fmla="val 557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85217" y="4196001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Добыча пищи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85217" y="4583073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Для восполнения энергозатрат необходимо знать, какие дикорастущие растения, ягоды и грибы являются съедобными, а также уметь ловить рыбу и охотиться на мелких животных.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04837" y="5489377"/>
            <a:ext cx="7934325" cy="1300996"/>
          </a:xfrm>
          <a:prstGeom prst="roundRect">
            <a:avLst>
              <a:gd name="adj" fmla="val 557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5217" y="5669756"/>
            <a:ext cx="3490555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Сохранение пищевых запасов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85217" y="6056828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Собранную пищу следует правильно хранить, чтобы предотвратить порчу и обеспечить доступ к ней в любое время.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BF913-AF90-4B6F-B5E7-4CCB3423A49A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423392"/>
            <a:ext cx="12902327" cy="16199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79"/>
              </a:lnSpc>
              <a:buNone/>
            </a:pPr>
            <a:r>
              <a:rPr lang="en-US" sz="5103" b="1" kern="0" spc="-102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Защита от неблагоприятных климатических факторов</a:t>
            </a:r>
            <a:endParaRPr lang="en-US" sz="5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3413641"/>
            <a:ext cx="61722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4277678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Разведение огня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64037" y="4830842"/>
            <a:ext cx="4053840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Умение разводить и поддерживать огонь является жизненно важным навыком для согрева, приготовления пищи и отпугивания диких животных.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61" y="3413641"/>
            <a:ext cx="617220" cy="617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88161" y="4277678"/>
            <a:ext cx="3420547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Подходящая одежда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88161" y="4830842"/>
            <a:ext cx="4053959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Правильно подобранная и утепленная одежда защитит от воздействия холода, ветра, дождя и снега.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404" y="3413641"/>
            <a:ext cx="617220" cy="617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2404" y="4277678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9"/>
              </a:lnSpc>
              <a:buNone/>
            </a:pPr>
            <a:r>
              <a:rPr lang="en-US" sz="2552" b="1" kern="0" spc="-51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Надежное укрытие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12404" y="4830842"/>
            <a:ext cx="4053840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Прочное и герметичное убежище поможет сохранить тепло тела и обезопасит от неблагоприятных погодных условий.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7D46E-79A7-425B-B4D0-5534321663D2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51438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94967" y="2635448"/>
            <a:ext cx="9440347" cy="11339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65"/>
              </a:lnSpc>
              <a:buNone/>
            </a:pPr>
            <a:r>
              <a:rPr lang="en-US" sz="3572" b="1" kern="0" spc="-71" dirty="0">
                <a:solidFill>
                  <a:srgbClr val="FF8AAF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Первая помощь при перегревании, переохлаждении и обморожении</a:t>
            </a:r>
            <a:endParaRPr lang="en-US" sz="35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67" y="4028599"/>
            <a:ext cx="864037" cy="138255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718203" y="4201358"/>
            <a:ext cx="2637473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Признаки и симптомы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3718203" y="4588431"/>
            <a:ext cx="97474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 знать, как распознать признаки перегревания, переохлаждения и обморожения, чтобы своевременно оказать помощь.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967" y="5411152"/>
            <a:ext cx="864037" cy="138255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718203" y="5583912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Первая помощь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3718203" y="5970984"/>
            <a:ext cx="97474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Необходимо уметь правильно оказывать первую помощь при каждом из этих состояний, чтобы предотвратить их ухудшение и обеспечить безопасность пострадавшего.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967" y="6793706"/>
            <a:ext cx="864037" cy="138255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718203" y="6966466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kern="0" spc="-36" dirty="0">
                <a:solidFill>
                  <a:srgbClr val="E0D6DE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Профилактика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3718203" y="7353538"/>
            <a:ext cx="97474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Для предотвращения неблагоприятных воздействий важно соблюдать меры предосторожности и следовать рекомендациям по адаптации к природным условиям.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2E18C-49FB-4287-BF53-CB0AB1F9B54D}"/>
              </a:ext>
            </a:extLst>
          </p:cNvPr>
          <p:cNvSpPr txBox="1"/>
          <p:nvPr/>
        </p:nvSpPr>
        <p:spPr>
          <a:xfrm>
            <a:off x="12823374" y="59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608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2024-08-05T14:36:07Z</dcterms:created>
  <dcterms:modified xsi:type="dcterms:W3CDTF">2024-08-05T14:59:59Z</dcterms:modified>
</cp:coreProperties>
</file>