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3863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newuroki.net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hyperlink" Target="https://newuroki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1505"/>
          </a:xfrm>
          <a:prstGeom prst="rect">
            <a:avLst/>
          </a:prstGeom>
          <a:solidFill>
            <a:srgbClr val="000018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0"/>
            <a:ext cx="7315200" cy="823150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0" y="20406"/>
            <a:ext cx="7315200" cy="28860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7646"/>
              </a:lnSpc>
              <a:buNone/>
            </a:pPr>
            <a:r>
              <a:rPr lang="en-US" sz="5000" dirty="0">
                <a:solidFill>
                  <a:srgbClr val="FFFFF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Россия аграрная: растениеводство и садоводство</a:t>
            </a:r>
            <a:endParaRPr lang="en-US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0" y="2970391"/>
            <a:ext cx="7315200" cy="18008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37"/>
              </a:lnSpc>
              <a:buNone/>
            </a:pPr>
            <a:r>
              <a:rPr lang="en-US" sz="1773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Добро пожаловать на наш профориентационный урок "Россия - мои горизонты"! Сегодня мы погрузимся в мир российской аграрной отрасли, узнаем о важнейших составляющих сельского хозяйства - растениеводстве и садоводстве.</a:t>
            </a:r>
            <a:endParaRPr lang="en-US" sz="177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71074A-A5D8-42E7-8E91-500B7E322999}"/>
              </a:ext>
            </a:extLst>
          </p:cNvPr>
          <p:cNvSpPr txBox="1"/>
          <p:nvPr/>
        </p:nvSpPr>
        <p:spPr>
          <a:xfrm>
            <a:off x="7619" y="5132162"/>
            <a:ext cx="730758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профориентационного урока по теме: "Россия аграрная: растениеводство, садоводство" - профориентационный урок "Россия – мои горизонты"</a:t>
            </a:r>
          </a:p>
          <a:p>
            <a:pPr algn="ctr"/>
            <a:r>
              <a:rPr lang="uk-UA" sz="2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</a:t>
            </a:r>
            <a:r>
              <a:rPr lang="ru-RU" sz="2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Новые УРОКИ» </a:t>
            </a:r>
            <a:r>
              <a:rPr lang="en-US" sz="2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FC6511-F517-40B3-9FA7-B12FEC225F21}"/>
              </a:ext>
            </a:extLst>
          </p:cNvPr>
          <p:cNvSpPr txBox="1"/>
          <p:nvPr/>
        </p:nvSpPr>
        <p:spPr>
          <a:xfrm>
            <a:off x="12790718" y="11974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18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1021913" y="829151"/>
            <a:ext cx="12586454" cy="11896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684"/>
              </a:lnSpc>
              <a:buNone/>
            </a:pPr>
            <a:r>
              <a:rPr lang="en-US" sz="3747" dirty="0">
                <a:solidFill>
                  <a:srgbClr val="FFFFF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Общая характеристика растениеводства и садоводства в России</a:t>
            </a:r>
            <a:endParaRPr lang="en-US" sz="374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1021913" y="2518410"/>
            <a:ext cx="428268" cy="428268"/>
          </a:xfrm>
          <a:prstGeom prst="roundRect">
            <a:avLst>
              <a:gd name="adj" fmla="val 18667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1154906" y="2589728"/>
            <a:ext cx="162282" cy="2855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248"/>
              </a:lnSpc>
              <a:buNone/>
            </a:pPr>
            <a:r>
              <a:rPr lang="en-US" sz="2248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1</a:t>
            </a:r>
            <a:endParaRPr lang="en-US" sz="224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640443" y="2518410"/>
            <a:ext cx="2379226" cy="2972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42"/>
              </a:lnSpc>
              <a:buNone/>
            </a:pPr>
            <a:r>
              <a:rPr lang="en-US" sz="1873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Растениеводство</a:t>
            </a:r>
            <a:endParaRPr lang="en-US" sz="187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1640443" y="2929890"/>
            <a:ext cx="3450074" cy="304561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98"/>
              </a:lnSpc>
              <a:buNone/>
            </a:pPr>
            <a:r>
              <a:rPr lang="en-US" sz="1499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Растениеводство - одна из ключевых отраслей сельского хозяйства в России, занимающаяся выращиванием сельскохозяйственных культур. Она включает в себя производство зерновых, масличных, овощей, фруктов, ягод и других видов растений, необходимых для потребления человеком и животных.</a:t>
            </a:r>
            <a:endParaRPr lang="en-US" sz="14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5280779" y="2518410"/>
            <a:ext cx="428268" cy="428268"/>
          </a:xfrm>
          <a:prstGeom prst="roundRect">
            <a:avLst>
              <a:gd name="adj" fmla="val 18667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5413772" y="2589728"/>
            <a:ext cx="162282" cy="2855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248"/>
              </a:lnSpc>
              <a:buNone/>
            </a:pPr>
            <a:r>
              <a:rPr lang="en-US" sz="2248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2</a:t>
            </a:r>
            <a:endParaRPr lang="en-US" sz="224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5899309" y="2518410"/>
            <a:ext cx="2379226" cy="2972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42"/>
              </a:lnSpc>
              <a:buNone/>
            </a:pPr>
            <a:r>
              <a:rPr lang="en-US" sz="1873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Садоводство</a:t>
            </a:r>
            <a:endParaRPr lang="en-US" sz="187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5899309" y="2929890"/>
            <a:ext cx="3450074" cy="274105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98"/>
              </a:lnSpc>
              <a:buNone/>
            </a:pPr>
            <a:r>
              <a:rPr lang="en-US" sz="1499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Садоводство - специализированный сектор растениеводства, который занимается выращиванием плодовых, ягодных и декоративных растений. В России садоводство играет важную роль в обеспечении населения свежими фруктами, ягодами и овощами, а также в создании красивых садов и парков.</a:t>
            </a:r>
            <a:endParaRPr lang="en-US" sz="14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9539645" y="2518410"/>
            <a:ext cx="428268" cy="428268"/>
          </a:xfrm>
          <a:prstGeom prst="roundRect">
            <a:avLst>
              <a:gd name="adj" fmla="val 18667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9672638" y="2589728"/>
            <a:ext cx="162282" cy="2855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248"/>
              </a:lnSpc>
              <a:buNone/>
            </a:pPr>
            <a:r>
              <a:rPr lang="en-US" sz="2248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3</a:t>
            </a:r>
            <a:endParaRPr lang="en-US" sz="224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10158174" y="2518410"/>
            <a:ext cx="2379226" cy="2972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42"/>
              </a:lnSpc>
              <a:buNone/>
            </a:pPr>
            <a:r>
              <a:rPr lang="en-US" sz="1873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Значение</a:t>
            </a:r>
            <a:endParaRPr lang="en-US" sz="187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10158174" y="2929890"/>
            <a:ext cx="3450074" cy="243649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98"/>
              </a:lnSpc>
              <a:buNone/>
            </a:pPr>
            <a:r>
              <a:rPr lang="en-US" sz="1499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Оба сектора, растениеводство и садоводство, являются неотъемлемой частью российской экономики, обеспечивая продовольственную безопасность страны, создавая рабочие места и стимулируя развитие смежных отраслей.</a:t>
            </a:r>
            <a:endParaRPr lang="en-US" sz="14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4"/>
          <p:cNvSpPr/>
          <p:nvPr/>
        </p:nvSpPr>
        <p:spPr>
          <a:xfrm>
            <a:off x="1021913" y="6379845"/>
            <a:ext cx="428268" cy="428268"/>
          </a:xfrm>
          <a:prstGeom prst="roundRect">
            <a:avLst>
              <a:gd name="adj" fmla="val 18667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1154906" y="6451163"/>
            <a:ext cx="162282" cy="2855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248"/>
              </a:lnSpc>
              <a:buNone/>
            </a:pPr>
            <a:r>
              <a:rPr lang="en-US" sz="2248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4</a:t>
            </a:r>
            <a:endParaRPr lang="en-US" sz="224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1640443" y="6379845"/>
            <a:ext cx="2379226" cy="2972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42"/>
              </a:lnSpc>
              <a:buNone/>
            </a:pPr>
            <a:r>
              <a:rPr lang="en-US" sz="1873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Особенности</a:t>
            </a:r>
            <a:endParaRPr lang="en-US" sz="187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1640443" y="6791325"/>
            <a:ext cx="11967924" cy="6091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98"/>
              </a:lnSpc>
              <a:buNone/>
            </a:pPr>
            <a:r>
              <a:rPr lang="en-US" sz="1499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Российская аграрная отрасль отличается обширными территориями, разнообразными климатическими условиями и широким спектром выращиваемых культур.</a:t>
            </a:r>
            <a:endParaRPr lang="en-US" sz="14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69E1269-DD7D-4BEE-9314-EA1B2CFC8E09}"/>
              </a:ext>
            </a:extLst>
          </p:cNvPr>
          <p:cNvSpPr txBox="1"/>
          <p:nvPr/>
        </p:nvSpPr>
        <p:spPr>
          <a:xfrm>
            <a:off x="12790718" y="11974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18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793790" y="1457206"/>
            <a:ext cx="12307372" cy="70877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581"/>
              </a:lnSpc>
              <a:buNone/>
            </a:pPr>
            <a:r>
              <a:rPr lang="en-US" sz="4465" dirty="0">
                <a:solidFill>
                  <a:srgbClr val="FFFFF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Профессии в растениеводстве и садоводстве</a:t>
            </a:r>
            <a:endParaRPr lang="en-US" sz="446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93790" y="2732961"/>
            <a:ext cx="2835235" cy="3543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1"/>
              </a:lnSpc>
              <a:buNone/>
            </a:pPr>
            <a:r>
              <a:rPr lang="en-US" sz="2233" dirty="0">
                <a:solidFill>
                  <a:srgbClr val="FFFFF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Растениеводство</a:t>
            </a:r>
            <a:endParaRPr lang="en-US" sz="22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1156692" y="3314105"/>
            <a:ext cx="3615214" cy="3629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858"/>
              </a:lnSpc>
              <a:buSzPct val="100000"/>
              <a:buChar char="•"/>
            </a:pPr>
            <a:r>
              <a:rPr lang="en-US" sz="1786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Агроном</a:t>
            </a:r>
            <a:endParaRPr lang="en-US" sz="17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156692" y="3756303"/>
            <a:ext cx="3615214" cy="3629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858"/>
              </a:lnSpc>
              <a:buSzPct val="100000"/>
              <a:buChar char="•"/>
            </a:pPr>
            <a:r>
              <a:rPr lang="en-US" sz="1786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Зооинженер</a:t>
            </a:r>
            <a:endParaRPr lang="en-US" sz="17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1156692" y="4198501"/>
            <a:ext cx="3615214" cy="3629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858"/>
              </a:lnSpc>
              <a:buSzPct val="100000"/>
              <a:buChar char="•"/>
            </a:pPr>
            <a:r>
              <a:rPr lang="en-US" sz="1786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Механизатор</a:t>
            </a:r>
            <a:endParaRPr lang="en-US" sz="17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1156692" y="4640699"/>
            <a:ext cx="4340594" cy="7258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858"/>
              </a:lnSpc>
              <a:buSzPct val="100000"/>
              <a:buChar char="•"/>
            </a:pPr>
            <a:r>
              <a:rPr lang="en-US" sz="1786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Оператор сельскохозяйственных машин</a:t>
            </a:r>
            <a:endParaRPr lang="en-US" sz="17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1156692" y="5445800"/>
            <a:ext cx="3615214" cy="3629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858"/>
              </a:lnSpc>
              <a:buSzPct val="100000"/>
              <a:buChar char="•"/>
            </a:pPr>
            <a:r>
              <a:rPr lang="en-US" sz="1786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Техник-механик</a:t>
            </a:r>
            <a:endParaRPr lang="en-US" sz="17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1156692" y="5887998"/>
            <a:ext cx="3615214" cy="3629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858"/>
              </a:lnSpc>
              <a:buSzPct val="100000"/>
              <a:buChar char="•"/>
            </a:pPr>
            <a:r>
              <a:rPr lang="en-US" sz="1786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Специалист по семеноводству</a:t>
            </a:r>
            <a:endParaRPr lang="en-US" sz="17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1156692" y="6330196"/>
            <a:ext cx="3615214" cy="3629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858"/>
              </a:lnSpc>
              <a:buSzPct val="100000"/>
              <a:buChar char="•"/>
            </a:pPr>
            <a:r>
              <a:rPr lang="en-US" sz="1786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Специалист по защите растений</a:t>
            </a:r>
            <a:endParaRPr lang="en-US" sz="17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5332928" y="2732961"/>
            <a:ext cx="2835235" cy="3543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1"/>
              </a:lnSpc>
              <a:buNone/>
            </a:pPr>
            <a:r>
              <a:rPr lang="en-US" sz="2233" dirty="0">
                <a:solidFill>
                  <a:srgbClr val="FFFFF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Садоводство</a:t>
            </a:r>
            <a:endParaRPr lang="en-US" sz="22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5695831" y="3314105"/>
            <a:ext cx="3615214" cy="3629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858"/>
              </a:lnSpc>
              <a:buSzPct val="100000"/>
              <a:buChar char="•"/>
            </a:pPr>
            <a:r>
              <a:rPr lang="en-US" sz="1786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Садовод</a:t>
            </a:r>
            <a:endParaRPr lang="en-US" sz="17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5695831" y="3756303"/>
            <a:ext cx="3615214" cy="3629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858"/>
              </a:lnSpc>
              <a:buSzPct val="100000"/>
              <a:buChar char="•"/>
            </a:pPr>
            <a:r>
              <a:rPr lang="en-US" sz="1786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Плодовод</a:t>
            </a:r>
            <a:endParaRPr lang="en-US" sz="17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5695831" y="4198501"/>
            <a:ext cx="3615214" cy="3629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858"/>
              </a:lnSpc>
              <a:buSzPct val="100000"/>
              <a:buChar char="•"/>
            </a:pPr>
            <a:r>
              <a:rPr lang="en-US" sz="1786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Ягодник</a:t>
            </a:r>
            <a:endParaRPr lang="en-US" sz="17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5695831" y="4640699"/>
            <a:ext cx="3615214" cy="3629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858"/>
              </a:lnSpc>
              <a:buSzPct val="100000"/>
              <a:buChar char="•"/>
            </a:pPr>
            <a:r>
              <a:rPr lang="en-US" sz="1786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Ландшафтный дизайнер</a:t>
            </a:r>
            <a:endParaRPr lang="en-US" sz="17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5"/>
          <p:cNvSpPr/>
          <p:nvPr/>
        </p:nvSpPr>
        <p:spPr>
          <a:xfrm>
            <a:off x="5695831" y="5082897"/>
            <a:ext cx="3615214" cy="3629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858"/>
              </a:lnSpc>
              <a:buSzPct val="100000"/>
              <a:buChar char="•"/>
            </a:pPr>
            <a:r>
              <a:rPr lang="en-US" sz="1786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Специалист по уходу за садом</a:t>
            </a:r>
            <a:endParaRPr lang="en-US" sz="17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5695831" y="5525095"/>
            <a:ext cx="3615214" cy="7258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858"/>
              </a:lnSpc>
              <a:buSzPct val="100000"/>
              <a:buChar char="•"/>
            </a:pPr>
            <a:r>
              <a:rPr lang="en-US" sz="1786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Специалист по выращиванию декоративных растений</a:t>
            </a:r>
            <a:endParaRPr lang="en-US" sz="17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9872067" y="2732961"/>
            <a:ext cx="2835235" cy="3543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1"/>
              </a:lnSpc>
              <a:buNone/>
            </a:pPr>
            <a:r>
              <a:rPr lang="en-US" sz="2233" dirty="0">
                <a:solidFill>
                  <a:srgbClr val="FFFFF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Общие</a:t>
            </a:r>
            <a:endParaRPr lang="en-US" sz="22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8"/>
          <p:cNvSpPr/>
          <p:nvPr/>
        </p:nvSpPr>
        <p:spPr>
          <a:xfrm>
            <a:off x="10234970" y="3314105"/>
            <a:ext cx="3615214" cy="3629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858"/>
              </a:lnSpc>
              <a:buSzPct val="100000"/>
              <a:buChar char="•"/>
            </a:pPr>
            <a:r>
              <a:rPr lang="en-US" sz="1786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Ветеринар</a:t>
            </a:r>
            <a:endParaRPr lang="en-US" sz="17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19"/>
          <p:cNvSpPr/>
          <p:nvPr/>
        </p:nvSpPr>
        <p:spPr>
          <a:xfrm>
            <a:off x="10234970" y="3756303"/>
            <a:ext cx="3615214" cy="3629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858"/>
              </a:lnSpc>
              <a:buSzPct val="100000"/>
              <a:buChar char="•"/>
            </a:pPr>
            <a:r>
              <a:rPr lang="en-US" sz="1786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Экономист</a:t>
            </a:r>
            <a:endParaRPr lang="en-US" sz="17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20"/>
          <p:cNvSpPr/>
          <p:nvPr/>
        </p:nvSpPr>
        <p:spPr>
          <a:xfrm>
            <a:off x="10234970" y="4198501"/>
            <a:ext cx="3615214" cy="3629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858"/>
              </a:lnSpc>
              <a:buSzPct val="100000"/>
              <a:buChar char="•"/>
            </a:pPr>
            <a:r>
              <a:rPr lang="en-US" sz="1786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Менеджер по продажам</a:t>
            </a:r>
            <a:endParaRPr lang="en-US" sz="17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21"/>
          <p:cNvSpPr/>
          <p:nvPr/>
        </p:nvSpPr>
        <p:spPr>
          <a:xfrm>
            <a:off x="10234970" y="4640699"/>
            <a:ext cx="3615214" cy="3629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858"/>
              </a:lnSpc>
              <a:buSzPct val="100000"/>
              <a:buChar char="•"/>
            </a:pPr>
            <a:r>
              <a:rPr lang="en-US" sz="1786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Специалист по логистике</a:t>
            </a:r>
            <a:endParaRPr lang="en-US" sz="17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22"/>
          <p:cNvSpPr/>
          <p:nvPr/>
        </p:nvSpPr>
        <p:spPr>
          <a:xfrm>
            <a:off x="10234970" y="5082897"/>
            <a:ext cx="3615214" cy="3629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858"/>
              </a:lnSpc>
              <a:buSzPct val="100000"/>
              <a:buChar char="•"/>
            </a:pPr>
            <a:r>
              <a:rPr lang="en-US" sz="1786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Специалист по маркетингу</a:t>
            </a:r>
            <a:endParaRPr lang="en-US" sz="17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3B95087-1B2F-41F2-8464-C0A802743722}"/>
              </a:ext>
            </a:extLst>
          </p:cNvPr>
          <p:cNvSpPr txBox="1"/>
          <p:nvPr/>
        </p:nvSpPr>
        <p:spPr>
          <a:xfrm>
            <a:off x="12790718" y="11974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18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1759982" y="463391"/>
            <a:ext cx="8265914" cy="52506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134"/>
              </a:lnSpc>
              <a:buNone/>
            </a:pPr>
            <a:r>
              <a:rPr lang="en-US" sz="3307" dirty="0">
                <a:solidFill>
                  <a:srgbClr val="FFFFF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Образование и карьера в аграрной сфере</a:t>
            </a:r>
            <a:endParaRPr lang="en-US" sz="330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2000488" y="1240393"/>
            <a:ext cx="22860" cy="6525697"/>
          </a:xfrm>
          <a:prstGeom prst="roundRect">
            <a:avLst>
              <a:gd name="adj" fmla="val 308699"/>
            </a:avLst>
          </a:prstGeom>
          <a:solidFill>
            <a:srgbClr val="313E80"/>
          </a:solidFill>
          <a:ln/>
        </p:spPr>
      </p:sp>
      <p:sp>
        <p:nvSpPr>
          <p:cNvPr id="6" name="Shape 3"/>
          <p:cNvSpPr/>
          <p:nvPr/>
        </p:nvSpPr>
        <p:spPr>
          <a:xfrm>
            <a:off x="2178070" y="1606867"/>
            <a:ext cx="588050" cy="22860"/>
          </a:xfrm>
          <a:prstGeom prst="roundRect">
            <a:avLst>
              <a:gd name="adj" fmla="val 308699"/>
            </a:avLst>
          </a:prstGeom>
          <a:solidFill>
            <a:srgbClr val="313E80"/>
          </a:solidFill>
          <a:ln/>
        </p:spPr>
      </p:sp>
      <p:sp>
        <p:nvSpPr>
          <p:cNvPr id="7" name="Shape 4"/>
          <p:cNvSpPr/>
          <p:nvPr/>
        </p:nvSpPr>
        <p:spPr>
          <a:xfrm>
            <a:off x="1822906" y="1429345"/>
            <a:ext cx="378023" cy="378023"/>
          </a:xfrm>
          <a:prstGeom prst="roundRect">
            <a:avLst>
              <a:gd name="adj" fmla="val 18668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940302" y="1492329"/>
            <a:ext cx="143232" cy="25205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1984"/>
              </a:lnSpc>
              <a:buNone/>
            </a:pPr>
            <a:r>
              <a:rPr lang="en-US" sz="1984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1</a:t>
            </a:r>
            <a:endParaRPr lang="en-US" sz="198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2935962" y="1408390"/>
            <a:ext cx="4133612" cy="26253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067"/>
              </a:lnSpc>
              <a:buNone/>
            </a:pPr>
            <a:r>
              <a:rPr lang="en-US" sz="1654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Среднее профессиональное образование</a:t>
            </a:r>
            <a:endParaRPr lang="en-US" sz="165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2935962" y="1771650"/>
            <a:ext cx="9934337" cy="80617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17"/>
              </a:lnSpc>
              <a:buNone/>
            </a:pPr>
            <a:r>
              <a:rPr lang="en-US" sz="1323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После окончания 9 класса можно поступить в колледж или техникум по направлению "Агрономия", "Садоводство", "Зооинженерия" и другим. В этих учебных заведениях можно получить практические навыки и знания, необходимые для работы в сельском хозяйстве.</a:t>
            </a:r>
            <a:endParaRPr lang="en-US" sz="132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2178070" y="3280291"/>
            <a:ext cx="588050" cy="22860"/>
          </a:xfrm>
          <a:prstGeom prst="roundRect">
            <a:avLst>
              <a:gd name="adj" fmla="val 308699"/>
            </a:avLst>
          </a:prstGeom>
          <a:solidFill>
            <a:srgbClr val="313E80"/>
          </a:solidFill>
          <a:ln/>
        </p:spPr>
      </p:sp>
      <p:sp>
        <p:nvSpPr>
          <p:cNvPr id="12" name="Shape 9"/>
          <p:cNvSpPr/>
          <p:nvPr/>
        </p:nvSpPr>
        <p:spPr>
          <a:xfrm>
            <a:off x="1822906" y="3102769"/>
            <a:ext cx="378023" cy="378023"/>
          </a:xfrm>
          <a:prstGeom prst="roundRect">
            <a:avLst>
              <a:gd name="adj" fmla="val 18668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1940302" y="3165753"/>
            <a:ext cx="143232" cy="25205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1984"/>
              </a:lnSpc>
              <a:buNone/>
            </a:pPr>
            <a:r>
              <a:rPr lang="en-US" sz="1984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2</a:t>
            </a:r>
            <a:endParaRPr lang="en-US" sz="198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2935962" y="3081814"/>
            <a:ext cx="2141458" cy="26253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067"/>
              </a:lnSpc>
              <a:buNone/>
            </a:pPr>
            <a:r>
              <a:rPr lang="en-US" sz="1654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Высшее образование</a:t>
            </a:r>
            <a:endParaRPr lang="en-US" sz="165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2935962" y="3445073"/>
            <a:ext cx="9934337" cy="80617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17"/>
              </a:lnSpc>
              <a:buNone/>
            </a:pPr>
            <a:r>
              <a:rPr lang="en-US" sz="1323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Для более глубокого погружения в аграрную сферу можно продолжить обучение в университете по специальности "Агрономия", "Садоводство", "Зооинженерия" и другим. В университетах студенты изучают теоретические основы сельского хозяйства, а также получают практические навыки.</a:t>
            </a:r>
            <a:endParaRPr lang="en-US" sz="132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3"/>
          <p:cNvSpPr/>
          <p:nvPr/>
        </p:nvSpPr>
        <p:spPr>
          <a:xfrm>
            <a:off x="2178070" y="4953714"/>
            <a:ext cx="588050" cy="22860"/>
          </a:xfrm>
          <a:prstGeom prst="roundRect">
            <a:avLst>
              <a:gd name="adj" fmla="val 308699"/>
            </a:avLst>
          </a:prstGeom>
          <a:solidFill>
            <a:srgbClr val="313E80"/>
          </a:solidFill>
          <a:ln/>
        </p:spPr>
      </p:sp>
      <p:sp>
        <p:nvSpPr>
          <p:cNvPr id="17" name="Shape 14"/>
          <p:cNvSpPr/>
          <p:nvPr/>
        </p:nvSpPr>
        <p:spPr>
          <a:xfrm>
            <a:off x="1822906" y="4776192"/>
            <a:ext cx="378023" cy="378023"/>
          </a:xfrm>
          <a:prstGeom prst="roundRect">
            <a:avLst>
              <a:gd name="adj" fmla="val 18668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1940302" y="4839176"/>
            <a:ext cx="143232" cy="25205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1984"/>
              </a:lnSpc>
              <a:buNone/>
            </a:pPr>
            <a:r>
              <a:rPr lang="en-US" sz="1984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3</a:t>
            </a:r>
            <a:endParaRPr lang="en-US" sz="198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2935962" y="4755237"/>
            <a:ext cx="2709267" cy="26253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067"/>
              </a:lnSpc>
              <a:buNone/>
            </a:pPr>
            <a:r>
              <a:rPr lang="en-US" sz="1654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Повышение квалификации</a:t>
            </a:r>
            <a:endParaRPr lang="en-US" sz="165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2935962" y="5118497"/>
            <a:ext cx="9934337" cy="80617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17"/>
              </a:lnSpc>
              <a:buNone/>
            </a:pPr>
            <a:r>
              <a:rPr lang="en-US" sz="1323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В течение всей профессиональной карьеры необходимо постоянно повышать свою квалификацию, участвуя в семинарах, тренингах, мастер-классах. Это поможет быть в курсе последних тенденций в сельском хозяйстве и использовать новые технологии.</a:t>
            </a:r>
            <a:endParaRPr lang="en-US" sz="132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hape 18"/>
          <p:cNvSpPr/>
          <p:nvPr/>
        </p:nvSpPr>
        <p:spPr>
          <a:xfrm>
            <a:off x="2178070" y="6627138"/>
            <a:ext cx="588050" cy="22860"/>
          </a:xfrm>
          <a:prstGeom prst="roundRect">
            <a:avLst>
              <a:gd name="adj" fmla="val 308699"/>
            </a:avLst>
          </a:prstGeom>
          <a:solidFill>
            <a:srgbClr val="313E80"/>
          </a:solidFill>
          <a:ln/>
        </p:spPr>
      </p:sp>
      <p:sp>
        <p:nvSpPr>
          <p:cNvPr id="22" name="Shape 19"/>
          <p:cNvSpPr/>
          <p:nvPr/>
        </p:nvSpPr>
        <p:spPr>
          <a:xfrm>
            <a:off x="1822906" y="6449616"/>
            <a:ext cx="378023" cy="378023"/>
          </a:xfrm>
          <a:prstGeom prst="roundRect">
            <a:avLst>
              <a:gd name="adj" fmla="val 18668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</p:sp>
      <p:sp>
        <p:nvSpPr>
          <p:cNvPr id="23" name="Text 20"/>
          <p:cNvSpPr/>
          <p:nvPr/>
        </p:nvSpPr>
        <p:spPr>
          <a:xfrm>
            <a:off x="1940302" y="6512600"/>
            <a:ext cx="143232" cy="25205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1984"/>
              </a:lnSpc>
              <a:buNone/>
            </a:pPr>
            <a:r>
              <a:rPr lang="en-US" sz="1984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4</a:t>
            </a:r>
            <a:endParaRPr lang="en-US" sz="198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21"/>
          <p:cNvSpPr/>
          <p:nvPr/>
        </p:nvSpPr>
        <p:spPr>
          <a:xfrm>
            <a:off x="2935962" y="6428661"/>
            <a:ext cx="2100143" cy="26253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067"/>
              </a:lnSpc>
              <a:buNone/>
            </a:pPr>
            <a:r>
              <a:rPr lang="en-US" sz="1654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Карьера</a:t>
            </a:r>
            <a:endParaRPr lang="en-US" sz="165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22"/>
          <p:cNvSpPr/>
          <p:nvPr/>
        </p:nvSpPr>
        <p:spPr>
          <a:xfrm>
            <a:off x="2935962" y="6791920"/>
            <a:ext cx="9934337" cy="80617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17"/>
              </a:lnSpc>
              <a:buNone/>
            </a:pPr>
            <a:r>
              <a:rPr lang="en-US" sz="1323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Возможности для карьерного роста в аграрной сфере разнообразны. Можно работать в сельскохозяйственных предприятиях, научных институтах, государственных органах, а также создавать собственный бизнес в сельском хозяйстве.</a:t>
            </a:r>
            <a:endParaRPr lang="en-US" sz="132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67D911E-CA6A-476F-B6B9-739AB798B3C7}"/>
              </a:ext>
            </a:extLst>
          </p:cNvPr>
          <p:cNvSpPr txBox="1"/>
          <p:nvPr/>
        </p:nvSpPr>
        <p:spPr>
          <a:xfrm>
            <a:off x="12790718" y="11974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18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856298" y="537448"/>
            <a:ext cx="7749302" cy="61043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807"/>
              </a:lnSpc>
              <a:buNone/>
            </a:pPr>
            <a:r>
              <a:rPr lang="en-US" sz="3846" dirty="0">
                <a:solidFill>
                  <a:srgbClr val="FFFFF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Раздел для учеников 6-7 классов</a:t>
            </a:r>
            <a:endParaRPr lang="en-US" sz="384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298" y="1440894"/>
            <a:ext cx="976670" cy="1562814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125980" y="1636157"/>
            <a:ext cx="2477691" cy="30515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03"/>
              </a:lnSpc>
              <a:buNone/>
            </a:pPr>
            <a:r>
              <a:rPr lang="en-US" sz="1923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Познавательная игра</a:t>
            </a:r>
            <a:endParaRPr lang="en-US" sz="192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2125980" y="2058472"/>
            <a:ext cx="11648003" cy="62507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61"/>
              </a:lnSpc>
              <a:buNone/>
            </a:pPr>
            <a:r>
              <a:rPr lang="en-US" sz="1538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Проведите викторину или игру, чтобы познакомить детей с основными сельскохозяйственными культурами, их ролью в нашей жизни и интересными фактами о выращивании.</a:t>
            </a:r>
            <a:endParaRPr lang="en-US" sz="153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298" y="3003709"/>
            <a:ext cx="976670" cy="1562814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2125980" y="3198971"/>
            <a:ext cx="2441853" cy="30515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03"/>
              </a:lnSpc>
              <a:buNone/>
            </a:pPr>
            <a:r>
              <a:rPr lang="en-US" sz="1923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Посещение фермы</a:t>
            </a:r>
            <a:endParaRPr lang="en-US" sz="192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5"/>
          <p:cNvSpPr/>
          <p:nvPr/>
        </p:nvSpPr>
        <p:spPr>
          <a:xfrm>
            <a:off x="2125980" y="3621286"/>
            <a:ext cx="11648003" cy="62507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61"/>
              </a:lnSpc>
              <a:buNone/>
            </a:pPr>
            <a:r>
              <a:rPr lang="en-US" sz="1538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Организуйте экскурсию на ферму, где дети могут увидеть своими глазами, как выращивают растения, познакомиться с сельскохозяйственными животными, узнать о работе фермеров.</a:t>
            </a:r>
            <a:endParaRPr lang="en-US" sz="153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298" y="4566523"/>
            <a:ext cx="976670" cy="1562814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2125980" y="4761786"/>
            <a:ext cx="2441853" cy="30515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03"/>
              </a:lnSpc>
              <a:buNone/>
            </a:pPr>
            <a:r>
              <a:rPr lang="en-US" sz="1923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Посадить растение</a:t>
            </a:r>
            <a:endParaRPr lang="en-US" sz="192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7"/>
          <p:cNvSpPr/>
          <p:nvPr/>
        </p:nvSpPr>
        <p:spPr>
          <a:xfrm>
            <a:off x="2125980" y="5184100"/>
            <a:ext cx="11648003" cy="62507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61"/>
              </a:lnSpc>
              <a:buNone/>
            </a:pPr>
            <a:r>
              <a:rPr lang="en-US" sz="1538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Предложите детям посадить собственные растения, например, рассаду цветов или овощей. Это позволит им почувствовать себя маленькими садоводами и получить практические навыки.</a:t>
            </a:r>
            <a:endParaRPr lang="en-US" sz="153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6298" y="6129338"/>
            <a:ext cx="976670" cy="1562814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2125980" y="6324600"/>
            <a:ext cx="2441853" cy="30515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03"/>
              </a:lnSpc>
              <a:buNone/>
            </a:pPr>
            <a:r>
              <a:rPr lang="en-US" sz="1923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Творческий проект</a:t>
            </a:r>
            <a:endParaRPr lang="en-US" sz="192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9"/>
          <p:cNvSpPr/>
          <p:nvPr/>
        </p:nvSpPr>
        <p:spPr>
          <a:xfrm>
            <a:off x="2125980" y="6746915"/>
            <a:ext cx="11648003" cy="62507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61"/>
              </a:lnSpc>
              <a:buNone/>
            </a:pPr>
            <a:r>
              <a:rPr lang="en-US" sz="1538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Попросите детей нарисовать рисунки или создать коллажи на тему сельского хозяйства. Это поможет им проявить свою фантазию и креативность, а также запомнить полученную информацию.</a:t>
            </a:r>
            <a:endParaRPr lang="en-US" sz="153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A03F64B-445A-4DF2-8510-BBB366EBAA6D}"/>
              </a:ext>
            </a:extLst>
          </p:cNvPr>
          <p:cNvSpPr txBox="1"/>
          <p:nvPr/>
        </p:nvSpPr>
        <p:spPr>
          <a:xfrm>
            <a:off x="12790718" y="11974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18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793790" y="686752"/>
            <a:ext cx="9825752" cy="70877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581"/>
              </a:lnSpc>
              <a:buNone/>
            </a:pPr>
            <a:r>
              <a:rPr lang="en-US" sz="4465" dirty="0">
                <a:solidFill>
                  <a:srgbClr val="FFFFF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Раздел для школьников 8-9 классов</a:t>
            </a:r>
            <a:endParaRPr lang="en-US" sz="446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793790" y="1735693"/>
            <a:ext cx="13042821" cy="5807154"/>
          </a:xfrm>
          <a:prstGeom prst="roundRect">
            <a:avLst>
              <a:gd name="adj" fmla="val 1641"/>
            </a:avLst>
          </a:prstGeom>
          <a:noFill/>
          <a:ln w="7620">
            <a:solidFill>
              <a:srgbClr val="FFFFFF">
                <a:alpha val="24000"/>
              </a:srgbClr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801410" y="1743313"/>
            <a:ext cx="13027581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7" name="Text 4"/>
          <p:cNvSpPr/>
          <p:nvPr/>
        </p:nvSpPr>
        <p:spPr>
          <a:xfrm>
            <a:off x="1028224" y="1887022"/>
            <a:ext cx="6056352" cy="3629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58"/>
              </a:lnSpc>
              <a:buNone/>
            </a:pPr>
            <a:r>
              <a:rPr lang="en-US" sz="1786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Тема</a:t>
            </a:r>
            <a:endParaRPr lang="en-US" sz="17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7545824" y="1887022"/>
            <a:ext cx="6056352" cy="3629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58"/>
              </a:lnSpc>
              <a:buNone/>
            </a:pPr>
            <a:r>
              <a:rPr lang="en-US" sz="1786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Деятельность</a:t>
            </a:r>
            <a:endParaRPr lang="en-US" sz="17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801410" y="2393633"/>
            <a:ext cx="13027581" cy="1376124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0" name="Text 7"/>
          <p:cNvSpPr/>
          <p:nvPr/>
        </p:nvSpPr>
        <p:spPr>
          <a:xfrm>
            <a:off x="1028224" y="2537341"/>
            <a:ext cx="6056352" cy="3629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58"/>
              </a:lnSpc>
              <a:buNone/>
            </a:pPr>
            <a:r>
              <a:rPr lang="en-US" sz="1786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Виды сельскохозяйственных культур</a:t>
            </a:r>
            <a:endParaRPr lang="en-US" sz="17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7545824" y="2537341"/>
            <a:ext cx="6056352" cy="10887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58"/>
              </a:lnSpc>
              <a:buNone/>
            </a:pPr>
            <a:r>
              <a:rPr lang="en-US" sz="1786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Проведение исследования различных видов культур, выращиваемых в России. Сравнение характеристик и требований к выращиванию.</a:t>
            </a:r>
            <a:endParaRPr lang="en-US" sz="17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801410" y="3769757"/>
            <a:ext cx="13027581" cy="137612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3" name="Text 10"/>
          <p:cNvSpPr/>
          <p:nvPr/>
        </p:nvSpPr>
        <p:spPr>
          <a:xfrm>
            <a:off x="1028224" y="3913465"/>
            <a:ext cx="6056352" cy="7258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58"/>
              </a:lnSpc>
              <a:buNone/>
            </a:pPr>
            <a:r>
              <a:rPr lang="en-US" sz="1786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Современные технологии в растениеводстве и садоводстве</a:t>
            </a:r>
            <a:endParaRPr lang="en-US" sz="17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7545824" y="3913465"/>
            <a:ext cx="6056352" cy="10887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58"/>
              </a:lnSpc>
              <a:buNone/>
            </a:pPr>
            <a:r>
              <a:rPr lang="en-US" sz="1786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Изучение инновационных методов в сельском хозяйстве, таких как теплицы, системы капельного полива, использование биологических удобрений.</a:t>
            </a:r>
            <a:endParaRPr lang="en-US" sz="17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12"/>
          <p:cNvSpPr/>
          <p:nvPr/>
        </p:nvSpPr>
        <p:spPr>
          <a:xfrm>
            <a:off x="801410" y="5145881"/>
            <a:ext cx="13027581" cy="101322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6" name="Text 13"/>
          <p:cNvSpPr/>
          <p:nvPr/>
        </p:nvSpPr>
        <p:spPr>
          <a:xfrm>
            <a:off x="1028224" y="5289590"/>
            <a:ext cx="6056352" cy="3629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58"/>
              </a:lnSpc>
              <a:buNone/>
            </a:pPr>
            <a:r>
              <a:rPr lang="en-US" sz="1786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Экономика сельского хозяйства</a:t>
            </a:r>
            <a:endParaRPr lang="en-US" sz="17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7545824" y="5289590"/>
            <a:ext cx="6056352" cy="7258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58"/>
              </a:lnSpc>
              <a:buNone/>
            </a:pPr>
            <a:r>
              <a:rPr lang="en-US" sz="1786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Анализ цепочек поставок в аграрной сфере, изучение рыночной конъюнктуры, анализ спроса и предложения.</a:t>
            </a:r>
            <a:endParaRPr lang="en-US" sz="17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hape 15"/>
          <p:cNvSpPr/>
          <p:nvPr/>
        </p:nvSpPr>
        <p:spPr>
          <a:xfrm>
            <a:off x="801410" y="6159103"/>
            <a:ext cx="13027581" cy="137612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9" name="Text 16"/>
          <p:cNvSpPr/>
          <p:nvPr/>
        </p:nvSpPr>
        <p:spPr>
          <a:xfrm>
            <a:off x="1028224" y="6302812"/>
            <a:ext cx="6056352" cy="3629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58"/>
              </a:lnSpc>
              <a:buNone/>
            </a:pPr>
            <a:r>
              <a:rPr lang="en-US" sz="1786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Проблемы и перспективы аграрной отрасли</a:t>
            </a:r>
            <a:endParaRPr lang="en-US" sz="17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7545824" y="6302812"/>
            <a:ext cx="6056352" cy="10887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58"/>
              </a:lnSpc>
              <a:buNone/>
            </a:pPr>
            <a:r>
              <a:rPr lang="en-US" sz="1786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Обсуждение актуальных проблем сельского хозяйства, таких как изменение климата, дефицит рабочей силы, экологические проблемы.</a:t>
            </a:r>
            <a:endParaRPr lang="en-US" sz="17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4633ADC-5F25-46B8-A6E5-52B63DC95FEB}"/>
              </a:ext>
            </a:extLst>
          </p:cNvPr>
          <p:cNvSpPr txBox="1"/>
          <p:nvPr/>
        </p:nvSpPr>
        <p:spPr>
          <a:xfrm>
            <a:off x="12790718" y="11974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18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1984653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065496" y="2292838"/>
            <a:ext cx="6829425" cy="49613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907"/>
              </a:lnSpc>
              <a:buNone/>
            </a:pPr>
            <a:r>
              <a:rPr lang="en-US" sz="3126" dirty="0">
                <a:solidFill>
                  <a:srgbClr val="FFFFF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Раздел для учащихся 10-11 классов</a:t>
            </a:r>
            <a:endParaRPr lang="en-US" sz="312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5496" y="3125066"/>
            <a:ext cx="396835" cy="396835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2065496" y="3680612"/>
            <a:ext cx="1984653" cy="248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53"/>
              </a:lnSpc>
              <a:buNone/>
            </a:pPr>
            <a:r>
              <a:rPr lang="en-US" sz="1563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Презентация</a:t>
            </a:r>
            <a:endParaRPr lang="en-US" sz="156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3"/>
          <p:cNvSpPr/>
          <p:nvPr/>
        </p:nvSpPr>
        <p:spPr>
          <a:xfrm>
            <a:off x="2065496" y="4023869"/>
            <a:ext cx="5130522" cy="10163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Предложите учащимся подготовить и провести презентации на темы, связанные с растениеводством и садоводством, например, "Современные методы выращивания овощей", "Биологические удобрения", "Перспективы развития садоводства в России".</a:t>
            </a:r>
            <a:endParaRPr lang="en-US" sz="12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4143" y="3125066"/>
            <a:ext cx="396835" cy="396835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7434143" y="3680612"/>
            <a:ext cx="1984653" cy="248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53"/>
              </a:lnSpc>
              <a:buNone/>
            </a:pPr>
            <a:r>
              <a:rPr lang="en-US" sz="1563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Дискуссия</a:t>
            </a:r>
            <a:endParaRPr lang="en-US" sz="156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5"/>
          <p:cNvSpPr/>
          <p:nvPr/>
        </p:nvSpPr>
        <p:spPr>
          <a:xfrm>
            <a:off x="7434143" y="4023869"/>
            <a:ext cx="5130641" cy="10163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Организуйте дискуссию на актуальные темы, например, "Влияние климатических изменений на сельское хозяйство", "Развитие органического земледелия", "Перспективы развития аграрной отрасли в России".</a:t>
            </a:r>
            <a:endParaRPr lang="en-US" sz="12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65496" y="5516437"/>
            <a:ext cx="396835" cy="396835"/>
          </a:xfrm>
          <a:prstGeom prst="rect">
            <a:avLst/>
          </a:prstGeom>
        </p:spPr>
      </p:pic>
      <p:sp>
        <p:nvSpPr>
          <p:cNvPr id="13" name="Text 6"/>
          <p:cNvSpPr/>
          <p:nvPr/>
        </p:nvSpPr>
        <p:spPr>
          <a:xfrm>
            <a:off x="2065496" y="6071982"/>
            <a:ext cx="2588657" cy="248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53"/>
              </a:lnSpc>
              <a:buNone/>
            </a:pPr>
            <a:r>
              <a:rPr lang="en-US" sz="1563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Исследовательский проект</a:t>
            </a:r>
            <a:endParaRPr lang="en-US" sz="156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7"/>
          <p:cNvSpPr/>
          <p:nvPr/>
        </p:nvSpPr>
        <p:spPr>
          <a:xfrm>
            <a:off x="2065496" y="6415239"/>
            <a:ext cx="5130522" cy="10163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Предложите учащимся провести исследования по выбранной теме, например, "Анализ рынка сельскохозяйственной продукции", "Влияние различных видов удобрений на урожайность", "Применение новых технологий в растениеводстве".</a:t>
            </a:r>
            <a:endParaRPr lang="en-US" sz="12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34143" y="5516437"/>
            <a:ext cx="396835" cy="396835"/>
          </a:xfrm>
          <a:prstGeom prst="rect">
            <a:avLst/>
          </a:prstGeom>
        </p:spPr>
      </p:pic>
      <p:sp>
        <p:nvSpPr>
          <p:cNvPr id="16" name="Text 8"/>
          <p:cNvSpPr/>
          <p:nvPr/>
        </p:nvSpPr>
        <p:spPr>
          <a:xfrm>
            <a:off x="7434143" y="6071982"/>
            <a:ext cx="2161937" cy="248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53"/>
              </a:lnSpc>
              <a:buNone/>
            </a:pPr>
            <a:r>
              <a:rPr lang="en-US" sz="1563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Карьера в агробизнесе</a:t>
            </a:r>
            <a:endParaRPr lang="en-US" sz="156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9"/>
          <p:cNvSpPr/>
          <p:nvPr/>
        </p:nvSpPr>
        <p:spPr>
          <a:xfrm>
            <a:off x="7434143" y="6415239"/>
            <a:ext cx="5130641" cy="76223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По пригласите специалистов из аграрной сферы для проведения лекций и мастер-классов, чтобы учащиеся могли узнать о реальных условиях работы в этой сфере.</a:t>
            </a:r>
            <a:endParaRPr lang="en-US" sz="12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F93E529-11AB-485E-9184-547E7A0C9FAE}"/>
              </a:ext>
            </a:extLst>
          </p:cNvPr>
          <p:cNvSpPr txBox="1"/>
          <p:nvPr/>
        </p:nvSpPr>
        <p:spPr>
          <a:xfrm>
            <a:off x="12790718" y="11974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796</Words>
  <Application>Microsoft Office PowerPoint</Application>
  <PresentationFormat>Произвольный</PresentationFormat>
  <Paragraphs>96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2024-08-27T13:09:09Z</dcterms:created>
  <dcterms:modified xsi:type="dcterms:W3CDTF">2024-08-27T13:14:44Z</dcterms:modified>
</cp:coreProperties>
</file>