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69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13352"/>
            <a:ext cx="7315200" cy="20005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702"/>
              </a:lnSpc>
              <a:buNone/>
            </a:pPr>
            <a:r>
              <a:rPr lang="en-US" sz="5000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Проблемы детского суицида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003651"/>
            <a:ext cx="7315200" cy="22308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Детский суицид — серьезная проблема, которая затрагивает людей во всех уголках мира. Несмотря на то, что мы не можем избавиться от него полностью, мы должны осознать масштабы этой проблемы и начать действовать. Именно поэтому мы собрались сегодня, чтобы поговорить о суицидальном поведении, его причинах, признаках и путях его предотвращения.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96952-1452-4C69-8CD5-B90549D8FCC3}"/>
              </a:ext>
            </a:extLst>
          </p:cNvPr>
          <p:cNvSpPr txBox="1"/>
          <p:nvPr/>
        </p:nvSpPr>
        <p:spPr>
          <a:xfrm>
            <a:off x="1" y="4820889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10 классе по теме: "Проблемы детского суицида"</a:t>
            </a:r>
          </a:p>
          <a:p>
            <a:pPr algn="ctr"/>
            <a:r>
              <a:rPr lang="ru-RU" sz="30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89373-0533-4B69-8544-A03EB3B704F4}"/>
              </a:ext>
            </a:extLst>
          </p:cNvPr>
          <p:cNvSpPr txBox="1"/>
          <p:nvPr/>
        </p:nvSpPr>
        <p:spPr>
          <a:xfrm>
            <a:off x="12782753" y="1649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350050"/>
            <a:ext cx="11793498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Введение в проблему детского суицида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2398990"/>
            <a:ext cx="13042821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Суицид — это серьезный и сложный вопрос, затрагивающий всех нас, независимо от возраста или социального положения. В подростковом возрасте, когда формируется личность, поиск своего места в мире и уверенность в себе, суицидальные мысли могут стать результатом многих стрессовых факторов. Важно помнить, что ни одна ситуация не является неразрешимой, и есть люди, которые могут помочь преодолеть трудности.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93790" y="4105751"/>
            <a:ext cx="6408063" cy="3111478"/>
          </a:xfrm>
          <a:prstGeom prst="roundRect">
            <a:avLst>
              <a:gd name="adj" fmla="val 343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28224" y="4340185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Статистика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28224" y="4830604"/>
            <a:ext cx="5939195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Суицид является одной из ведущих причин смерти среди подростков. Согласно данным ВОЗ, ежегодно регистрируется более 800 тысяч случаев суицида, из которых 20% приходится на подростков.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8667" y="4105751"/>
            <a:ext cx="6408063" cy="3111478"/>
          </a:xfrm>
          <a:prstGeom prst="roundRect">
            <a:avLst>
              <a:gd name="adj" fmla="val 343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663101" y="4340185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Факторы риска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7663101" y="4830604"/>
            <a:ext cx="5939195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Существует ряд факторов, которые могут повышать риск суицидального поведения. К ним относятся семейные проблемы, депрессия, школа, злоупотребление психоактивными веществами, а также отсутствие поддержки и чувства принадлежности.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D5F6AA-2481-4763-B667-3CFE9040FD17}"/>
              </a:ext>
            </a:extLst>
          </p:cNvPr>
          <p:cNvSpPr txBox="1"/>
          <p:nvPr/>
        </p:nvSpPr>
        <p:spPr>
          <a:xfrm>
            <a:off x="12782753" y="1649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102519"/>
            <a:ext cx="130428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Причины суицидального поведения у подростков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2860238"/>
            <a:ext cx="13042821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Суицидальное поведение является комплексной проблемой, и зачастую трудно однозначно определить причины. Однако, часто подростки испытывают сильный стресс, давление со стороны сверстников и семьи, а также чувствуют себя изолированными и не понятыми. В некоторых случаях суицидальные мысли могут быть связаны с депрессией, тревогой или другими психическими расстройствами.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93790" y="48221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82504" y="4907161"/>
            <a:ext cx="132755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9"/>
              </a:lnSpc>
              <a:buNone/>
            </a:pPr>
            <a:r>
              <a:rPr lang="en-US" sz="2679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1</a:t>
            </a:r>
            <a:endParaRPr lang="en-US" sz="26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30906" y="4822150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Депрессия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30906" y="5312569"/>
            <a:ext cx="3459242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Депрессия — часто встречается у подростков и характеризуется постоянной грустью, отсутствием интереса к жизни и потерей энергии.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216962" y="48221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374124" y="4907161"/>
            <a:ext cx="195977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9"/>
              </a:lnSpc>
              <a:buNone/>
            </a:pPr>
            <a:r>
              <a:rPr lang="en-US" sz="2679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2</a:t>
            </a:r>
            <a:endParaRPr lang="en-US" sz="26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954078" y="4822150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Трудности в школе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954078" y="5312569"/>
            <a:ext cx="3459242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Проблемы с учебой, плохие оценки, насмешки от сверстников могут усугублять чувство беспомощности и неуверенности.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9640133" y="48221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798487" y="4907161"/>
            <a:ext cx="193596" cy="340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79"/>
              </a:lnSpc>
              <a:buNone/>
            </a:pPr>
            <a:r>
              <a:rPr lang="en-US" sz="2679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3</a:t>
            </a:r>
            <a:endParaRPr lang="en-US" sz="26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377249" y="4822150"/>
            <a:ext cx="3153251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Семейные проблемы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0377249" y="5312569"/>
            <a:ext cx="3459242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Сложности в отношениях с родителями, развод или смерть близкого человека также могут привести к суицидальным мыслям.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636EB-59C9-4E7E-AD56-90B1C6E8AADB}"/>
              </a:ext>
            </a:extLst>
          </p:cNvPr>
          <p:cNvSpPr txBox="1"/>
          <p:nvPr/>
        </p:nvSpPr>
        <p:spPr>
          <a:xfrm>
            <a:off x="12782753" y="1649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629847"/>
            <a:ext cx="11036856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Признаки суицидального поведения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2792254"/>
            <a:ext cx="130428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Важно быть внимательными к поведению подростков и учитывать признаки, которые могут сигнализировать о суицидальных мыслях.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4000024"/>
            <a:ext cx="3652242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Изменения в поведении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93790" y="4581168"/>
            <a:ext cx="3978116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Повышенная раздражительность, агрессивность, потеря интереса к увлечениям, отказ от контакта с друзьями, изменения в привычках питания и сна.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32928" y="4000024"/>
            <a:ext cx="3848100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Изменения во внешности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32928" y="4581168"/>
            <a:ext cx="3978116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Неухоженный вид, отсутствие заботы о себе, появление порезов, синяков, шрамов.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72067" y="4000024"/>
            <a:ext cx="3357443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Устные высказывания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872067" y="4581168"/>
            <a:ext cx="3978116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Частые беседы о смерти, суициде, отчаянии. Прощальные письма, попытки отдать свои вещи.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10189E-1D55-4ABD-974A-07A60A5205E6}"/>
              </a:ext>
            </a:extLst>
          </p:cNvPr>
          <p:cNvSpPr txBox="1"/>
          <p:nvPr/>
        </p:nvSpPr>
        <p:spPr>
          <a:xfrm>
            <a:off x="12782753" y="1649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012150" y="524232"/>
            <a:ext cx="12606099" cy="11913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91"/>
              </a:lnSpc>
              <a:buNone/>
            </a:pPr>
            <a:r>
              <a:rPr lang="en-US" sz="3753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Методы профилактики суицидального поведения</a:t>
            </a:r>
            <a:endParaRPr lang="en-US" sz="37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12150" y="2001441"/>
            <a:ext cx="12606099" cy="9147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2"/>
              </a:lnSpc>
              <a:buNone/>
            </a:pPr>
            <a:r>
              <a:rPr lang="en-US" sz="1501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Профилактика суицидального поведения — это комплексный подход, который включает в себя ряд мер, направленных на предотвращение возникновения суицидальных мыслей. Важно понять, что профилактика — это не только помощь тем, кто уже испытывает суицидальные мысли, но и предупреждение их возникновения.</a:t>
            </a:r>
            <a:endParaRPr lang="en-US" sz="15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50" y="3130629"/>
            <a:ext cx="953095" cy="152507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51115" y="3321248"/>
            <a:ext cx="2382917" cy="297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5"/>
              </a:lnSpc>
              <a:buNone/>
            </a:pPr>
            <a:r>
              <a:rPr lang="en-US" sz="1876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Образование</a:t>
            </a:r>
            <a:endParaRPr lang="en-US" sz="18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51115" y="3733324"/>
            <a:ext cx="11367135" cy="3049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501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Проведение информационных кампаний, уроков и семинаров о суициде, его причинах, признаках и путях помощи.</a:t>
            </a:r>
            <a:endParaRPr lang="en-US" sz="15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50" y="4655701"/>
            <a:ext cx="953095" cy="152507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51115" y="4846320"/>
            <a:ext cx="2382917" cy="297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5"/>
              </a:lnSpc>
              <a:buNone/>
            </a:pPr>
            <a:r>
              <a:rPr lang="en-US" sz="1876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Поддержка</a:t>
            </a:r>
            <a:endParaRPr lang="en-US" sz="18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51115" y="5258395"/>
            <a:ext cx="11367135" cy="609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501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Обеспечение поддержки и понимания со стороны семьи, школы, сверстников, а также специалистов в области психического здоровья.</a:t>
            </a:r>
            <a:endParaRPr lang="en-US" sz="15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50" y="6180773"/>
            <a:ext cx="953095" cy="152507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51115" y="6371392"/>
            <a:ext cx="2682240" cy="2977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45"/>
              </a:lnSpc>
              <a:buNone/>
            </a:pPr>
            <a:r>
              <a:rPr lang="en-US" sz="1876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Доступность помощи</a:t>
            </a:r>
            <a:endParaRPr lang="en-US" sz="18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251115" y="6783467"/>
            <a:ext cx="11367135" cy="3049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501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Обеспечение доступа к горячим линиям, центрам психологической помощи, специалистам в области психического здоровья.</a:t>
            </a:r>
            <a:endParaRPr lang="en-US" sz="15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FD9AFE-DCC1-4EF9-BDEB-9599954AF973}"/>
              </a:ext>
            </a:extLst>
          </p:cNvPr>
          <p:cNvSpPr txBox="1"/>
          <p:nvPr/>
        </p:nvSpPr>
        <p:spPr>
          <a:xfrm>
            <a:off x="12782753" y="1649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711398"/>
            <a:ext cx="130428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Роль школы и семьи в предотвращении детского суицида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2469118"/>
            <a:ext cx="130428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Школа и семья играют ключевую роль в предотвращении детского суицида. Важно создать атмосферу доверительных отношений, где подростки чувствуют себя безопасными и могут открыто говорить о своих проблемах.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93790" y="3450074"/>
            <a:ext cx="13042821" cy="4068128"/>
          </a:xfrm>
          <a:prstGeom prst="roundRect">
            <a:avLst>
              <a:gd name="adj" fmla="val 234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801410" y="345769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1028224" y="3601403"/>
            <a:ext cx="60563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Школа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45824" y="3601403"/>
            <a:ext cx="60563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Семья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01410" y="4108013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028224" y="4251722"/>
            <a:ext cx="6056352" cy="3629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Проведение уроков и тренингов о суициде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545824" y="4251722"/>
            <a:ext cx="6056352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Создание атмосферы любви, доверительных отношений и взаимопонимания в семье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01410" y="5121235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28224" y="5264944"/>
            <a:ext cx="6056352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Обучение педагогического состава определению и помощи подросткам с суицидальными мыслями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545824" y="5264944"/>
            <a:ext cx="6056352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Открытое обсуждение проблем и чувств, не боясь осуждения и наказания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801410" y="6134457"/>
            <a:ext cx="1302758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4"/>
          <p:cNvSpPr/>
          <p:nvPr/>
        </p:nvSpPr>
        <p:spPr>
          <a:xfrm>
            <a:off x="1028224" y="6278166"/>
            <a:ext cx="6056352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Создание атмосферы толерантности и взаимоуважения в школе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545824" y="6278166"/>
            <a:ext cx="6056352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Своевременное обращение к специалисту в области психического здоровья, если подросток нуждается в помощи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15342C-8CB4-4BCB-A436-8B5A8DDD5EA9}"/>
              </a:ext>
            </a:extLst>
          </p:cNvPr>
          <p:cNvSpPr txBox="1"/>
          <p:nvPr/>
        </p:nvSpPr>
        <p:spPr>
          <a:xfrm>
            <a:off x="12782753" y="1649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550432"/>
            <a:ext cx="9045773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solidFill>
                  <a:srgbClr val="231971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Куда обратиться за помощью?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2599373"/>
            <a:ext cx="1304282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вы или кто-то из ваших близких испытывает суицидальные мысли, не откладывайте обращение за помощью. Есть множество ресурсов, готовых оказать поддержку и помочь преодолеть трудности.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580328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93790" y="4374118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Горячая линия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93790" y="4864537"/>
            <a:ext cx="4120753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Существуют горячие линии по проблеме суицида, куда можно обратиться в любое время дня и ночи для получения консультации и поддержки.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3580328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254704" y="4374118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Психолог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5254704" y="4864537"/>
            <a:ext cx="4120872" cy="1451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Психолог — специалист, к которому можно обратиться для получения квалифицированной помощи в решении психологических проблем.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3580328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715738" y="4374118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b="1" dirty="0">
                <a:solidFill>
                  <a:srgbClr val="2A2742"/>
                </a:solidFill>
                <a:latin typeface="Arial" panose="020B0604020202020204" pitchFamily="34" charset="0"/>
                <a:ea typeface="Outfit" pitchFamily="34" charset="-122"/>
                <a:cs typeface="Arial" panose="020B0604020202020204" pitchFamily="34" charset="0"/>
              </a:rPr>
              <a:t>Группа поддержки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9715738" y="4864537"/>
            <a:ext cx="4120753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Группы поддержки — это отличная возможность пообщаться с людьми, проходящими через подобные трудности, и получить поддержку и взаимопонимание.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CD0C8-6C8F-4006-9549-4ABA2EE07567}"/>
              </a:ext>
            </a:extLst>
          </p:cNvPr>
          <p:cNvSpPr txBox="1"/>
          <p:nvPr/>
        </p:nvSpPr>
        <p:spPr>
          <a:xfrm>
            <a:off x="12782753" y="1649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764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2024-08-18T15:45:26Z</dcterms:created>
  <dcterms:modified xsi:type="dcterms:W3CDTF">2024-08-18T15:50:06Z</dcterms:modified>
</cp:coreProperties>
</file>