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570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0" y="12329"/>
            <a:ext cx="7315200" cy="33919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685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Открой свое будущее: Тематическое профориентационное занятие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0" y="3340552"/>
            <a:ext cx="7315200" cy="13387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5"/>
              </a:lnSpc>
              <a:buNone/>
            </a:pPr>
            <a:r>
              <a:rPr lang="en-US" sz="1647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Добро пожаловать на наше тематическое профориентационное занятие «Открой свое будущее»! Эта серия занятий поможет вам разобраться в мире профессий и сделать осознанный выбор своего будущего пути.</a:t>
            </a:r>
            <a:endParaRPr lang="en-US" sz="16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4A22FA-93B4-4BE4-9484-F2F38B2D7B70}"/>
              </a:ext>
            </a:extLst>
          </p:cNvPr>
          <p:cNvSpPr txBox="1"/>
          <p:nvPr/>
        </p:nvSpPr>
        <p:spPr>
          <a:xfrm>
            <a:off x="-15239" y="5132162"/>
            <a:ext cx="7315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урока: "Тема 2. Тематическое профориентационное занятие «Открой свое будущее»"</a:t>
            </a:r>
          </a:p>
          <a:p>
            <a:pPr algn="ctr"/>
            <a:r>
              <a:rPr lang="uk-UA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587F76-8B28-4E72-924E-AC193381EE94}"/>
              </a:ext>
            </a:extLst>
          </p:cNvPr>
          <p:cNvSpPr txBox="1"/>
          <p:nvPr/>
        </p:nvSpPr>
        <p:spPr>
          <a:xfrm>
            <a:off x="12801602" y="11974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7724" y="3987165"/>
            <a:ext cx="5632490" cy="704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44"/>
              </a:lnSpc>
              <a:buNone/>
            </a:pPr>
            <a:r>
              <a:rPr lang="en-US" sz="4435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Вводная часть</a:t>
            </a:r>
            <a:endParaRPr lang="en-US" sz="4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837724" y="5050155"/>
            <a:ext cx="12954952" cy="1149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На протяжении нашей жизни мы делаем множество выборов, которые определяют наш путь. Один из самых важных выборов - это выбор профессии. Профессия - это не просто работа, это то, чем мы занимаемся большую часть нашей жизни, то, что приносит нам удовлетворение и позволяет реализовать наш потенциал.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837724" y="6468428"/>
            <a:ext cx="12954952" cy="7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Профориентация - это процесс, который помогает разобраться в мире профессий, понять свои интересы и способности, а также найти ту профессию, которая идеально подходит именно вам.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6E8D8B-CE19-4800-86B9-28B63F90A9A7}"/>
              </a:ext>
            </a:extLst>
          </p:cNvPr>
          <p:cNvSpPr txBox="1"/>
          <p:nvPr/>
        </p:nvSpPr>
        <p:spPr>
          <a:xfrm>
            <a:off x="12801602" y="11974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37724" y="783788"/>
            <a:ext cx="9660017" cy="704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44"/>
              </a:lnSpc>
              <a:buNone/>
            </a:pPr>
            <a:r>
              <a:rPr lang="en-US" sz="4435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6 класс: Основы выбора профессии</a:t>
            </a:r>
            <a:endParaRPr lang="en-US" sz="4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37724" y="2115979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00002E"/>
          </a:solidFill>
          <a:ln w="22860">
            <a:solidFill>
              <a:srgbClr val="F2B42D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05602" y="2216229"/>
            <a:ext cx="202763" cy="3378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1"/>
              </a:lnSpc>
              <a:buNone/>
            </a:pPr>
            <a:r>
              <a:rPr lang="en-US" sz="2661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1</a:t>
            </a:r>
            <a:endParaRPr lang="en-US" sz="26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615559" y="2115979"/>
            <a:ext cx="4307562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Знакомство с миром профессий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615559" y="2611517"/>
            <a:ext cx="5579983" cy="15320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В шестом классе вы только начинаете задумываться о своем будущем. Важно начать с расширения кругозора, познакомившись с различными профессиями, их особенностями и требованиями.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434858" y="2115979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00002E"/>
          </a:solidFill>
          <a:ln w="22860">
            <a:solidFill>
              <a:srgbClr val="D7425E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602736" y="2216229"/>
            <a:ext cx="202763" cy="3378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1"/>
              </a:lnSpc>
              <a:buNone/>
            </a:pPr>
            <a:r>
              <a:rPr lang="en-US" sz="2661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2</a:t>
            </a:r>
            <a:endParaRPr lang="en-US" sz="26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212693" y="2115979"/>
            <a:ext cx="3619976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Изучение своих интересов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8212693" y="2611517"/>
            <a:ext cx="5579983" cy="191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Какими предметами вы больше всего интересуетесь? Что вам нравится делать в свободное время? Подумайте о своих увлечениях и хобби, они могут стать подсказкой при выборе будущей профессии.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837724" y="5035153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00002E"/>
          </a:solidFill>
          <a:ln w="22860">
            <a:solidFill>
              <a:srgbClr val="DD785E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05602" y="5135404"/>
            <a:ext cx="202763" cy="3378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1"/>
              </a:lnSpc>
              <a:buNone/>
            </a:pPr>
            <a:r>
              <a:rPr lang="en-US" sz="2661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3</a:t>
            </a:r>
            <a:endParaRPr lang="en-US" sz="26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615559" y="5035153"/>
            <a:ext cx="3980498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Определение своих талантов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615559" y="5530691"/>
            <a:ext cx="5579983" cy="15320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У каждого человека есть свои таланты и способности. Подумайте, в чем вы действительно хороши? Что у вас получается легко и с удовольствием?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7434858" y="5035153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00002E"/>
          </a:solidFill>
          <a:ln w="22860">
            <a:solidFill>
              <a:srgbClr val="48A8E2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602736" y="5135404"/>
            <a:ext cx="202763" cy="3378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1"/>
              </a:lnSpc>
              <a:buNone/>
            </a:pPr>
            <a:r>
              <a:rPr lang="en-US" sz="2661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4</a:t>
            </a:r>
            <a:endParaRPr lang="en-US" sz="26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8212693" y="5035153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Развитие навыков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8212693" y="5530691"/>
            <a:ext cx="5579983" cy="191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Развитие навыков - это важный шаг в профориентации. Посещайте кружки, участвуйте в различных проектах, развивайте свои коммуникативные навыки, умение работать в команде и решать задачи.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2C7BFB-AA49-45B3-87D0-EA14907555E3}"/>
              </a:ext>
            </a:extLst>
          </p:cNvPr>
          <p:cNvSpPr txBox="1"/>
          <p:nvPr/>
        </p:nvSpPr>
        <p:spPr>
          <a:xfrm>
            <a:off x="12801602" y="11974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37724" y="1543764"/>
            <a:ext cx="11454289" cy="704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44"/>
              </a:lnSpc>
              <a:buNone/>
            </a:pPr>
            <a:r>
              <a:rPr lang="en-US" sz="4435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7 класс: Профили обучения и их значение</a:t>
            </a:r>
            <a:endParaRPr lang="en-US" sz="4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7724" y="2846070"/>
            <a:ext cx="3928586" cy="7038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Естественно-научный профиль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7724" y="3789283"/>
            <a:ext cx="3928586" cy="26811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Этот профиль подойдет вам, если вы интересуетесь естественными науками - физикой, химией, биологией, математикой. В будущем вы можете выбрать профессии, связанные с наукой, медициной, технологиями.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357813" y="2846070"/>
            <a:ext cx="3242548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Гуманитарный профиль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357813" y="3437334"/>
            <a:ext cx="3928586" cy="26811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Если вам нравится история, литература, языки, обществознание, то гуманитарный профиль может стать вашим выбором. Профессии в этой сфере связаны с общением, анализом, преподаванием, журналистикой.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877901" y="2846070"/>
            <a:ext cx="3622238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Технологический профиль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877901" y="3437334"/>
            <a:ext cx="3928586" cy="26811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Технологический профиль ориентирован на развитие навыков работы с техникой, программированием, дизайном, робототехникой. Если вы увлечены современными технологиями, этот профиль - для вас.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0F18E3-18E0-4707-B4CE-386E13D0B5F9}"/>
              </a:ext>
            </a:extLst>
          </p:cNvPr>
          <p:cNvSpPr txBox="1"/>
          <p:nvPr/>
        </p:nvSpPr>
        <p:spPr>
          <a:xfrm>
            <a:off x="12801602" y="11974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37724" y="1510070"/>
            <a:ext cx="12954952" cy="14080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544"/>
              </a:lnSpc>
              <a:buNone/>
            </a:pPr>
            <a:r>
              <a:rPr lang="en-US" sz="4435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8 класс: Личные качества и профессиональные навыки</a:t>
            </a:r>
            <a:endParaRPr lang="en-US" sz="4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37724" y="3277076"/>
            <a:ext cx="12954952" cy="3442454"/>
          </a:xfrm>
          <a:prstGeom prst="roundRect">
            <a:avLst>
              <a:gd name="adj" fmla="val 10431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845344" y="3284696"/>
            <a:ext cx="12939713" cy="68544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1084659" y="3435906"/>
            <a:ext cx="5987415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Личные качества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558326" y="3435906"/>
            <a:ext cx="5987415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Профессиональные навыки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845344" y="3970139"/>
            <a:ext cx="12939713" cy="68544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1084659" y="4121348"/>
            <a:ext cx="5987415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Ответственность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558326" y="4121348"/>
            <a:ext cx="5987415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Работа в команде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845344" y="4655582"/>
            <a:ext cx="12939713" cy="68544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0"/>
          <p:cNvSpPr/>
          <p:nvPr/>
        </p:nvSpPr>
        <p:spPr>
          <a:xfrm>
            <a:off x="1084659" y="4806791"/>
            <a:ext cx="5987415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Коммуникабельность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558326" y="4806791"/>
            <a:ext cx="5987415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Решаемость задач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845344" y="5341025"/>
            <a:ext cx="12939713" cy="68544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1084659" y="5492234"/>
            <a:ext cx="5987415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Креативность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7558326" y="5492234"/>
            <a:ext cx="5987415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Аналитические навыки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845344" y="6026468"/>
            <a:ext cx="12939713" cy="68544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9" name="Text 16"/>
          <p:cNvSpPr/>
          <p:nvPr/>
        </p:nvSpPr>
        <p:spPr>
          <a:xfrm>
            <a:off x="1084659" y="6177677"/>
            <a:ext cx="5987415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Упорство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7558326" y="6177677"/>
            <a:ext cx="5987415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Управление временем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1B0F15-E794-47A1-A2AF-DB49C84DE203}"/>
              </a:ext>
            </a:extLst>
          </p:cNvPr>
          <p:cNvSpPr txBox="1"/>
          <p:nvPr/>
        </p:nvSpPr>
        <p:spPr>
          <a:xfrm>
            <a:off x="12801602" y="11974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373404" y="816888"/>
            <a:ext cx="9541193" cy="1203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37"/>
              </a:lnSpc>
              <a:buNone/>
            </a:pPr>
            <a:r>
              <a:rPr lang="en-US" sz="3789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9 класс: Образовательные пути после 9 класса</a:t>
            </a:r>
            <a:endParaRPr lang="en-US" sz="37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404" y="2326600"/>
            <a:ext cx="1022628" cy="1636157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702737" y="2531031"/>
            <a:ext cx="3778925" cy="3007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68"/>
              </a:lnSpc>
              <a:buNone/>
            </a:pPr>
            <a:r>
              <a:rPr lang="en-US" sz="1895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Продолжение обучения в школе</a:t>
            </a:r>
            <a:endParaRPr lang="en-US" sz="18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5702737" y="2954417"/>
            <a:ext cx="8211860" cy="6543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77"/>
              </a:lnSpc>
              <a:buNone/>
            </a:pPr>
            <a:r>
              <a:rPr lang="en-US" sz="1611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Вы можете продолжить свое обучение в школе, получая среднее общее образование, которое станет отличной базой для будущей карьеры.</a:t>
            </a:r>
            <a:endParaRPr lang="en-US" sz="16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3404" y="3962757"/>
            <a:ext cx="1022628" cy="163615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702737" y="4167188"/>
            <a:ext cx="3828931" cy="3007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68"/>
              </a:lnSpc>
              <a:buNone/>
            </a:pPr>
            <a:r>
              <a:rPr lang="en-US" sz="1895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Профессиональное образование</a:t>
            </a:r>
            <a:endParaRPr lang="en-US" sz="18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5702737" y="4590574"/>
            <a:ext cx="8211860" cy="6543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77"/>
              </a:lnSpc>
              <a:buNone/>
            </a:pPr>
            <a:r>
              <a:rPr lang="en-US" sz="1611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Для тех, кто готов освоить выбранную профессию уже после 9 класса, существует система профессионального образования, включающая колледжи и техникумы.</a:t>
            </a:r>
            <a:endParaRPr lang="en-US" sz="16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404" y="5598914"/>
            <a:ext cx="1022628" cy="1813798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5702737" y="5803344"/>
            <a:ext cx="3783211" cy="3007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68"/>
              </a:lnSpc>
              <a:buNone/>
            </a:pPr>
            <a:r>
              <a:rPr lang="en-US" sz="1895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Подготовка к поступлению в вуз</a:t>
            </a:r>
            <a:endParaRPr lang="en-US" sz="18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5702737" y="6226731"/>
            <a:ext cx="8211860" cy="9815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77"/>
              </a:lnSpc>
              <a:buNone/>
            </a:pPr>
            <a:r>
              <a:rPr lang="en-US" sz="1611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Если вы планируете получить высшее образование, вам необходимо начать подготовку к поступлению в вуз. Это может включать усиленное изучение школьных предметов, посещение подготовительных курсов, сдачу ЕГЭ.</a:t>
            </a:r>
            <a:endParaRPr lang="en-US" sz="16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3ECE3F-7B3A-4631-B47B-74189A8BBD6C}"/>
              </a:ext>
            </a:extLst>
          </p:cNvPr>
          <p:cNvSpPr txBox="1"/>
          <p:nvPr/>
        </p:nvSpPr>
        <p:spPr>
          <a:xfrm>
            <a:off x="12801602" y="11974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18078" y="642818"/>
            <a:ext cx="9336643" cy="13746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13"/>
              </a:lnSpc>
              <a:buNone/>
            </a:pPr>
            <a:r>
              <a:rPr lang="en-US" sz="4331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10 класс: Структура высшего образования</a:t>
            </a:r>
            <a:endParaRPr lang="en-US" sz="43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818078" y="2368034"/>
            <a:ext cx="4551521" cy="2492454"/>
          </a:xfrm>
          <a:prstGeom prst="roundRect">
            <a:avLst>
              <a:gd name="adj" fmla="val 14068"/>
            </a:avLst>
          </a:prstGeom>
          <a:solidFill>
            <a:srgbClr val="00002E"/>
          </a:solidFill>
          <a:ln w="22860">
            <a:solidFill>
              <a:srgbClr val="F2B42D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074658" y="2624614"/>
            <a:ext cx="2749987" cy="3437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7"/>
              </a:lnSpc>
              <a:buNone/>
            </a:pPr>
            <a:r>
              <a:rPr lang="en-US" sz="2165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Бакалавриат</a:t>
            </a:r>
            <a:endParaRPr lang="en-US" sz="21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074658" y="3108484"/>
            <a:ext cx="4038362" cy="14954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45"/>
              </a:lnSpc>
              <a:buNone/>
            </a:pPr>
            <a:r>
              <a:rPr lang="en-US" sz="1841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Это первый уровень высшего образования, который длится 4 года и позволяет получить квалификацию бакалавра.</a:t>
            </a:r>
            <a:endParaRPr lang="en-US" sz="18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5603319" y="2368034"/>
            <a:ext cx="4551521" cy="2492454"/>
          </a:xfrm>
          <a:prstGeom prst="roundRect">
            <a:avLst>
              <a:gd name="adj" fmla="val 14068"/>
            </a:avLst>
          </a:prstGeom>
          <a:solidFill>
            <a:srgbClr val="00002E"/>
          </a:solidFill>
          <a:ln w="22860">
            <a:solidFill>
              <a:srgbClr val="D7425E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5859899" y="2624614"/>
            <a:ext cx="2749987" cy="3437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7"/>
              </a:lnSpc>
              <a:buNone/>
            </a:pPr>
            <a:r>
              <a:rPr lang="en-US" sz="2165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Магистратура</a:t>
            </a:r>
            <a:endParaRPr lang="en-US" sz="21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859899" y="3108484"/>
            <a:ext cx="4038362" cy="14954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45"/>
              </a:lnSpc>
              <a:buNone/>
            </a:pPr>
            <a:r>
              <a:rPr lang="en-US" sz="1841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Это второй уровень высшего образования, который длится 2 года и позволяет получить квалификацию магистра.</a:t>
            </a:r>
            <a:endParaRPr lang="en-US" sz="18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818078" y="5094207"/>
            <a:ext cx="4551521" cy="2797935"/>
          </a:xfrm>
          <a:prstGeom prst="roundRect">
            <a:avLst>
              <a:gd name="adj" fmla="val 14068"/>
            </a:avLst>
          </a:prstGeom>
          <a:solidFill>
            <a:srgbClr val="00002E"/>
          </a:solidFill>
          <a:ln w="22860">
            <a:solidFill>
              <a:srgbClr val="DD785E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1074658" y="5350788"/>
            <a:ext cx="2749987" cy="3437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7"/>
              </a:lnSpc>
              <a:buNone/>
            </a:pPr>
            <a:r>
              <a:rPr lang="en-US" sz="2165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Аспирантура</a:t>
            </a:r>
            <a:endParaRPr lang="en-US" sz="21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1074658" y="5834658"/>
            <a:ext cx="4038362" cy="14954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45"/>
              </a:lnSpc>
              <a:buNone/>
            </a:pPr>
            <a:r>
              <a:rPr lang="en-US" sz="1841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Аспирантура - это программа, которая готовит к научной деятельности. Она длится 3-4 года и позволяет получить степень кандидата наук.</a:t>
            </a:r>
            <a:endParaRPr lang="en-US" sz="18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1"/>
          <p:cNvSpPr/>
          <p:nvPr/>
        </p:nvSpPr>
        <p:spPr>
          <a:xfrm>
            <a:off x="5603319" y="5094207"/>
            <a:ext cx="4551521" cy="2797935"/>
          </a:xfrm>
          <a:prstGeom prst="roundRect">
            <a:avLst>
              <a:gd name="adj" fmla="val 14068"/>
            </a:avLst>
          </a:prstGeom>
          <a:solidFill>
            <a:srgbClr val="00002E"/>
          </a:solidFill>
          <a:ln w="22860">
            <a:solidFill>
              <a:srgbClr val="48A8E2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5859899" y="5350788"/>
            <a:ext cx="2749987" cy="3437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7"/>
              </a:lnSpc>
              <a:buNone/>
            </a:pPr>
            <a:r>
              <a:rPr lang="en-US" sz="2165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Докторантура</a:t>
            </a:r>
            <a:endParaRPr lang="en-US" sz="21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5859899" y="5834658"/>
            <a:ext cx="4038362" cy="14954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45"/>
              </a:lnSpc>
              <a:buNone/>
            </a:pPr>
            <a:r>
              <a:rPr lang="en-US" sz="1841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Докторантура - это высшая ступень научного образования, которая длится 3-5 лет и позволяет получить степень доктора наук.</a:t>
            </a:r>
            <a:endParaRPr lang="en-US" sz="18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BF8954-D9B9-4542-B47E-7CBF10DC2A0B}"/>
              </a:ext>
            </a:extLst>
          </p:cNvPr>
          <p:cNvSpPr txBox="1"/>
          <p:nvPr/>
        </p:nvSpPr>
        <p:spPr>
          <a:xfrm>
            <a:off x="12801602" y="11974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443038" y="559832"/>
            <a:ext cx="8775859" cy="55495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370"/>
              </a:lnSpc>
              <a:buNone/>
            </a:pPr>
            <a:r>
              <a:rPr lang="en-US" sz="3496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11 класс: Персональный карьерный путь</a:t>
            </a:r>
            <a:endParaRPr lang="en-US" sz="34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303770" y="1492091"/>
            <a:ext cx="22860" cy="6177558"/>
          </a:xfrm>
          <a:prstGeom prst="roundRect">
            <a:avLst>
              <a:gd name="adj" fmla="val 1238248"/>
            </a:avLst>
          </a:prstGeom>
          <a:solidFill>
            <a:srgbClr val="FFFFFF">
              <a:alpha val="24000"/>
            </a:srgbClr>
          </a:solidFill>
          <a:ln/>
        </p:spPr>
      </p:sp>
      <p:sp>
        <p:nvSpPr>
          <p:cNvPr id="6" name="Shape 3"/>
          <p:cNvSpPr/>
          <p:nvPr/>
        </p:nvSpPr>
        <p:spPr>
          <a:xfrm>
            <a:off x="6465332" y="1905238"/>
            <a:ext cx="660440" cy="22860"/>
          </a:xfrm>
          <a:prstGeom prst="roundRect">
            <a:avLst>
              <a:gd name="adj" fmla="val 1238248"/>
            </a:avLst>
          </a:prstGeom>
          <a:solidFill>
            <a:srgbClr val="F2B42D"/>
          </a:solidFill>
          <a:ln/>
        </p:spPr>
      </p:sp>
      <p:sp>
        <p:nvSpPr>
          <p:cNvPr id="7" name="Shape 4"/>
          <p:cNvSpPr/>
          <p:nvPr/>
        </p:nvSpPr>
        <p:spPr>
          <a:xfrm>
            <a:off x="7102912" y="1704380"/>
            <a:ext cx="424577" cy="424577"/>
          </a:xfrm>
          <a:prstGeom prst="roundRect">
            <a:avLst>
              <a:gd name="adj" fmla="val 66670"/>
            </a:avLst>
          </a:prstGeom>
          <a:solidFill>
            <a:srgbClr val="00002E"/>
          </a:solidFill>
          <a:ln w="22860">
            <a:solidFill>
              <a:srgbClr val="F2B42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235190" y="1783437"/>
            <a:ext cx="159901" cy="2664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98"/>
              </a:lnSpc>
              <a:buNone/>
            </a:pPr>
            <a:r>
              <a:rPr lang="en-US" sz="2098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1</a:t>
            </a:r>
            <a:endParaRPr lang="en-US" sz="20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057293" y="1680686"/>
            <a:ext cx="2220039" cy="2775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185"/>
              </a:lnSpc>
              <a:buNone/>
            </a:pPr>
            <a:r>
              <a:rPr lang="en-US" sz="1748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Выбор профессии</a:t>
            </a:r>
            <a:endParaRPr lang="en-US" sz="17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443038" y="2071330"/>
            <a:ext cx="4834295" cy="6038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377"/>
              </a:lnSpc>
              <a:buNone/>
            </a:pPr>
            <a:r>
              <a:rPr lang="en-US" sz="1486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К 11 классу вы должны иметь представление о том, какая профессия вам интересна.</a:t>
            </a:r>
            <a:endParaRPr lang="en-US" sz="14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7504628" y="2848570"/>
            <a:ext cx="660440" cy="22860"/>
          </a:xfrm>
          <a:prstGeom prst="roundRect">
            <a:avLst>
              <a:gd name="adj" fmla="val 1238248"/>
            </a:avLst>
          </a:prstGeom>
          <a:solidFill>
            <a:srgbClr val="D7425E"/>
          </a:solidFill>
          <a:ln/>
        </p:spPr>
      </p:sp>
      <p:sp>
        <p:nvSpPr>
          <p:cNvPr id="12" name="Shape 9"/>
          <p:cNvSpPr/>
          <p:nvPr/>
        </p:nvSpPr>
        <p:spPr>
          <a:xfrm>
            <a:off x="7102912" y="2647712"/>
            <a:ext cx="424577" cy="424577"/>
          </a:xfrm>
          <a:prstGeom prst="roundRect">
            <a:avLst>
              <a:gd name="adj" fmla="val 66670"/>
            </a:avLst>
          </a:prstGeom>
          <a:solidFill>
            <a:srgbClr val="00002E"/>
          </a:solidFill>
          <a:ln w="22860">
            <a:solidFill>
              <a:srgbClr val="D7425E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35190" y="2726769"/>
            <a:ext cx="159901" cy="2664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98"/>
              </a:lnSpc>
              <a:buNone/>
            </a:pPr>
            <a:r>
              <a:rPr lang="en-US" sz="2098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2</a:t>
            </a:r>
            <a:endParaRPr lang="en-US" sz="20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8353068" y="2624018"/>
            <a:ext cx="3505200" cy="2775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85"/>
              </a:lnSpc>
              <a:buNone/>
            </a:pPr>
            <a:r>
              <a:rPr lang="en-US" sz="1748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Поиск информации о профессии</a:t>
            </a:r>
            <a:endParaRPr lang="en-US" sz="17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8353068" y="3014663"/>
            <a:ext cx="4834295" cy="9058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77"/>
              </a:lnSpc>
              <a:buNone/>
            </a:pPr>
            <a:r>
              <a:rPr lang="en-US" sz="1486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Изучите информацию о выбранной профессии - требования, образование, перспективы, возможности для карьерного роста.</a:t>
            </a:r>
            <a:endParaRPr lang="en-US" sz="14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6465332" y="3779639"/>
            <a:ext cx="660440" cy="22860"/>
          </a:xfrm>
          <a:prstGeom prst="roundRect">
            <a:avLst>
              <a:gd name="adj" fmla="val 1238248"/>
            </a:avLst>
          </a:prstGeom>
          <a:solidFill>
            <a:srgbClr val="DD785E"/>
          </a:solidFill>
          <a:ln/>
        </p:spPr>
      </p:sp>
      <p:sp>
        <p:nvSpPr>
          <p:cNvPr id="17" name="Shape 14"/>
          <p:cNvSpPr/>
          <p:nvPr/>
        </p:nvSpPr>
        <p:spPr>
          <a:xfrm>
            <a:off x="7102912" y="3578781"/>
            <a:ext cx="424577" cy="424577"/>
          </a:xfrm>
          <a:prstGeom prst="roundRect">
            <a:avLst>
              <a:gd name="adj" fmla="val 66670"/>
            </a:avLst>
          </a:prstGeom>
          <a:solidFill>
            <a:srgbClr val="00002E"/>
          </a:solidFill>
          <a:ln w="22860">
            <a:solidFill>
              <a:srgbClr val="DD785E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235190" y="3657838"/>
            <a:ext cx="159901" cy="2664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98"/>
              </a:lnSpc>
              <a:buNone/>
            </a:pPr>
            <a:r>
              <a:rPr lang="en-US" sz="2098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3</a:t>
            </a:r>
            <a:endParaRPr lang="en-US" sz="20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4057293" y="3555087"/>
            <a:ext cx="2220039" cy="2775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185"/>
              </a:lnSpc>
              <a:buNone/>
            </a:pPr>
            <a:r>
              <a:rPr lang="en-US" sz="1748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Постановка целей</a:t>
            </a:r>
            <a:endParaRPr lang="en-US" sz="17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1443038" y="3945731"/>
            <a:ext cx="4834295" cy="6038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377"/>
              </a:lnSpc>
              <a:buNone/>
            </a:pPr>
            <a:r>
              <a:rPr lang="en-US" sz="1486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Определите свои цели в выбранной профессии, что вы хотите достичь в будущем.</a:t>
            </a:r>
            <a:endParaRPr lang="en-US" sz="14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8"/>
          <p:cNvSpPr/>
          <p:nvPr/>
        </p:nvSpPr>
        <p:spPr>
          <a:xfrm>
            <a:off x="7504628" y="4710827"/>
            <a:ext cx="660440" cy="22860"/>
          </a:xfrm>
          <a:prstGeom prst="roundRect">
            <a:avLst>
              <a:gd name="adj" fmla="val 1238248"/>
            </a:avLst>
          </a:prstGeom>
          <a:solidFill>
            <a:srgbClr val="48A8E2"/>
          </a:solidFill>
          <a:ln/>
        </p:spPr>
      </p:sp>
      <p:sp>
        <p:nvSpPr>
          <p:cNvPr id="22" name="Shape 19"/>
          <p:cNvSpPr/>
          <p:nvPr/>
        </p:nvSpPr>
        <p:spPr>
          <a:xfrm>
            <a:off x="7102912" y="4509968"/>
            <a:ext cx="424577" cy="424577"/>
          </a:xfrm>
          <a:prstGeom prst="roundRect">
            <a:avLst>
              <a:gd name="adj" fmla="val 66670"/>
            </a:avLst>
          </a:prstGeom>
          <a:solidFill>
            <a:srgbClr val="00002E"/>
          </a:solidFill>
          <a:ln w="22860">
            <a:solidFill>
              <a:srgbClr val="48A8E2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7235190" y="4589026"/>
            <a:ext cx="159901" cy="2664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98"/>
              </a:lnSpc>
              <a:buNone/>
            </a:pPr>
            <a:r>
              <a:rPr lang="en-US" sz="2098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4</a:t>
            </a:r>
            <a:endParaRPr lang="en-US" sz="20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8353068" y="4486275"/>
            <a:ext cx="2965490" cy="2775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85"/>
              </a:lnSpc>
              <a:buNone/>
            </a:pPr>
            <a:r>
              <a:rPr lang="en-US" sz="1748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Разработка плана действий</a:t>
            </a:r>
            <a:endParaRPr lang="en-US" sz="17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8353068" y="4876919"/>
            <a:ext cx="4834295" cy="6038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77"/>
              </a:lnSpc>
              <a:buNone/>
            </a:pPr>
            <a:r>
              <a:rPr lang="en-US" sz="1486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Составьте план действий, как вы будете двигаться к своим целям.</a:t>
            </a:r>
            <a:endParaRPr lang="en-US" sz="14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hape 23"/>
          <p:cNvSpPr/>
          <p:nvPr/>
        </p:nvSpPr>
        <p:spPr>
          <a:xfrm>
            <a:off x="6465332" y="5559981"/>
            <a:ext cx="660440" cy="22860"/>
          </a:xfrm>
          <a:prstGeom prst="roundRect">
            <a:avLst>
              <a:gd name="adj" fmla="val 1238248"/>
            </a:avLst>
          </a:prstGeom>
          <a:solidFill>
            <a:srgbClr val="59ABA9"/>
          </a:solidFill>
          <a:ln/>
        </p:spPr>
      </p:sp>
      <p:sp>
        <p:nvSpPr>
          <p:cNvPr id="27" name="Shape 24"/>
          <p:cNvSpPr/>
          <p:nvPr/>
        </p:nvSpPr>
        <p:spPr>
          <a:xfrm>
            <a:off x="7102912" y="5359122"/>
            <a:ext cx="424577" cy="424577"/>
          </a:xfrm>
          <a:prstGeom prst="roundRect">
            <a:avLst>
              <a:gd name="adj" fmla="val 66670"/>
            </a:avLst>
          </a:prstGeom>
          <a:solidFill>
            <a:srgbClr val="00002E"/>
          </a:solidFill>
          <a:ln w="22860">
            <a:solidFill>
              <a:srgbClr val="59ABA9"/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7235190" y="5438180"/>
            <a:ext cx="159901" cy="2664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98"/>
              </a:lnSpc>
              <a:buNone/>
            </a:pPr>
            <a:r>
              <a:rPr lang="en-US" sz="2098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5</a:t>
            </a:r>
            <a:endParaRPr lang="en-US" sz="20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26"/>
          <p:cNvSpPr/>
          <p:nvPr/>
        </p:nvSpPr>
        <p:spPr>
          <a:xfrm>
            <a:off x="3263027" y="5335429"/>
            <a:ext cx="3014305" cy="2775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185"/>
              </a:lnSpc>
              <a:buNone/>
            </a:pPr>
            <a:r>
              <a:rPr lang="en-US" sz="1748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Поиск стажировок и работы</a:t>
            </a:r>
            <a:endParaRPr lang="en-US" sz="17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27"/>
          <p:cNvSpPr/>
          <p:nvPr/>
        </p:nvSpPr>
        <p:spPr>
          <a:xfrm>
            <a:off x="1443038" y="5726073"/>
            <a:ext cx="4834295" cy="6038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377"/>
              </a:lnSpc>
              <a:buNone/>
            </a:pPr>
            <a:r>
              <a:rPr lang="en-US" sz="1486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Начните поиск стажировок и работы в выбранной сфере, чтобы получить практический опыт.</a:t>
            </a:r>
            <a:endParaRPr lang="en-US" sz="14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hape 28"/>
          <p:cNvSpPr/>
          <p:nvPr/>
        </p:nvSpPr>
        <p:spPr>
          <a:xfrm>
            <a:off x="7504628" y="6409134"/>
            <a:ext cx="660440" cy="22860"/>
          </a:xfrm>
          <a:prstGeom prst="roundRect">
            <a:avLst>
              <a:gd name="adj" fmla="val 1238248"/>
            </a:avLst>
          </a:prstGeom>
          <a:solidFill>
            <a:srgbClr val="F2B42D"/>
          </a:solidFill>
          <a:ln/>
        </p:spPr>
      </p:sp>
      <p:sp>
        <p:nvSpPr>
          <p:cNvPr id="32" name="Shape 29"/>
          <p:cNvSpPr/>
          <p:nvPr/>
        </p:nvSpPr>
        <p:spPr>
          <a:xfrm>
            <a:off x="7102912" y="6208276"/>
            <a:ext cx="424577" cy="424577"/>
          </a:xfrm>
          <a:prstGeom prst="roundRect">
            <a:avLst>
              <a:gd name="adj" fmla="val 66670"/>
            </a:avLst>
          </a:prstGeom>
          <a:solidFill>
            <a:srgbClr val="00002E"/>
          </a:solidFill>
          <a:ln w="22860">
            <a:solidFill>
              <a:srgbClr val="F2B42D"/>
            </a:solidFill>
            <a:prstDash val="solid"/>
          </a:ln>
        </p:spPr>
      </p:sp>
      <p:sp>
        <p:nvSpPr>
          <p:cNvPr id="33" name="Text 30"/>
          <p:cNvSpPr/>
          <p:nvPr/>
        </p:nvSpPr>
        <p:spPr>
          <a:xfrm>
            <a:off x="7235190" y="6287333"/>
            <a:ext cx="159901" cy="2664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98"/>
              </a:lnSpc>
              <a:buNone/>
            </a:pPr>
            <a:r>
              <a:rPr lang="en-US" sz="2098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6</a:t>
            </a:r>
            <a:endParaRPr lang="en-US" sz="20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31"/>
          <p:cNvSpPr/>
          <p:nvPr/>
        </p:nvSpPr>
        <p:spPr>
          <a:xfrm>
            <a:off x="8353068" y="6184583"/>
            <a:ext cx="2304336" cy="2775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85"/>
              </a:lnSpc>
              <a:buNone/>
            </a:pPr>
            <a:r>
              <a:rPr lang="en-US" sz="1748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Постоянное развитие</a:t>
            </a:r>
            <a:endParaRPr lang="en-US" sz="17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32"/>
          <p:cNvSpPr/>
          <p:nvPr/>
        </p:nvSpPr>
        <p:spPr>
          <a:xfrm>
            <a:off x="8353068" y="6575227"/>
            <a:ext cx="4834295" cy="9058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77"/>
              </a:lnSpc>
              <a:buNone/>
            </a:pPr>
            <a:r>
              <a:rPr lang="en-US" sz="1486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В современном мире важно постоянно развиваться, учиться новому, чтобы быть успешным в выбранной профессии.</a:t>
            </a:r>
            <a:endParaRPr lang="en-US" sz="14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6C49DA7-7BA1-4633-A8C8-3E9E2998D0F3}"/>
              </a:ext>
            </a:extLst>
          </p:cNvPr>
          <p:cNvSpPr txBox="1"/>
          <p:nvPr/>
        </p:nvSpPr>
        <p:spPr>
          <a:xfrm>
            <a:off x="12801602" y="11974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749</Words>
  <Application>Microsoft Office PowerPoint</Application>
  <PresentationFormat>Произвольный</PresentationFormat>
  <Paragraphs>90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2024-08-25T13:56:50Z</dcterms:created>
  <dcterms:modified xsi:type="dcterms:W3CDTF">2024-08-25T14:01:24Z</dcterms:modified>
</cp:coreProperties>
</file>