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315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3152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15200" y="34421"/>
            <a:ext cx="7315200" cy="3187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260"/>
              </a:lnSpc>
              <a:buNone/>
            </a:pPr>
            <a:r>
              <a:rPr lang="en-US" sz="4000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Оборона страны как обязательное условие благополучного развития России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315200" y="3256149"/>
            <a:ext cx="7315200" cy="20343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Оборона страны является ключевым фактором в обеспечении безопасности и стабильности развития Российской Федерации. Сильные Вооруженные Силы и эффективная система национальной обороны позволяют России защищать свой суверенитет, территориальную целостность и экономические интересы, а также предотвращать возникновение военных угроз и конфликтов. В современном мире, где геополитическая обстановка остается напряженной, вопрос обороноспособности страны приобретает особое значение для общего благополучия и процветания государства.</a:t>
            </a:r>
            <a:endParaRPr lang="en-US" sz="136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6384C3-898D-4383-9A0E-45CF4212E8F2}"/>
              </a:ext>
            </a:extLst>
          </p:cNvPr>
          <p:cNvSpPr txBox="1"/>
          <p:nvPr/>
        </p:nvSpPr>
        <p:spPr>
          <a:xfrm>
            <a:off x="7315200" y="5529939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10 классе по теме: «Оборона страны как обязательное условие благополучного развития страны»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365DC-E65F-4FB6-B850-549CD170D433}"/>
              </a:ext>
            </a:extLst>
          </p:cNvPr>
          <p:cNvSpPr txBox="1"/>
          <p:nvPr/>
        </p:nvSpPr>
        <p:spPr>
          <a:xfrm>
            <a:off x="87083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864037" y="773549"/>
            <a:ext cx="9330095" cy="8229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480"/>
              </a:lnSpc>
              <a:buNone/>
            </a:pPr>
            <a:r>
              <a:rPr lang="en-US" sz="5184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Россия в современном мире</a:t>
            </a:r>
            <a:endParaRPr lang="en-US" sz="518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64037" y="2213610"/>
            <a:ext cx="3898821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592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Геополитическое положение</a:t>
            </a:r>
            <a:endParaRPr lang="en-US" sz="2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864037" y="3283387"/>
            <a:ext cx="3898821" cy="3950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Россия занимает ключевое геостратегическое положение, находясь на стыке Европы и Азии. Это предопределяет ее роль как одного из ведущих центров силы на мировой арене и делает страну объектом пристального внимания со стороны других государств.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5372695" y="2213610"/>
            <a:ext cx="3605570" cy="4114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592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Экономическая мощь</a:t>
            </a:r>
            <a:endParaRPr lang="en-US" sz="2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372695" y="2871907"/>
            <a:ext cx="3898821" cy="434554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Россия обладает значительными природными ресурсами, развитым промышленным и сельскохозяйственным потенциалом. Она является одним из крупнейших экспортеров энергоресурсов в мире, что определяет ее экономическое влияние на глобальном уровне.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9881354" y="2213610"/>
            <a:ext cx="3500914" cy="41148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40"/>
              </a:lnSpc>
              <a:buNone/>
            </a:pPr>
            <a:r>
              <a:rPr lang="en-US" sz="2592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Культурное наследие</a:t>
            </a:r>
            <a:endParaRPr lang="en-US" sz="259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9881354" y="2871907"/>
            <a:ext cx="3898821" cy="395049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Россия имеет богатое культурное наследие, которое включает в себя выдающиеся достижения в области литературы, искусства, музыки и науки. Это делает ее привлекательной для международного туризма и культурных обменов.</a:t>
            </a:r>
            <a:endParaRPr lang="en-US" sz="19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512788-619B-4647-B1FB-F8DE13C444CE}"/>
              </a:ext>
            </a:extLst>
          </p:cNvPr>
          <p:cNvSpPr txBox="1"/>
          <p:nvPr/>
        </p:nvSpPr>
        <p:spPr>
          <a:xfrm>
            <a:off x="87083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1905714" y="1271111"/>
            <a:ext cx="9841944" cy="6188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74"/>
              </a:lnSpc>
              <a:buNone/>
            </a:pPr>
            <a:r>
              <a:rPr lang="en-US" sz="3899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Понятие обороны страны и ее значение</a:t>
            </a:r>
            <a:endParaRPr lang="en-US" sz="38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905714" y="2377321"/>
            <a:ext cx="417671" cy="417671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6" name="Text 4"/>
          <p:cNvSpPr/>
          <p:nvPr/>
        </p:nvSpPr>
        <p:spPr>
          <a:xfrm>
            <a:off x="2040255" y="2437567"/>
            <a:ext cx="148590" cy="2970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9"/>
              </a:lnSpc>
              <a:buNone/>
            </a:pPr>
            <a:r>
              <a:rPr lang="en-US" sz="233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</a:t>
            </a:r>
            <a:endParaRPr 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509004" y="2377321"/>
            <a:ext cx="2790230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94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Определение обороны</a:t>
            </a:r>
            <a:endParaRPr lang="en-US" sz="19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509004" y="2797969"/>
            <a:ext cx="2879288" cy="26746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9"/>
              </a:lnSpc>
              <a:buNone/>
            </a:pPr>
            <a:r>
              <a:rPr lang="en-US" sz="146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Оборона страны - это система мер, направленных на защиту государственного суверенитета, территориальной целостности и конституционного строя Российской Федерации от внешних военных угроз.</a:t>
            </a:r>
            <a:endParaRPr lang="en-US" sz="14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573911" y="2377321"/>
            <a:ext cx="417671" cy="417671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0" name="Text 8"/>
          <p:cNvSpPr/>
          <p:nvPr/>
        </p:nvSpPr>
        <p:spPr>
          <a:xfrm>
            <a:off x="5698093" y="2437567"/>
            <a:ext cx="169307" cy="2970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9"/>
              </a:lnSpc>
              <a:buNone/>
            </a:pPr>
            <a:r>
              <a:rPr lang="en-US" sz="233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</a:t>
            </a:r>
            <a:endParaRPr 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177201" y="2377321"/>
            <a:ext cx="2475667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94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Значение обороны</a:t>
            </a:r>
            <a:endParaRPr lang="en-US" sz="19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177201" y="2797969"/>
            <a:ext cx="287928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9"/>
              </a:lnSpc>
              <a:buNone/>
            </a:pPr>
            <a:r>
              <a:rPr lang="en-US" sz="146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Надежная оборона страны является ключевым условием для мирного развития государства, сохранения его независимости и обеспечения безопасности граждан. Она позволяет сдерживать агрессию, предотвращать военные конфликты и создавать благоприятные условия для социально-экономического прогресса.</a:t>
            </a:r>
            <a:endParaRPr lang="en-US" sz="14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9242108" y="2377321"/>
            <a:ext cx="417671" cy="417671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4" name="Text 12"/>
          <p:cNvSpPr/>
          <p:nvPr/>
        </p:nvSpPr>
        <p:spPr>
          <a:xfrm>
            <a:off x="9360337" y="2437567"/>
            <a:ext cx="181213" cy="29706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39"/>
              </a:lnSpc>
              <a:buNone/>
            </a:pPr>
            <a:r>
              <a:rPr lang="en-US" sz="233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3</a:t>
            </a:r>
            <a:endParaRPr 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845397" y="2377321"/>
            <a:ext cx="2834045" cy="3093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37"/>
              </a:lnSpc>
              <a:buNone/>
            </a:pPr>
            <a:r>
              <a:rPr lang="en-US" sz="1949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Роль вооруженных сил</a:t>
            </a:r>
            <a:endParaRPr lang="en-US" sz="19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9845397" y="2797969"/>
            <a:ext cx="2879288" cy="4160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339"/>
              </a:lnSpc>
              <a:buNone/>
            </a:pPr>
            <a:r>
              <a:rPr lang="en-US" sz="146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Вооруженные Силы Российской Федерации являются основным инструментом обеспечения военной безопасности страны. Их высокая боеготовность, оснащенность современным вооружением и профессионализм личного состава являются гарантией надежной защиты национальных интересов России.</a:t>
            </a:r>
            <a:endParaRPr lang="en-US" sz="14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4E8F76-B226-4A7C-B2E1-F09A5816BA2C}"/>
              </a:ext>
            </a:extLst>
          </p:cNvPr>
          <p:cNvSpPr txBox="1"/>
          <p:nvPr/>
        </p:nvSpPr>
        <p:spPr>
          <a:xfrm>
            <a:off x="87083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2234684" y="757714"/>
            <a:ext cx="10160913" cy="11625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77"/>
              </a:lnSpc>
              <a:buNone/>
            </a:pPr>
            <a:r>
              <a:rPr lang="en-US" sz="3662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Угрозы военной безопасности Российской Федерации</a:t>
            </a:r>
            <a:endParaRPr lang="en-US" sz="36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234684" y="2181820"/>
            <a:ext cx="4993362" cy="2418278"/>
          </a:xfrm>
          <a:prstGeom prst="roundRect">
            <a:avLst>
              <a:gd name="adj" fmla="val 1082"/>
            </a:avLst>
          </a:prstGeom>
          <a:solidFill>
            <a:srgbClr val="4D1529"/>
          </a:solidFill>
          <a:ln/>
        </p:spPr>
      </p:sp>
      <p:sp>
        <p:nvSpPr>
          <p:cNvPr id="6" name="Text 4"/>
          <p:cNvSpPr/>
          <p:nvPr/>
        </p:nvSpPr>
        <p:spPr>
          <a:xfrm>
            <a:off x="2408992" y="2356128"/>
            <a:ext cx="2325172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Расширение НАТО</a:t>
            </a:r>
            <a:endParaRPr lang="en-US" sz="1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408992" y="2751296"/>
            <a:ext cx="4644747" cy="1674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Продвижение военной инфраструктуры НАТО к границам России создает угрозу ее национальной безопасности. Это усиливает напряженность в отношениях между Россией и Западом и повышает риск возникновения военных конфликтов.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02354" y="2181820"/>
            <a:ext cx="4993362" cy="2418278"/>
          </a:xfrm>
          <a:prstGeom prst="roundRect">
            <a:avLst>
              <a:gd name="adj" fmla="val 1082"/>
            </a:avLst>
          </a:prstGeom>
          <a:solidFill>
            <a:srgbClr val="4D1529"/>
          </a:solidFill>
          <a:ln/>
        </p:spPr>
      </p:sp>
      <p:sp>
        <p:nvSpPr>
          <p:cNvPr id="9" name="Text 7"/>
          <p:cNvSpPr/>
          <p:nvPr/>
        </p:nvSpPr>
        <p:spPr>
          <a:xfrm>
            <a:off x="7576661" y="2356128"/>
            <a:ext cx="3078837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Региональные конфликты</a:t>
            </a:r>
            <a:endParaRPr lang="en-US" sz="1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76661" y="2751296"/>
            <a:ext cx="4644747" cy="1674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Нестабильность в регионах, прилегающих к границам России, может привести к возникновению вооруженных столкновений, которые могут угрожать безопасности страны. Россия вынуждена быть готовой к быстрому реагированию на такие угрозы.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234684" y="4774406"/>
            <a:ext cx="4993362" cy="2697361"/>
          </a:xfrm>
          <a:prstGeom prst="roundRect">
            <a:avLst>
              <a:gd name="adj" fmla="val 970"/>
            </a:avLst>
          </a:prstGeom>
          <a:solidFill>
            <a:srgbClr val="4D1529"/>
          </a:solidFill>
          <a:ln/>
        </p:spPr>
      </p:sp>
      <p:sp>
        <p:nvSpPr>
          <p:cNvPr id="12" name="Text 10"/>
          <p:cNvSpPr/>
          <p:nvPr/>
        </p:nvSpPr>
        <p:spPr>
          <a:xfrm>
            <a:off x="2408992" y="4948714"/>
            <a:ext cx="2325172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Терроризм</a:t>
            </a:r>
            <a:endParaRPr lang="en-US" sz="1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408992" y="5343882"/>
            <a:ext cx="4644747" cy="167449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Угроза международного терроризма остается одной из ключевых проблем безопасности России. Террористические организации могут атаковать российские объекты, что требует постоянной бдительности и эффективных мер противодействия.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02354" y="4774406"/>
            <a:ext cx="4993362" cy="2697361"/>
          </a:xfrm>
          <a:prstGeom prst="roundRect">
            <a:avLst>
              <a:gd name="adj" fmla="val 970"/>
            </a:avLst>
          </a:prstGeom>
          <a:solidFill>
            <a:srgbClr val="4D1529"/>
          </a:solidFill>
          <a:ln/>
        </p:spPr>
      </p:sp>
      <p:sp>
        <p:nvSpPr>
          <p:cNvPr id="15" name="Text 13"/>
          <p:cNvSpPr/>
          <p:nvPr/>
        </p:nvSpPr>
        <p:spPr>
          <a:xfrm>
            <a:off x="7576661" y="4948714"/>
            <a:ext cx="2325172" cy="2906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289"/>
              </a:lnSpc>
              <a:buNone/>
            </a:pPr>
            <a:r>
              <a:rPr lang="en-US" sz="1831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Кибератаки</a:t>
            </a:r>
            <a:endParaRPr lang="en-US" sz="18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76661" y="5343882"/>
            <a:ext cx="4644747" cy="19535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97"/>
              </a:lnSpc>
              <a:buNone/>
            </a:pPr>
            <a:r>
              <a:rPr lang="en-US" sz="1373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Растущая зависимость России от информационных технологий делает ее уязвимой перед кибератаками, направленными на подрыв национальной инфраструктуры и систем управления. Защита от киберугроз является важным направлением обеспечения военной безопасности.</a:t>
            </a:r>
            <a:endParaRPr lang="en-US" sz="137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A55CBF-E2BE-46B4-B7EE-9F20BAB51C81}"/>
              </a:ext>
            </a:extLst>
          </p:cNvPr>
          <p:cNvSpPr txBox="1"/>
          <p:nvPr/>
        </p:nvSpPr>
        <p:spPr>
          <a:xfrm>
            <a:off x="87083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1722596" y="682585"/>
            <a:ext cx="11185088" cy="1279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38"/>
              </a:lnSpc>
              <a:buNone/>
            </a:pPr>
            <a:r>
              <a:rPr lang="en-US" sz="4031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Оборона как условие мирного развития страны</a:t>
            </a:r>
            <a:endParaRPr lang="en-US" sz="40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999059" y="2249924"/>
            <a:ext cx="22860" cy="5297091"/>
          </a:xfrm>
          <a:prstGeom prst="roundRect">
            <a:avLst>
              <a:gd name="adj" fmla="val 125961"/>
            </a:avLst>
          </a:prstGeom>
          <a:solidFill>
            <a:srgbClr val="662E42"/>
          </a:solidFill>
          <a:ln/>
        </p:spPr>
      </p:sp>
      <p:sp>
        <p:nvSpPr>
          <p:cNvPr id="6" name="Shape 4"/>
          <p:cNvSpPr/>
          <p:nvPr/>
        </p:nvSpPr>
        <p:spPr>
          <a:xfrm>
            <a:off x="2203549" y="2670215"/>
            <a:ext cx="671870" cy="22860"/>
          </a:xfrm>
          <a:prstGeom prst="roundRect">
            <a:avLst>
              <a:gd name="adj" fmla="val 125961"/>
            </a:avLst>
          </a:prstGeom>
          <a:solidFill>
            <a:srgbClr val="662E42"/>
          </a:solidFill>
          <a:ln/>
        </p:spPr>
      </p:sp>
      <p:sp>
        <p:nvSpPr>
          <p:cNvPr id="7" name="Shape 5"/>
          <p:cNvSpPr/>
          <p:nvPr/>
        </p:nvSpPr>
        <p:spPr>
          <a:xfrm>
            <a:off x="1794570" y="2465784"/>
            <a:ext cx="431840" cy="43184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8" name="Text 6"/>
          <p:cNvSpPr/>
          <p:nvPr/>
        </p:nvSpPr>
        <p:spPr>
          <a:xfrm>
            <a:off x="1933635" y="2528054"/>
            <a:ext cx="153591" cy="3071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8"/>
              </a:lnSpc>
              <a:buNone/>
            </a:pPr>
            <a:r>
              <a:rPr lang="en-US" sz="241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1</a:t>
            </a:r>
            <a:endParaRPr lang="en-US" sz="24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3066217" y="2441853"/>
            <a:ext cx="2559487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Военная мощь</a:t>
            </a:r>
            <a:endParaRPr lang="en-US" sz="20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3066217" y="2876907"/>
            <a:ext cx="9841468" cy="9211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51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Сильные и хорошо оснащенные Вооруженные Силы являются гарантией того, что Россия сможет защитить себя от внешних угроз, сдержать агрессию и обеспечить безопасность страны.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203549" y="4602242"/>
            <a:ext cx="671870" cy="22860"/>
          </a:xfrm>
          <a:prstGeom prst="roundRect">
            <a:avLst>
              <a:gd name="adj" fmla="val 125961"/>
            </a:avLst>
          </a:prstGeom>
          <a:solidFill>
            <a:srgbClr val="662E42"/>
          </a:solidFill>
          <a:ln/>
        </p:spPr>
      </p:sp>
      <p:sp>
        <p:nvSpPr>
          <p:cNvPr id="12" name="Shape 10"/>
          <p:cNvSpPr/>
          <p:nvPr/>
        </p:nvSpPr>
        <p:spPr>
          <a:xfrm>
            <a:off x="1794570" y="4397812"/>
            <a:ext cx="431840" cy="43184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3" name="Text 11"/>
          <p:cNvSpPr/>
          <p:nvPr/>
        </p:nvSpPr>
        <p:spPr>
          <a:xfrm>
            <a:off x="1922919" y="4460081"/>
            <a:ext cx="175141" cy="3071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8"/>
              </a:lnSpc>
              <a:buNone/>
            </a:pPr>
            <a:r>
              <a:rPr lang="en-US" sz="241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2</a:t>
            </a:r>
            <a:endParaRPr lang="en-US" sz="24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066217" y="4373880"/>
            <a:ext cx="3804999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Экономическая стабильность</a:t>
            </a:r>
            <a:endParaRPr lang="en-US" sz="20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066217" y="4808934"/>
            <a:ext cx="9841468" cy="9211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51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Уверенность в способности государства защитить свои интересы способствует созданию благоприятного инвестиционного климата и привлечению ресурсов для экономического развития.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2203549" y="6534269"/>
            <a:ext cx="671870" cy="22860"/>
          </a:xfrm>
          <a:prstGeom prst="roundRect">
            <a:avLst>
              <a:gd name="adj" fmla="val 125961"/>
            </a:avLst>
          </a:prstGeom>
          <a:solidFill>
            <a:srgbClr val="662E42"/>
          </a:solidFill>
          <a:ln/>
        </p:spPr>
      </p:sp>
      <p:sp>
        <p:nvSpPr>
          <p:cNvPr id="17" name="Shape 15"/>
          <p:cNvSpPr/>
          <p:nvPr/>
        </p:nvSpPr>
        <p:spPr>
          <a:xfrm>
            <a:off x="1794570" y="6329839"/>
            <a:ext cx="431840" cy="431840"/>
          </a:xfrm>
          <a:prstGeom prst="roundRect">
            <a:avLst>
              <a:gd name="adj" fmla="val 6668"/>
            </a:avLst>
          </a:prstGeom>
          <a:solidFill>
            <a:srgbClr val="4D1529"/>
          </a:solidFill>
          <a:ln/>
        </p:spPr>
      </p:sp>
      <p:sp>
        <p:nvSpPr>
          <p:cNvPr id="18" name="Text 16"/>
          <p:cNvSpPr/>
          <p:nvPr/>
        </p:nvSpPr>
        <p:spPr>
          <a:xfrm>
            <a:off x="1916728" y="6392108"/>
            <a:ext cx="187404" cy="3071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418"/>
              </a:lnSpc>
              <a:buNone/>
            </a:pPr>
            <a:r>
              <a:rPr lang="en-US" sz="241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3</a:t>
            </a:r>
            <a:endParaRPr lang="en-US" sz="24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3066217" y="6305907"/>
            <a:ext cx="3086100" cy="31992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19"/>
              </a:lnSpc>
              <a:buNone/>
            </a:pPr>
            <a:r>
              <a:rPr lang="en-US" sz="2015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Общественное согласие</a:t>
            </a:r>
            <a:endParaRPr lang="en-US" sz="20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3066217" y="6740962"/>
            <a:ext cx="9841468" cy="6141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512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Когда граждане уверены в способности страны защитить их интересы, это способствует укреплению социальной стабильности и сплочению общества вокруг национальных целей.</a:t>
            </a:r>
            <a:endParaRPr lang="en-US" sz="15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A0114-44CA-4BD5-A096-E6501F0895AC}"/>
              </a:ext>
            </a:extLst>
          </p:cNvPr>
          <p:cNvSpPr txBox="1"/>
          <p:nvPr/>
        </p:nvSpPr>
        <p:spPr>
          <a:xfrm>
            <a:off x="87083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2270998" y="1042154"/>
            <a:ext cx="10088404" cy="11541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544"/>
              </a:lnSpc>
              <a:buNone/>
            </a:pPr>
            <a:r>
              <a:rPr lang="en-US" sz="3636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Вооруженные Силы РФ в системе обеспечения национальной безопасности</a:t>
            </a:r>
            <a:endParaRPr lang="en-US" sz="3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998" y="2456021"/>
            <a:ext cx="432792" cy="43279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270998" y="3061930"/>
            <a:ext cx="2561749" cy="288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2"/>
              </a:lnSpc>
              <a:buNone/>
            </a:pPr>
            <a:r>
              <a:rPr lang="en-US" sz="181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Ядерное сдерживание</a:t>
            </a: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270998" y="3454241"/>
            <a:ext cx="4914305" cy="1107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1"/>
              </a:lnSpc>
              <a:buNone/>
            </a:pPr>
            <a:r>
              <a:rPr lang="en-US" sz="1363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Обладание мощным ядерным арсеналом позволяет России эффективно сдерживать потенциальную агрессию и обеспечивать глобальную стратегическую стабильность.</a:t>
            </a:r>
            <a:endParaRPr lang="en-US" sz="1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978" y="2456021"/>
            <a:ext cx="432792" cy="43279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444978" y="3061930"/>
            <a:ext cx="2308503" cy="288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2"/>
              </a:lnSpc>
              <a:buNone/>
            </a:pPr>
            <a:r>
              <a:rPr lang="en-US" sz="181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Сухопутные войска</a:t>
            </a: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7444978" y="3454241"/>
            <a:ext cx="4914424" cy="1107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1"/>
              </a:lnSpc>
              <a:buNone/>
            </a:pPr>
            <a:r>
              <a:rPr lang="en-US" sz="1363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Современные сухопутные войска являются основой Вооруженных Сил России, способные вести боевые действия в различных условиях и защищать территориальную целостность страны.</a:t>
            </a:r>
            <a:endParaRPr lang="en-US" sz="1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0998" y="5081349"/>
            <a:ext cx="432792" cy="43279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2270998" y="5687258"/>
            <a:ext cx="2569131" cy="288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2"/>
              </a:lnSpc>
              <a:buNone/>
            </a:pPr>
            <a:r>
              <a:rPr lang="en-US" sz="181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Военно-морской флот</a:t>
            </a: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2270998" y="6079569"/>
            <a:ext cx="4914305" cy="1107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1"/>
              </a:lnSpc>
              <a:buNone/>
            </a:pPr>
            <a:r>
              <a:rPr lang="en-US" sz="1363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Мощный военно-морской флот позволяет России защищать свои интересы в Мировом океане, обеспечивать безопасность морских коммуникаций и демонстрировать военно-политическое влияние.</a:t>
            </a:r>
            <a:endParaRPr lang="en-US" sz="1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978" y="5081349"/>
            <a:ext cx="432792" cy="43279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444978" y="5687258"/>
            <a:ext cx="2915007" cy="28848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272"/>
              </a:lnSpc>
              <a:buNone/>
            </a:pPr>
            <a:r>
              <a:rPr lang="en-US" sz="1818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Военно-воздушные силы</a:t>
            </a:r>
            <a:endParaRPr lang="en-US" sz="18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0"/>
          <p:cNvSpPr/>
          <p:nvPr/>
        </p:nvSpPr>
        <p:spPr>
          <a:xfrm>
            <a:off x="7444978" y="6079569"/>
            <a:ext cx="4914424" cy="11077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81"/>
              </a:lnSpc>
              <a:buNone/>
            </a:pPr>
            <a:r>
              <a:rPr lang="en-US" sz="1363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Современные боевые самолеты и системы противовоздушной обороны обеспечивают России превосходство в воздухе, защищая ее воздушное пространство от вражеских ударов.</a:t>
            </a:r>
            <a:endParaRPr lang="en-US" sz="1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95DC3C-4370-4925-BBF0-4C6042C075EB}"/>
              </a:ext>
            </a:extLst>
          </p:cNvPr>
          <p:cNvSpPr txBox="1"/>
          <p:nvPr/>
        </p:nvSpPr>
        <p:spPr>
          <a:xfrm>
            <a:off x="87083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2142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C2438"/>
          </a:solidFill>
          <a:ln/>
        </p:spPr>
      </p:sp>
      <p:sp>
        <p:nvSpPr>
          <p:cNvPr id="4" name="Text 2"/>
          <p:cNvSpPr/>
          <p:nvPr/>
        </p:nvSpPr>
        <p:spPr>
          <a:xfrm>
            <a:off x="1582341" y="1340525"/>
            <a:ext cx="11465719" cy="131159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65"/>
              </a:lnSpc>
              <a:buNone/>
            </a:pPr>
            <a:r>
              <a:rPr lang="en-US" sz="4132" b="1" dirty="0">
                <a:solidFill>
                  <a:srgbClr val="FFB393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Роль гражданского общества в укреплении обороноспособности страны</a:t>
            </a:r>
            <a:endParaRPr lang="en-US" sz="413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341" y="2947273"/>
            <a:ext cx="3821906" cy="787122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779032" y="4029551"/>
            <a:ext cx="2623661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2"/>
              </a:lnSpc>
              <a:buNone/>
            </a:pPr>
            <a:r>
              <a:rPr lang="en-US" sz="206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Патриотизм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79032" y="4475559"/>
            <a:ext cx="3428524" cy="15740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9"/>
              </a:lnSpc>
              <a:buNone/>
            </a:pPr>
            <a:r>
              <a:rPr lang="en-US" sz="154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Воспитание у граждан чувства патриотизма и готовности к защите Родины является важной задачей государства и гражданского общества.</a:t>
            </a:r>
            <a:endParaRPr lang="en-US" sz="1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247" y="2947273"/>
            <a:ext cx="3821906" cy="78712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00938" y="4029551"/>
            <a:ext cx="3428524" cy="6560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582"/>
              </a:lnSpc>
              <a:buNone/>
            </a:pPr>
            <a:r>
              <a:rPr lang="en-US" sz="206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Поддержка Вооруженных Сил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00938" y="4803577"/>
            <a:ext cx="3428524" cy="18888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9"/>
              </a:lnSpc>
              <a:buNone/>
            </a:pPr>
            <a:r>
              <a:rPr lang="en-US" sz="154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Активная поддержка и участие населения в деятельности Вооруженных Сил повышает их боеспособность и эффективность выполнения поставленных задач.</a:t>
            </a:r>
            <a:endParaRPr lang="en-US" sz="1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6153" y="2947273"/>
            <a:ext cx="3821906" cy="787122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422844" y="4029551"/>
            <a:ext cx="331886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82"/>
              </a:lnSpc>
              <a:buNone/>
            </a:pPr>
            <a:r>
              <a:rPr lang="en-US" sz="2066" b="1" dirty="0">
                <a:solidFill>
                  <a:srgbClr val="F4CAB8"/>
                </a:solidFill>
                <a:latin typeface="Arial" panose="020B0604020202020204" pitchFamily="34" charset="0"/>
                <a:ea typeface="Brygada 1918" pitchFamily="34" charset="-122"/>
                <a:cs typeface="Arial" panose="020B0604020202020204" pitchFamily="34" charset="0"/>
              </a:rPr>
              <a:t>Общественный контроль</a:t>
            </a:r>
            <a:endParaRPr lang="en-US" sz="20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422844" y="4475559"/>
            <a:ext cx="3428524" cy="22036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79"/>
              </a:lnSpc>
              <a:buNone/>
            </a:pPr>
            <a:r>
              <a:rPr lang="en-US" sz="1549" dirty="0">
                <a:solidFill>
                  <a:srgbClr val="F4CAB8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Вовлечение гражданского общества в процесс контроля над деятельностью органов военного управления способствует повышению прозрачности и подотчетности Вооруженных Сил.</a:t>
            </a:r>
            <a:endParaRPr lang="en-US" sz="15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7FA136-B26F-4216-BC19-5DBB88174089}"/>
              </a:ext>
            </a:extLst>
          </p:cNvPr>
          <p:cNvSpPr txBox="1"/>
          <p:nvPr/>
        </p:nvSpPr>
        <p:spPr>
          <a:xfrm>
            <a:off x="87083" y="8708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731</Words>
  <Application>Microsoft Office PowerPoint</Application>
  <PresentationFormat>Произвольный</PresentationFormat>
  <Paragraphs>71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2024-08-01T12:32:53Z</dcterms:created>
  <dcterms:modified xsi:type="dcterms:W3CDTF">2024-08-01T12:37:22Z</dcterms:modified>
</cp:coreProperties>
</file>