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7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0" descr="preencoded.png">
            <a:extLst>
              <a:ext uri="{FF2B5EF4-FFF2-40B4-BE49-F238E27FC236}">
                <a16:creationId xmlns:a16="http://schemas.microsoft.com/office/drawing/2014/main" id="{C1A96E54-E9FC-4D9C-9F15-F6B20FD37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630400" cy="8229600"/>
          </a:xfrm>
          <a:prstGeom prst="rect">
            <a:avLst/>
          </a:prstGeom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7315200" y="102713"/>
            <a:ext cx="7315199" cy="20853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21"/>
              </a:lnSpc>
              <a:buNone/>
            </a:pPr>
            <a:r>
              <a:rPr lang="en-US" sz="400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Установочное занятие «Моя Россия – мои горизонты, мои достижения»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15200" y="2182904"/>
            <a:ext cx="7315199" cy="14358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11"/>
              </a:lnSpc>
              <a:buNone/>
            </a:pPr>
            <a:r>
              <a:rPr lang="en-US" sz="119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Добро пожаловать на установочное занятие курса «Моя Россия – мои горизонты, мои достижения»! В рамках этого курса мы погрузимся в увлекательное путешествие по огромной и разнообразной стране, познакомясь с ее историей, культурой, достижениями и перспективами развития. Под руководством опытных преподавателей вы сможете не только расширить свои знания о России, но и приобрести практические навыки, которые помогут вам стать успешными гражданами нашей страны.</a:t>
            </a:r>
            <a:endParaRPr lang="en-US" sz="1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C6C6A-56B7-4792-BD68-B9129FFBAB98}"/>
              </a:ext>
            </a:extLst>
          </p:cNvPr>
          <p:cNvSpPr txBox="1"/>
          <p:nvPr/>
        </p:nvSpPr>
        <p:spPr>
          <a:xfrm>
            <a:off x="7315200" y="4525336"/>
            <a:ext cx="73151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«Установочное занятие «Моя Россия – мои горизонты, мои достижения»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6124C2-4633-48CC-AB09-6BEF1C1734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7315200" cy="822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0479B6-718F-4725-998C-5EB25A7A9699}"/>
              </a:ext>
            </a:extLst>
          </p:cNvPr>
          <p:cNvSpPr txBox="1"/>
          <p:nvPr/>
        </p:nvSpPr>
        <p:spPr>
          <a:xfrm>
            <a:off x="87088" y="975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58309" y="709970"/>
            <a:ext cx="13113782" cy="1425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Введение: Цели и задачи курса «Россия – мои горизонты»</a:t>
            </a:r>
            <a:endParaRPr lang="en-US" sz="4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8309" y="2568654"/>
            <a:ext cx="13113782" cy="10401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Цель курса «Россия – мои горизонты, мои достижения» – формирование у учащихся глубокого понимания России как многонациональной страны с богатой историей и культурой, а также стимулирование интереса к изучению ее современного развития, достижений в различных сферах жизни.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8309" y="3852505"/>
            <a:ext cx="13113782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Задачи курса: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04781" y="4442936"/>
            <a:ext cx="12767310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30"/>
              </a:lnSpc>
              <a:buSzPct val="100000"/>
              <a:buChar char="•"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Изучить ключевые этапы российской истории, ее экономическое и социальное развитие, а также влияние на международную арену.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104781" y="5212080"/>
            <a:ext cx="12767310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30"/>
              </a:lnSpc>
              <a:buSzPct val="100000"/>
              <a:buChar char="•"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Познакомиться с достижениями России в области науки, образования, культуры, спорта, и других сферах.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104781" y="5634514"/>
            <a:ext cx="12767310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30"/>
              </a:lnSpc>
              <a:buSzPct val="100000"/>
              <a:buChar char="•"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Развивать навыки критического мышления, анализа информации и аргументированного изложения собственных мыслей.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104781" y="6403658"/>
            <a:ext cx="12767310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30"/>
              </a:lnSpc>
              <a:buSzPct val="100000"/>
              <a:buChar char="•"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Стимулировать интерес к изучению профессий, востребованных в современной России, и формировать профессиональные ориентиры.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104781" y="7172801"/>
            <a:ext cx="12767310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30"/>
              </a:lnSpc>
              <a:buSzPct val="100000"/>
              <a:buChar char="•"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Развивать навыки командной работы, коммуникации и презентации.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B3578-4F97-43B7-A4E4-7A5E9CA6E3A5}"/>
              </a:ext>
            </a:extLst>
          </p:cNvPr>
          <p:cNvSpPr txBox="1"/>
          <p:nvPr/>
        </p:nvSpPr>
        <p:spPr>
          <a:xfrm>
            <a:off x="87088" y="975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4429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84622" y="971669"/>
            <a:ext cx="13061156" cy="1851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Россия – страна безграничных возможностей: ключевые факты и цифры о развитии страны в 2024 году</a:t>
            </a:r>
            <a:endParaRPr lang="en-US" sz="38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84622" y="3315533"/>
            <a:ext cx="422196" cy="422196"/>
          </a:xfrm>
          <a:prstGeom prst="roundRect">
            <a:avLst>
              <a:gd name="adj" fmla="val 18667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08566" y="3378518"/>
            <a:ext cx="174188" cy="296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3"/>
              </a:lnSpc>
              <a:buNone/>
            </a:pPr>
            <a:r>
              <a:rPr lang="en-US" sz="2333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2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394460" y="3315533"/>
            <a:ext cx="3123009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Экономический рост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394460" y="3736658"/>
            <a:ext cx="3618786" cy="2101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4"/>
              </a:lnSpc>
              <a:buNone/>
            </a:pPr>
            <a:r>
              <a:rPr lang="en-US" sz="1478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 2024 году Россия демонстрирует устойчивый экономический рост, благодаря развитию ключевых отраслей, таких как энергетика, добыча полезных ископаемых, промышленность, а также поддержке малого и среднего бизнеса.</a:t>
            </a:r>
            <a:endParaRPr lang="en-US" sz="1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200888" y="3315533"/>
            <a:ext cx="422196" cy="422196"/>
          </a:xfrm>
          <a:prstGeom prst="roundRect">
            <a:avLst>
              <a:gd name="adj" fmla="val 18667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288280" y="3378518"/>
            <a:ext cx="247412" cy="296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3"/>
              </a:lnSpc>
              <a:buNone/>
            </a:pPr>
            <a:r>
              <a:rPr lang="en-US" sz="2333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2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810726" y="3315533"/>
            <a:ext cx="3144203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Научные достижения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810726" y="3736658"/>
            <a:ext cx="3618786" cy="18009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4"/>
              </a:lnSpc>
              <a:buNone/>
            </a:pPr>
            <a:r>
              <a:rPr lang="en-US" sz="1478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Россия продолжает оставаться одним из мировых лидеров в области науки и технологий. В 2024 году отмечаются прорывы в сфере космонавтики, медицины, а также разработки новых материалов и технологий.</a:t>
            </a:r>
            <a:endParaRPr lang="en-US" sz="1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617154" y="3315533"/>
            <a:ext cx="422196" cy="422196"/>
          </a:xfrm>
          <a:prstGeom prst="roundRect">
            <a:avLst>
              <a:gd name="adj" fmla="val 18667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697760" y="3378518"/>
            <a:ext cx="260985" cy="296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3"/>
              </a:lnSpc>
              <a:buNone/>
            </a:pPr>
            <a:r>
              <a:rPr lang="en-US" sz="2333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</a:t>
            </a:r>
            <a:endParaRPr lang="en-US" sz="2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226993" y="3315533"/>
            <a:ext cx="2468999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Инновации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226993" y="3736658"/>
            <a:ext cx="3618786" cy="2101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4"/>
              </a:lnSpc>
              <a:buNone/>
            </a:pPr>
            <a:r>
              <a:rPr lang="en-US" sz="1478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Развитие инновационных технологий, таких как искусственный интеллект, робототехника, 3D-печать, вносит значительный вклад в повышение производительности и конкурентоспособности российской экономики.</a:t>
            </a:r>
            <a:endParaRPr lang="en-US" sz="1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84622" y="6236494"/>
            <a:ext cx="422196" cy="422196"/>
          </a:xfrm>
          <a:prstGeom prst="roundRect">
            <a:avLst>
              <a:gd name="adj" fmla="val 18667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58798" y="6299478"/>
            <a:ext cx="273725" cy="296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3"/>
              </a:lnSpc>
              <a:buNone/>
            </a:pPr>
            <a:r>
              <a:rPr lang="en-US" sz="2333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4</a:t>
            </a:r>
            <a:endParaRPr lang="en-US" sz="2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394460" y="6236494"/>
            <a:ext cx="2468999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Образование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394460" y="6657618"/>
            <a:ext cx="12451318" cy="600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4"/>
              </a:lnSpc>
              <a:buNone/>
            </a:pPr>
            <a:r>
              <a:rPr lang="en-US" sz="1478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Российское образование продолжает модернизироваться. В 2024 году наблюдается рост числа современных образовательных центров, а также развитие цифровых технологий в обучении.</a:t>
            </a:r>
            <a:endParaRPr lang="en-US" sz="1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EC0F46-9D20-41E2-B254-4AE3E3EB0144}"/>
              </a:ext>
            </a:extLst>
          </p:cNvPr>
          <p:cNvSpPr txBox="1"/>
          <p:nvPr/>
        </p:nvSpPr>
        <p:spPr>
          <a:xfrm>
            <a:off x="87088" y="975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0" descr="preencoded.png">
            <a:extLst>
              <a:ext uri="{FF2B5EF4-FFF2-40B4-BE49-F238E27FC236}">
                <a16:creationId xmlns:a16="http://schemas.microsoft.com/office/drawing/2014/main" id="{B3ADEAD4-2B31-486C-AA43-3CCC1CDDD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34"/>
            <a:ext cx="14630400" cy="8229600"/>
          </a:xfrm>
          <a:prstGeom prst="rect">
            <a:avLst/>
          </a:prstGeom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99480" y="1028105"/>
            <a:ext cx="9773841" cy="16902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37"/>
              </a:lnSpc>
              <a:buNone/>
            </a:pPr>
            <a:r>
              <a:rPr lang="en-US" sz="355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Разделение труда как ключ к эффективности: разнообразие отраслей и профессий</a:t>
            </a:r>
            <a:endParaRPr lang="en-US" sz="3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99480" y="2975253"/>
            <a:ext cx="9773841" cy="8222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58"/>
              </a:lnSpc>
              <a:buNone/>
            </a:pPr>
            <a:r>
              <a:rPr lang="en-US" sz="1349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Разнообразие отраслей и профессий в России позволяет каждому найти свое место и реализовать свой потенциал. Современная Россия нуждается в специалистах различных областей: инженерах, программистах, ученых, медиках, педагогах, творческих работниках, строителях, и многих других.</a:t>
            </a:r>
            <a:endParaRPr lang="en-US" sz="13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599480" y="3990142"/>
            <a:ext cx="9773841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58"/>
              </a:lnSpc>
              <a:buNone/>
            </a:pPr>
            <a:r>
              <a:rPr lang="en-US" sz="1349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Ключевые отрасли российской экономики:</a:t>
            </a:r>
            <a:endParaRPr lang="en-US" sz="13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873443" y="4456867"/>
            <a:ext cx="9499878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158"/>
              </a:lnSpc>
              <a:buSzPct val="100000"/>
              <a:buFont typeface="+mj-lt"/>
              <a:buAutoNum type="arabicPeriod"/>
            </a:pPr>
            <a:r>
              <a:rPr lang="en-US" sz="1349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Энергетика</a:t>
            </a:r>
            <a:endParaRPr lang="en-US" sz="13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873443" y="4790837"/>
            <a:ext cx="9499878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158"/>
              </a:lnSpc>
              <a:buSzPct val="100000"/>
              <a:buFont typeface="+mj-lt"/>
              <a:buAutoNum type="arabicPeriod" startAt="2"/>
            </a:pPr>
            <a:r>
              <a:rPr lang="en-US" sz="1349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Добыча полезных ископаемых</a:t>
            </a:r>
            <a:endParaRPr lang="en-US" sz="13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873443" y="5124807"/>
            <a:ext cx="9499878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158"/>
              </a:lnSpc>
              <a:buSzPct val="100000"/>
              <a:buFont typeface="+mj-lt"/>
              <a:buAutoNum type="arabicPeriod" startAt="3"/>
            </a:pPr>
            <a:r>
              <a:rPr lang="en-US" sz="1349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Промышленность</a:t>
            </a:r>
            <a:endParaRPr lang="en-US" sz="13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873443" y="5458778"/>
            <a:ext cx="9499878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158"/>
              </a:lnSpc>
              <a:buSzPct val="100000"/>
              <a:buFont typeface="+mj-lt"/>
              <a:buAutoNum type="arabicPeriod" startAt="4"/>
            </a:pPr>
            <a:r>
              <a:rPr lang="en-US" sz="1349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Сельское хозяйство</a:t>
            </a:r>
            <a:endParaRPr lang="en-US" sz="13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873443" y="5792748"/>
            <a:ext cx="9499878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158"/>
              </a:lnSpc>
              <a:buSzPct val="100000"/>
              <a:buFont typeface="+mj-lt"/>
              <a:buAutoNum type="arabicPeriod" startAt="5"/>
            </a:pPr>
            <a:r>
              <a:rPr lang="en-US" sz="1349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Транспорт</a:t>
            </a:r>
            <a:endParaRPr lang="en-US" sz="13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873443" y="6126718"/>
            <a:ext cx="9499878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158"/>
              </a:lnSpc>
              <a:buSzPct val="100000"/>
              <a:buFont typeface="+mj-lt"/>
              <a:buAutoNum type="arabicPeriod" startAt="6"/>
            </a:pPr>
            <a:r>
              <a:rPr lang="en-US" sz="1349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Туризм</a:t>
            </a:r>
            <a:endParaRPr lang="en-US" sz="13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873443" y="6460688"/>
            <a:ext cx="9499878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158"/>
              </a:lnSpc>
              <a:buSzPct val="100000"/>
              <a:buFont typeface="+mj-lt"/>
              <a:buAutoNum type="arabicPeriod" startAt="7"/>
            </a:pPr>
            <a:r>
              <a:rPr lang="en-US" sz="1349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Сфера услуг</a:t>
            </a:r>
            <a:endParaRPr lang="en-US" sz="13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599480" y="6927413"/>
            <a:ext cx="9773841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58"/>
              </a:lnSpc>
              <a:buNone/>
            </a:pPr>
            <a:r>
              <a:rPr lang="en-US" sz="1349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 рамках курса мы рассмотрим наиболее востребованные профессии, их особенности и перспективы развития.</a:t>
            </a:r>
            <a:endParaRPr lang="en-US" sz="13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3E99BD-71AC-4D9D-B4C3-B375B0130794}"/>
              </a:ext>
            </a:extLst>
          </p:cNvPr>
          <p:cNvSpPr txBox="1"/>
          <p:nvPr/>
        </p:nvSpPr>
        <p:spPr>
          <a:xfrm>
            <a:off x="87088" y="975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58309" y="967383"/>
            <a:ext cx="13113782" cy="1425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Формы и виды занятий в рамках курса «Россия – мои горизонты»</a:t>
            </a:r>
            <a:endParaRPr lang="en-US" sz="4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8309" y="2826068"/>
            <a:ext cx="13113782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Курс «Россия – мои горизонты, мои достижения» включает различные формы и виды занятий, направленные на углубленное изучение темы и активное взаимодействие участников: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104781" y="3763208"/>
            <a:ext cx="12767310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30"/>
              </a:lnSpc>
              <a:buSzPct val="100000"/>
              <a:buChar char="•"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Лекции, на которых будут представлены ключевые факты и теоретические сведения о России.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04781" y="4185642"/>
            <a:ext cx="12767310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30"/>
              </a:lnSpc>
              <a:buSzPct val="100000"/>
              <a:buChar char="•"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Практические занятия, направленные на развитие навыков анализа информации, аргументированного изложения собственных мыслей, а также на углубленное изучение специфических тем.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104781" y="4954786"/>
            <a:ext cx="12767310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30"/>
              </a:lnSpc>
              <a:buSzPct val="100000"/>
              <a:buChar char="•"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Групповые дискуссии, способствующие формированию критического мышления, обмену опытом и развитию коммуникативных навыков.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104781" y="5723930"/>
            <a:ext cx="12767310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30"/>
              </a:lnSpc>
              <a:buSzPct val="100000"/>
              <a:buChar char="•"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Проектная работа, позволяющая применить полученные знания на практике и реализовать собственные идеи.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104781" y="6146363"/>
            <a:ext cx="12767310" cy="346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30"/>
              </a:lnSpc>
              <a:buSzPct val="100000"/>
              <a:buChar char="•"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Экскурсии, позволяющие погрузиться в историю и культуру разных регионов России.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104781" y="6568797"/>
            <a:ext cx="12767310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30"/>
              </a:lnSpc>
              <a:buSzPct val="100000"/>
              <a:buChar char="•"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Встреча с известными специалистами, работающими в разных сферах, чтобы получить ценные советы и понять требования современного рынка труда.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718C39-DD4F-4371-BD0D-524DF6ED7742}"/>
              </a:ext>
            </a:extLst>
          </p:cNvPr>
          <p:cNvSpPr txBox="1"/>
          <p:nvPr/>
        </p:nvSpPr>
        <p:spPr>
          <a:xfrm>
            <a:off x="87088" y="975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24733" y="735687"/>
            <a:ext cx="13180933" cy="20434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64"/>
              </a:lnSpc>
              <a:buNone/>
            </a:pPr>
            <a:r>
              <a:rPr lang="en-US" sz="4291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Профессиональные ориентиры: знакомство с Платформой «Билет в будущее»</a:t>
            </a:r>
            <a:endParaRPr lang="en-US" sz="42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24733" y="3193256"/>
            <a:ext cx="13180933" cy="9936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9"/>
              </a:lnSpc>
              <a:buNone/>
            </a:pPr>
            <a:r>
              <a:rPr lang="en-US" sz="163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Курс «Россия – мои горизонты, мои достижения» призван помочь вам определиться с будущей профессией. В рамках курса вы ознакомитесь с Платформой «Билет в будущее» – уникальным проектом, который поможет вам разобраться в современном рынке труда и выбрать профессию по душе.</a:t>
            </a:r>
            <a:endParaRPr lang="en-US" sz="16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24733" y="4419838"/>
            <a:ext cx="13180933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9"/>
              </a:lnSpc>
              <a:buNone/>
            </a:pPr>
            <a:r>
              <a:rPr lang="en-US" sz="163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На Платформе «Билет в будущее» вы сможете:</a:t>
            </a:r>
            <a:endParaRPr lang="en-US" sz="16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55965" y="4983956"/>
            <a:ext cx="12849701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09"/>
              </a:lnSpc>
              <a:buSzPct val="100000"/>
              <a:buChar char="•"/>
            </a:pPr>
            <a:r>
              <a:rPr lang="en-US" sz="163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Пройти профориентационные тесты.</a:t>
            </a:r>
            <a:endParaRPr lang="en-US" sz="16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55965" y="5387578"/>
            <a:ext cx="12849701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09"/>
              </a:lnSpc>
              <a:buSzPct val="100000"/>
              <a:buChar char="•"/>
            </a:pPr>
            <a:r>
              <a:rPr lang="en-US" sz="163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Познакомиться с описанием разных профессий.</a:t>
            </a:r>
            <a:endParaRPr lang="en-US" sz="16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55965" y="5791200"/>
            <a:ext cx="12849701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09"/>
              </a:lnSpc>
              <a:buSzPct val="100000"/>
              <a:buChar char="•"/>
            </a:pPr>
            <a:r>
              <a:rPr lang="en-US" sz="163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Узнать о требованиях к кандидатам.</a:t>
            </a:r>
            <a:endParaRPr lang="en-US" sz="16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055965" y="6194822"/>
            <a:ext cx="12849701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09"/>
              </a:lnSpc>
              <a:buSzPct val="100000"/>
              <a:buChar char="•"/>
            </a:pPr>
            <a:r>
              <a:rPr lang="en-US" sz="163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Посмотреть видео о разных профессиях.</a:t>
            </a:r>
            <a:endParaRPr lang="en-US" sz="16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55965" y="6598444"/>
            <a:ext cx="12849701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09"/>
              </a:lnSpc>
              <a:buSzPct val="100000"/>
              <a:buChar char="•"/>
            </a:pPr>
            <a:r>
              <a:rPr lang="en-US" sz="163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Пообщаться с представителями разных профессий и задать им вопросы.</a:t>
            </a:r>
            <a:endParaRPr lang="en-US" sz="16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24733" y="7162562"/>
            <a:ext cx="13180933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9"/>
              </a:lnSpc>
              <a:buNone/>
            </a:pPr>
            <a:r>
              <a:rPr lang="en-US" sz="163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Платформа «Билет в будущее» – это отличный инструмент для поиска своей профессии и планирования будущей карьеры.</a:t>
            </a:r>
            <a:endParaRPr lang="en-US" sz="16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0D129-BAE7-41E1-A1C1-CE3A1E440FEF}"/>
              </a:ext>
            </a:extLst>
          </p:cNvPr>
          <p:cNvSpPr txBox="1"/>
          <p:nvPr/>
        </p:nvSpPr>
        <p:spPr>
          <a:xfrm>
            <a:off x="87088" y="975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29040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0743" y="2795588"/>
            <a:ext cx="13672457" cy="6769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46"/>
              </a:lnSpc>
              <a:buNone/>
            </a:pPr>
            <a:r>
              <a:rPr lang="en-US" sz="3500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Итоги занятия: правила взаимодействия и путь к достижениям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937974" y="3677058"/>
            <a:ext cx="12754332" cy="5862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09"/>
              </a:lnSpc>
              <a:buNone/>
            </a:pPr>
            <a:r>
              <a:rPr lang="en-US" sz="1443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Завершая наше установочное занятие, мы подчеркиваем, что успех в изучении курса «Россия – мои горизонты, мои достижения» зависит от активного участия каждого из вас.</a:t>
            </a:r>
            <a:endParaRPr lang="en-US" sz="14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937974" y="4469418"/>
            <a:ext cx="12754332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09"/>
              </a:lnSpc>
              <a:buNone/>
            </a:pPr>
            <a:r>
              <a:rPr lang="en-US" sz="1443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Основные правила взаимодействия:</a:t>
            </a:r>
            <a:endParaRPr lang="en-US" sz="14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230987" y="4968648"/>
            <a:ext cx="12461319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309"/>
              </a:lnSpc>
              <a:buSzPct val="100000"/>
              <a:buChar char="•"/>
            </a:pPr>
            <a:r>
              <a:rPr lang="en-US" sz="1443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Активное участие в занятиях.</a:t>
            </a:r>
            <a:endParaRPr lang="en-US" sz="14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230987" y="5325835"/>
            <a:ext cx="12461319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309"/>
              </a:lnSpc>
              <a:buSzPct val="100000"/>
              <a:buChar char="•"/>
            </a:pPr>
            <a:r>
              <a:rPr lang="en-US" sz="1443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Взаимоуважение и толерантность в отношении к мнению других.</a:t>
            </a:r>
            <a:endParaRPr lang="en-US" sz="14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230987" y="5683023"/>
            <a:ext cx="12461319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309"/>
              </a:lnSpc>
              <a:buSzPct val="100000"/>
              <a:buChar char="•"/>
            </a:pPr>
            <a:r>
              <a:rPr lang="en-US" sz="1443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Ответственность за своё обучение.</a:t>
            </a:r>
            <a:endParaRPr lang="en-US" sz="14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230987" y="6040210"/>
            <a:ext cx="12461319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309"/>
              </a:lnSpc>
              <a:buSzPct val="100000"/>
              <a:buChar char="•"/>
            </a:pPr>
            <a:r>
              <a:rPr lang="en-US" sz="1443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Желание учиться и развиваться.</a:t>
            </a:r>
            <a:endParaRPr lang="en-US" sz="14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937974" y="6539439"/>
            <a:ext cx="12754332" cy="5862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09"/>
              </a:lnSpc>
              <a:buNone/>
            </a:pPr>
            <a:r>
              <a:rPr lang="en-US" sz="1443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Курс «Россия – мои горизонты, мои достижения» – это отличный шаг на пути к достижению ваших целей. Мы уверены, что вы сможете получить максимальную пользу от курса и сделать его частью своей успешной жизни.</a:t>
            </a:r>
            <a:endParaRPr lang="en-US" sz="14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69D907-4545-44C8-9259-D9F12BBD5B41}"/>
              </a:ext>
            </a:extLst>
          </p:cNvPr>
          <p:cNvSpPr txBox="1"/>
          <p:nvPr/>
        </p:nvSpPr>
        <p:spPr>
          <a:xfrm>
            <a:off x="87088" y="975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866</Words>
  <Application>Microsoft Office PowerPoint</Application>
  <PresentationFormat>Произвольный</PresentationFormat>
  <Paragraphs>76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2024-08-24T13:19:58Z</dcterms:created>
  <dcterms:modified xsi:type="dcterms:W3CDTF">2024-08-24T13:28:45Z</dcterms:modified>
</cp:coreProperties>
</file>