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62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42317"/>
            <a:ext cx="7315200" cy="1938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650"/>
              </a:lnSpc>
              <a:buNone/>
            </a:pPr>
            <a:r>
              <a:rPr lang="en-US" sz="6120" b="1" kern="0" spc="-122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Культура общения по телефону</a:t>
            </a:r>
            <a:endParaRPr lang="en-US" sz="6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1998767"/>
            <a:ext cx="7315200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современном мире телефон стал неотъемлемой частью нашей жизни. Он позволяет нам общаться с близкими, узнавать новости, получать информацию и даже работать. Однако, не всегда наше общение по телефону происходит в рамках общепринятых норм этикета. Сегодня мы поговорим о культуре телефонного общения и о том, как сделать его более комфортным и уважительным для всех участников.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0DAC1-AC27-43F5-8B8F-3CB8468AD403}"/>
              </a:ext>
            </a:extLst>
          </p:cNvPr>
          <p:cNvSpPr txBox="1"/>
          <p:nvPr/>
        </p:nvSpPr>
        <p:spPr>
          <a:xfrm>
            <a:off x="0" y="5334910"/>
            <a:ext cx="7315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"Культура общения по телефону"</a:t>
            </a:r>
          </a:p>
          <a:p>
            <a:pPr algn="ctr"/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2092A-B317-4970-9A07-82CABE042CF2}"/>
              </a:ext>
            </a:extLst>
          </p:cNvPr>
          <p:cNvSpPr txBox="1"/>
          <p:nvPr/>
        </p:nvSpPr>
        <p:spPr>
          <a:xfrm>
            <a:off x="12806887" y="1124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316831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Введение в тему «Культура общения по телефону»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7724" y="335303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2509" y="3453289"/>
            <a:ext cx="168950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kern="0" spc="-5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1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15559" y="335303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Актуальность темы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15559" y="3848576"/>
            <a:ext cx="3380899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Культура общения по телефону становится все более актуальной в связи с постоянным развитием мобильных технологий и повсеместным использованием телефонов.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35773" y="335303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20558" y="3453289"/>
            <a:ext cx="168950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kern="0" spc="-5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2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13609" y="335303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Значение этикета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13609" y="3848576"/>
            <a:ext cx="3380899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Знание правил этикета важно для создания комфортной атмосферы общения и избежания недоразумений.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33823" y="335303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18608" y="3453289"/>
            <a:ext cx="168950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1"/>
              </a:lnSpc>
              <a:buNone/>
            </a:pPr>
            <a:r>
              <a:rPr lang="en-US" sz="2661" b="1" kern="0" spc="-5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3</a:t>
            </a:r>
            <a:endParaRPr lang="en-US" sz="2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411658" y="335303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Цели изучения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411658" y="3848576"/>
            <a:ext cx="3380899" cy="3064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Изучение культуры общения по телефону поможет нам научиться вести себя вежливо и уважительно при общении по телефону, избегать неловких ситуаций и создавать положительное впечатление на собеседника.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EE437D-EBA3-4DB2-AB30-3AFED48BAA46}"/>
              </a:ext>
            </a:extLst>
          </p:cNvPr>
          <p:cNvSpPr txBox="1"/>
          <p:nvPr/>
        </p:nvSpPr>
        <p:spPr>
          <a:xfrm>
            <a:off x="12806887" y="1124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044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29452" y="3226237"/>
            <a:ext cx="8336042" cy="565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55"/>
              </a:lnSpc>
              <a:buNone/>
            </a:pPr>
            <a:r>
              <a:rPr lang="en-US" sz="3564" b="1" kern="0" spc="-71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Основные правила мобильного этикета</a:t>
            </a:r>
            <a:endParaRPr lang="en-US" sz="35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329452" y="4080391"/>
            <a:ext cx="3862268" cy="2029182"/>
          </a:xfrm>
          <a:prstGeom prst="roundRect">
            <a:avLst>
              <a:gd name="adj" fmla="val 398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529358" y="4280297"/>
            <a:ext cx="3024307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2" b="1" kern="0" spc="-3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Выберите правильное время</a:t>
            </a:r>
            <a:endParaRPr lang="en-US" sz="17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29358" y="4678561"/>
            <a:ext cx="3662362" cy="1231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3"/>
              </a:lnSpc>
              <a:buNone/>
            </a:pPr>
            <a:r>
              <a:rPr lang="en-US" sz="1400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звоните слишком рано утром или поздно вечером, за исключением срочных случаев. Учитывайте время приема пищи и время сна вашего собеседника.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384006" y="4080391"/>
            <a:ext cx="3862268" cy="2029182"/>
          </a:xfrm>
          <a:prstGeom prst="roundRect">
            <a:avLst>
              <a:gd name="adj" fmla="val 398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583912" y="4280297"/>
            <a:ext cx="2326481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2" b="1" kern="0" spc="-3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Говорите четко и ясно</a:t>
            </a:r>
            <a:endParaRPr lang="en-US" sz="17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583912" y="4678561"/>
            <a:ext cx="3462457" cy="9233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3"/>
              </a:lnSpc>
              <a:buNone/>
            </a:pPr>
            <a:r>
              <a:rPr lang="en-US" sz="1400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Избегайте использования сленга и жаргона, говорите понятно, не торопясь. Используйте вежливые слова и фразы.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438561" y="4080391"/>
            <a:ext cx="3862268" cy="2029182"/>
          </a:xfrm>
          <a:prstGeom prst="roundRect">
            <a:avLst>
              <a:gd name="adj" fmla="val 398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638467" y="4280297"/>
            <a:ext cx="2263021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2" b="1" kern="0" spc="-3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Будьте кратки</a:t>
            </a:r>
            <a:endParaRPr lang="en-US" sz="17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638467" y="4678561"/>
            <a:ext cx="3462457" cy="9233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3"/>
              </a:lnSpc>
              <a:buNone/>
            </a:pPr>
            <a:r>
              <a:rPr lang="en-US" sz="1400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затягивайте разговор, особенно если вы звоните по делу. Постарайтесь кратко и ясно изложить суть своего сообщения.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1329452" y="6301859"/>
            <a:ext cx="11971496" cy="1105853"/>
          </a:xfrm>
          <a:prstGeom prst="roundRect">
            <a:avLst>
              <a:gd name="adj" fmla="val 73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1529358" y="6501765"/>
            <a:ext cx="5144453" cy="282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2" b="1" kern="0" spc="-3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Не используйте телефон в общественных местах</a:t>
            </a:r>
            <a:endParaRPr lang="en-US" sz="17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29358" y="6900029"/>
            <a:ext cx="11571684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3"/>
              </a:lnSpc>
              <a:buNone/>
            </a:pPr>
            <a:r>
              <a:rPr lang="en-US" sz="1400" kern="0" spc="-30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разговаривайте по телефону в библиотеке, кинотеатре, музее или других местах, где это может мешать окружающим.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0C27AA-346B-40E4-9E05-433D02865D9D}"/>
              </a:ext>
            </a:extLst>
          </p:cNvPr>
          <p:cNvSpPr txBox="1"/>
          <p:nvPr/>
        </p:nvSpPr>
        <p:spPr>
          <a:xfrm>
            <a:off x="12806887" y="1124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710803"/>
            <a:ext cx="10799802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Культура речи при телефонном общении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1773793"/>
            <a:ext cx="1196816" cy="191500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93513" y="201310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Приветствие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93513" y="2508647"/>
            <a:ext cx="11399163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Начинайте разговор с вежливого приветствия: «Здравствуйте», «Добрый день» или «Добрый вечер». Уточните, что вы звоните нужному человеку.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3688794"/>
            <a:ext cx="1196816" cy="191500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393513" y="392811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Представление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393513" y="4423648"/>
            <a:ext cx="11399163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Представьтесь, чтобы собеседник понял, кто звонит. В некоторых случаях, особенно при деловом звонке, необходимо назвать причину звонка.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603796"/>
            <a:ext cx="1196816" cy="191500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393513" y="5843111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Прощание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2393513" y="6338649"/>
            <a:ext cx="11399163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Завершайте разговор вежливым прощанием: «До свидания», «Всего хорошего», «Спасибо за звонок».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3B6A8-042C-40A6-BD61-2E68793205F7}"/>
              </a:ext>
            </a:extLst>
          </p:cNvPr>
          <p:cNvSpPr txBox="1"/>
          <p:nvPr/>
        </p:nvSpPr>
        <p:spPr>
          <a:xfrm>
            <a:off x="12806887" y="1124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068467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Запреты и ограничения на использование телефона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07478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Запреты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3666053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Использование телефона во время вождения запрещено. Это опасно, так как отвлекает внимание водителя от дороги.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7724" y="5413534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Разговоры по телефону в библиотеке, музее, театре, кинотеатре, а также в других общественных местах, где это может мешать другим.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57813" y="307478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Ограничения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57813" y="3666053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рекомендуется использовать телефон в местах, где сигнал слабый. Это может привести к прерыванию разговора или потере связи.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57813" y="5642134"/>
            <a:ext cx="3928586" cy="2369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стоит использовать телефон в местах, где есть риск повреждения устройства, например, вблизи воды или в местах с высокой влажностью.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877901" y="307478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44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Соблюдение правил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77901" y="3666053"/>
            <a:ext cx="3928586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 помнить, что использование телефона – это привилегия, а не право. Необходимо соблюдать общепринятые нормы этикета и уважать окружающих.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B85DF-2C2A-407F-B9B4-07BF9F240A36}"/>
              </a:ext>
            </a:extLst>
          </p:cNvPr>
          <p:cNvSpPr txBox="1"/>
          <p:nvPr/>
        </p:nvSpPr>
        <p:spPr>
          <a:xfrm>
            <a:off x="12806887" y="1124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630204"/>
            <a:ext cx="7443907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89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Телефонный этикет в школе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7724" y="2693194"/>
            <a:ext cx="12954952" cy="3906083"/>
          </a:xfrm>
          <a:prstGeom prst="roundRect">
            <a:avLst>
              <a:gd name="adj" fmla="val 257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45344" y="2700814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84659" y="2852023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используйте телефон на уроке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58326" y="2852023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 отвлекает вас и других учеников от учебного процесса.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45344" y="3386257"/>
            <a:ext cx="12939713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84659" y="3537466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звоните во время урока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58326" y="3537466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вам нужно сделать срочный звонок, выйдите из класса и позвоните в тихом месте.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45344" y="4454723"/>
            <a:ext cx="12939713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84659" y="4605933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снимайте видео или фотографии других учеников без их разрешения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58326" y="4605933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 нарушение личного пространства и может привести к неприятным последствиям.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45344" y="5523190"/>
            <a:ext cx="12939713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84659" y="5674400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используйте телефон в школьной библиотеке или других местах, где это может мешать другим.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58326" y="5674400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Соблюдайте тишину и уважайте окружающих.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90A0EC-7655-40D5-8F0C-6D6FEDDAA1FE}"/>
              </a:ext>
            </a:extLst>
          </p:cNvPr>
          <p:cNvSpPr txBox="1"/>
          <p:nvPr/>
        </p:nvSpPr>
        <p:spPr>
          <a:xfrm>
            <a:off x="12806887" y="1124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394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40098" y="2996922"/>
            <a:ext cx="11007804" cy="5269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49"/>
              </a:lnSpc>
              <a:buNone/>
            </a:pPr>
            <a:r>
              <a:rPr lang="en-US" sz="3319" b="1" kern="0" spc="-66" dirty="0">
                <a:solidFill>
                  <a:srgbClr val="D73AD7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Безопасность при использовании мобильного телефона</a:t>
            </a:r>
            <a:endParaRPr lang="en-US" sz="3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098" y="3792617"/>
            <a:ext cx="447794" cy="44779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40098" y="4419481"/>
            <a:ext cx="2357795" cy="263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5"/>
              </a:lnSpc>
              <a:buNone/>
            </a:pPr>
            <a:r>
              <a:rPr lang="en-US" sz="1660" b="1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Защитите свой телефон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740098" y="4790242"/>
            <a:ext cx="5440680" cy="573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7"/>
              </a:lnSpc>
              <a:buNone/>
            </a:pPr>
            <a:r>
              <a:rPr lang="en-US" sz="1411" kern="0" spc="-2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Установите пароль или пин-код на свой телефон, чтобы защитить его от несанкционированного доступа.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503" y="3792617"/>
            <a:ext cx="447794" cy="44779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449503" y="4419481"/>
            <a:ext cx="3527584" cy="263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5"/>
              </a:lnSpc>
              <a:buNone/>
            </a:pPr>
            <a:r>
              <a:rPr lang="en-US" sz="1660" b="1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Будьте осторожны с приложениями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7449503" y="4790242"/>
            <a:ext cx="5440799" cy="573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7"/>
              </a:lnSpc>
              <a:buNone/>
            </a:pPr>
            <a:r>
              <a:rPr lang="en-US" sz="1411" kern="0" spc="-2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Скачивайте приложения только из официальных магазинов и не переходите по подозрительным ссылкам.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098" y="5901095"/>
            <a:ext cx="447794" cy="44779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740098" y="6527959"/>
            <a:ext cx="2940487" cy="263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5"/>
              </a:lnSpc>
              <a:buNone/>
            </a:pPr>
            <a:r>
              <a:rPr lang="en-US" sz="1660" b="1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Используйте безопасные сети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1740098" y="6898719"/>
            <a:ext cx="5440680" cy="573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7"/>
              </a:lnSpc>
              <a:buNone/>
            </a:pPr>
            <a:r>
              <a:rPr lang="en-US" sz="1411" kern="0" spc="-2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общественных местах, используйте только защищенные Wi-Fi сети, чтобы защитить свои личные данные.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503" y="5901095"/>
            <a:ext cx="447794" cy="447794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7449503" y="6527959"/>
            <a:ext cx="3429833" cy="263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5"/>
              </a:lnSpc>
              <a:buNone/>
            </a:pPr>
            <a:r>
              <a:rPr lang="en-US" sz="1660" b="1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Не делитесь личной информацией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449503" y="6898719"/>
            <a:ext cx="5440799" cy="573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57"/>
              </a:lnSpc>
              <a:buNone/>
            </a:pPr>
            <a:r>
              <a:rPr lang="en-US" sz="1411" kern="0" spc="-2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сообщайте свой адрес, номер телефона или другие личные данные в сети без необходимости.</a:t>
            </a:r>
            <a:endParaRPr lang="en-US" sz="1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7612F-5425-4FD7-AFC2-64256975EBC5}"/>
              </a:ext>
            </a:extLst>
          </p:cNvPr>
          <p:cNvSpPr txBox="1"/>
          <p:nvPr/>
        </p:nvSpPr>
        <p:spPr>
          <a:xfrm>
            <a:off x="12806887" y="1124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658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2024-08-15T12:21:11Z</dcterms:created>
  <dcterms:modified xsi:type="dcterms:W3CDTF">2024-08-15T12:26:14Z</dcterms:modified>
</cp:coreProperties>
</file>