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321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315200" y="33743"/>
            <a:ext cx="7315200" cy="179505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990"/>
              </a:lnSpc>
              <a:buNone/>
            </a:pPr>
            <a:r>
              <a:rPr lang="en-US" sz="5592" dirty="0">
                <a:solidFill>
                  <a:srgbClr val="FFFFFF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Как сделать успешную карьеру?</a:t>
            </a:r>
            <a:endParaRPr lang="en-US" sz="559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7315200" y="1805749"/>
            <a:ext cx="7315200" cy="179505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56"/>
              </a:lnSpc>
              <a:buNone/>
            </a:pPr>
            <a:r>
              <a:rPr lang="en-US" sz="1722" dirty="0">
                <a:solidFill>
                  <a:srgbClr val="CAD6DE"/>
                </a:solidFill>
                <a:latin typeface="Arial" panose="020B0604020202020204" pitchFamily="34" charset="0"/>
                <a:ea typeface="Cabin" pitchFamily="34" charset="-122"/>
                <a:cs typeface="Arial" panose="020B0604020202020204" pitchFamily="34" charset="0"/>
              </a:rPr>
              <a:t>Современный мир предлагает огромное количество возможностей для профессионального роста. От выбора профессии до построения успешной карьеры, путь к достижению своих целей может быть интересным и увлекательным. В этой презентации мы рассмотрим важные шаги, которые помогут вам сделать осознанный выбор и двигаться к успеху.</a:t>
            </a:r>
            <a:endParaRPr lang="en-US" sz="17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BA0B77-66D5-4881-B2A2-E1C7AA2216BB}"/>
              </a:ext>
            </a:extLst>
          </p:cNvPr>
          <p:cNvSpPr txBox="1"/>
          <p:nvPr/>
        </p:nvSpPr>
        <p:spPr>
          <a:xfrm>
            <a:off x="7315199" y="4658401"/>
            <a:ext cx="7315201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классного часа в 11 классе по теме: "Как сделать карьеру?"</a:t>
            </a:r>
          </a:p>
          <a:p>
            <a:pPr algn="ctr"/>
            <a:r>
              <a:rPr lang="ru-RU" sz="25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 </a:t>
            </a:r>
            <a:r>
              <a:rPr lang="en-US" sz="25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04F260-19A9-4823-98E3-C8F3A55AA10F}"/>
              </a:ext>
            </a:extLst>
          </p:cNvPr>
          <p:cNvSpPr txBox="1"/>
          <p:nvPr/>
        </p:nvSpPr>
        <p:spPr>
          <a:xfrm>
            <a:off x="169636" y="17507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09454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100977" y="2839879"/>
            <a:ext cx="10428446" cy="9853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881"/>
              </a:lnSpc>
              <a:buNone/>
            </a:pPr>
            <a:r>
              <a:rPr lang="en-US" sz="3105" dirty="0">
                <a:solidFill>
                  <a:srgbClr val="FFFFFF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Самопознание и профессиональное самоопределение</a:t>
            </a:r>
            <a:endParaRPr lang="en-US" sz="310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2100977" y="4076581"/>
            <a:ext cx="3364468" cy="2022038"/>
          </a:xfrm>
          <a:prstGeom prst="roundRect">
            <a:avLst>
              <a:gd name="adj" fmla="val 1243"/>
            </a:avLst>
          </a:prstGeom>
          <a:solidFill>
            <a:srgbClr val="304755"/>
          </a:solidFill>
          <a:ln/>
        </p:spPr>
      </p:sp>
      <p:sp>
        <p:nvSpPr>
          <p:cNvPr id="7" name="Text 3"/>
          <p:cNvSpPr/>
          <p:nvPr/>
        </p:nvSpPr>
        <p:spPr>
          <a:xfrm>
            <a:off x="2268498" y="4244102"/>
            <a:ext cx="1971318" cy="2464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1940"/>
              </a:lnSpc>
              <a:buNone/>
            </a:pPr>
            <a:r>
              <a:rPr lang="en-US" sz="1552" dirty="0">
                <a:solidFill>
                  <a:srgbClr val="CAD6DE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Ваши интересы</a:t>
            </a:r>
            <a:endParaRPr lang="en-US" sz="15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2268498" y="4591050"/>
            <a:ext cx="3029426" cy="10720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11"/>
              </a:lnSpc>
              <a:buNone/>
            </a:pPr>
            <a:r>
              <a:rPr lang="en-US" sz="1319" dirty="0">
                <a:solidFill>
                  <a:srgbClr val="CAD6DE"/>
                </a:solidFill>
                <a:latin typeface="Arial" panose="020B0604020202020204" pitchFamily="34" charset="0"/>
                <a:ea typeface="Cabin" pitchFamily="34" charset="-122"/>
                <a:cs typeface="Arial" panose="020B0604020202020204" pitchFamily="34" charset="0"/>
              </a:rPr>
              <a:t>Что вам действительно нравится делать? Какие темы вас увлекают? Ответы на эти вопросы помогут сузить круг возможных профессий.</a:t>
            </a:r>
            <a:endParaRPr lang="en-US" sz="1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5"/>
          <p:cNvSpPr/>
          <p:nvPr/>
        </p:nvSpPr>
        <p:spPr>
          <a:xfrm>
            <a:off x="5632966" y="4076581"/>
            <a:ext cx="3364468" cy="2022038"/>
          </a:xfrm>
          <a:prstGeom prst="roundRect">
            <a:avLst>
              <a:gd name="adj" fmla="val 1243"/>
            </a:avLst>
          </a:prstGeom>
          <a:solidFill>
            <a:srgbClr val="304755"/>
          </a:solidFill>
          <a:ln/>
        </p:spPr>
      </p:sp>
      <p:sp>
        <p:nvSpPr>
          <p:cNvPr id="10" name="Text 6"/>
          <p:cNvSpPr/>
          <p:nvPr/>
        </p:nvSpPr>
        <p:spPr>
          <a:xfrm>
            <a:off x="5800487" y="4244102"/>
            <a:ext cx="2889171" cy="2464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1940"/>
              </a:lnSpc>
              <a:buNone/>
            </a:pPr>
            <a:r>
              <a:rPr lang="en-US" sz="1552" dirty="0">
                <a:solidFill>
                  <a:srgbClr val="CAD6DE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Ваши сильные стороны</a:t>
            </a:r>
            <a:endParaRPr lang="en-US" sz="15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5800487" y="4591050"/>
            <a:ext cx="3029426" cy="10720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11"/>
              </a:lnSpc>
              <a:buNone/>
            </a:pPr>
            <a:r>
              <a:rPr lang="en-US" sz="1319" dirty="0">
                <a:solidFill>
                  <a:srgbClr val="CAD6DE"/>
                </a:solidFill>
                <a:latin typeface="Arial" panose="020B0604020202020204" pitchFamily="34" charset="0"/>
                <a:ea typeface="Cabin" pitchFamily="34" charset="-122"/>
                <a:cs typeface="Arial" panose="020B0604020202020204" pitchFamily="34" charset="0"/>
              </a:rPr>
              <a:t>В чем вы хороши? Какие навыки и таланты у вас есть? Рассмотрите, как ваши сильные стороны могут быть применимы в разных профессиях.</a:t>
            </a:r>
            <a:endParaRPr lang="en-US" sz="1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9164955" y="4076581"/>
            <a:ext cx="3364468" cy="2022038"/>
          </a:xfrm>
          <a:prstGeom prst="roundRect">
            <a:avLst>
              <a:gd name="adj" fmla="val 1243"/>
            </a:avLst>
          </a:prstGeom>
          <a:solidFill>
            <a:srgbClr val="304755"/>
          </a:solidFill>
          <a:ln/>
        </p:spPr>
      </p:sp>
      <p:sp>
        <p:nvSpPr>
          <p:cNvPr id="13" name="Text 9"/>
          <p:cNvSpPr/>
          <p:nvPr/>
        </p:nvSpPr>
        <p:spPr>
          <a:xfrm>
            <a:off x="9332476" y="4244102"/>
            <a:ext cx="1971318" cy="2464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1940"/>
              </a:lnSpc>
              <a:buNone/>
            </a:pPr>
            <a:r>
              <a:rPr lang="en-US" sz="1552" dirty="0">
                <a:solidFill>
                  <a:srgbClr val="CAD6DE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Ваши ценности</a:t>
            </a:r>
            <a:endParaRPr lang="en-US" sz="15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9332476" y="4591050"/>
            <a:ext cx="3029426" cy="1340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11"/>
              </a:lnSpc>
              <a:buNone/>
            </a:pPr>
            <a:r>
              <a:rPr lang="en-US" sz="1319" dirty="0">
                <a:solidFill>
                  <a:srgbClr val="CAD6DE"/>
                </a:solidFill>
                <a:latin typeface="Arial" panose="020B0604020202020204" pitchFamily="34" charset="0"/>
                <a:ea typeface="Cabin" pitchFamily="34" charset="-122"/>
                <a:cs typeface="Arial" panose="020B0604020202020204" pitchFamily="34" charset="0"/>
              </a:rPr>
              <a:t>Что для вас важно в работе? Какая среда вам комфортна? Ответы на эти вопросы помогут вам выбрать профессию, которая будет соответствовать вашим ценностям.</a:t>
            </a:r>
            <a:endParaRPr lang="en-US" sz="1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1"/>
          <p:cNvSpPr/>
          <p:nvPr/>
        </p:nvSpPr>
        <p:spPr>
          <a:xfrm>
            <a:off x="2100977" y="6266140"/>
            <a:ext cx="10428446" cy="1218009"/>
          </a:xfrm>
          <a:prstGeom prst="roundRect">
            <a:avLst>
              <a:gd name="adj" fmla="val 2064"/>
            </a:avLst>
          </a:prstGeom>
          <a:solidFill>
            <a:srgbClr val="304755"/>
          </a:solidFill>
          <a:ln/>
        </p:spPr>
      </p:sp>
      <p:sp>
        <p:nvSpPr>
          <p:cNvPr id="16" name="Text 12"/>
          <p:cNvSpPr/>
          <p:nvPr/>
        </p:nvSpPr>
        <p:spPr>
          <a:xfrm>
            <a:off x="2268498" y="6433661"/>
            <a:ext cx="1971318" cy="2464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1940"/>
              </a:lnSpc>
              <a:buNone/>
            </a:pPr>
            <a:r>
              <a:rPr lang="en-US" sz="1552" dirty="0">
                <a:solidFill>
                  <a:srgbClr val="CAD6DE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Ваши цели</a:t>
            </a:r>
            <a:endParaRPr lang="en-US" sz="15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2268498" y="6780609"/>
            <a:ext cx="10093404" cy="5360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11"/>
              </a:lnSpc>
              <a:buNone/>
            </a:pPr>
            <a:r>
              <a:rPr lang="en-US" sz="1319" dirty="0">
                <a:solidFill>
                  <a:srgbClr val="CAD6DE"/>
                </a:solidFill>
                <a:latin typeface="Arial" panose="020B0604020202020204" pitchFamily="34" charset="0"/>
                <a:ea typeface="Cabin" pitchFamily="34" charset="-122"/>
                <a:cs typeface="Arial" panose="020B0604020202020204" pitchFamily="34" charset="0"/>
              </a:rPr>
              <a:t>Что вы хотите достичь в своей карьере? Какие задачи вам интересны? Постановка ясных целей поможет вам двигаться в нужном направлении.</a:t>
            </a:r>
            <a:endParaRPr lang="en-US" sz="1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4A205E-10CE-4B9E-AE37-B6DC03359089}"/>
              </a:ext>
            </a:extLst>
          </p:cNvPr>
          <p:cNvSpPr txBox="1"/>
          <p:nvPr/>
        </p:nvSpPr>
        <p:spPr>
          <a:xfrm>
            <a:off x="169636" y="17507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1148"/>
          </a:xfrm>
          <a:prstGeom prst="rect">
            <a:avLst/>
          </a:prstGeom>
          <a:solidFill>
            <a:srgbClr val="112836"/>
          </a:solidFill>
          <a:ln/>
        </p:spPr>
      </p:sp>
      <p:sp>
        <p:nvSpPr>
          <p:cNvPr id="4" name="Text 1"/>
          <p:cNvSpPr/>
          <p:nvPr/>
        </p:nvSpPr>
        <p:spPr>
          <a:xfrm>
            <a:off x="797123" y="626388"/>
            <a:ext cx="13036153" cy="133969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275"/>
              </a:lnSpc>
              <a:buNone/>
            </a:pPr>
            <a:r>
              <a:rPr lang="en-US" sz="4220" dirty="0">
                <a:solidFill>
                  <a:srgbClr val="FFFFFF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Современный рынок труда и востребованные профессии</a:t>
            </a:r>
            <a:endParaRPr lang="en-US" sz="42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797123" y="2563892"/>
            <a:ext cx="512445" cy="512445"/>
          </a:xfrm>
          <a:prstGeom prst="roundRect">
            <a:avLst>
              <a:gd name="adj" fmla="val 6667"/>
            </a:avLst>
          </a:prstGeom>
          <a:solidFill>
            <a:srgbClr val="304755"/>
          </a:solidFill>
          <a:ln/>
        </p:spPr>
      </p:sp>
      <p:sp>
        <p:nvSpPr>
          <p:cNvPr id="6" name="Text 3"/>
          <p:cNvSpPr/>
          <p:nvPr/>
        </p:nvSpPr>
        <p:spPr>
          <a:xfrm>
            <a:off x="977622" y="2659261"/>
            <a:ext cx="151448" cy="3215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32"/>
              </a:lnSpc>
              <a:buNone/>
            </a:pPr>
            <a:r>
              <a:rPr lang="en-US" sz="2532" dirty="0">
                <a:solidFill>
                  <a:srgbClr val="CAD6DE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1</a:t>
            </a:r>
            <a:endParaRPr lang="en-US" sz="25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537335" y="2563892"/>
            <a:ext cx="3453289" cy="6698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38"/>
              </a:lnSpc>
              <a:buNone/>
            </a:pPr>
            <a:r>
              <a:rPr lang="en-US" sz="2110" dirty="0">
                <a:solidFill>
                  <a:srgbClr val="CAD6DE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Цифровые технологии</a:t>
            </a:r>
            <a:endParaRPr lang="en-US" sz="21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537335" y="3370302"/>
            <a:ext cx="3453289" cy="25503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70"/>
              </a:lnSpc>
              <a:buNone/>
            </a:pPr>
            <a:r>
              <a:rPr lang="en-US" sz="1794" dirty="0">
                <a:solidFill>
                  <a:srgbClr val="CAD6DE"/>
                </a:solidFill>
                <a:latin typeface="Arial" panose="020B0604020202020204" pitchFamily="34" charset="0"/>
                <a:ea typeface="Cabin" pitchFamily="34" charset="-122"/>
                <a:cs typeface="Arial" panose="020B0604020202020204" pitchFamily="34" charset="0"/>
              </a:rPr>
              <a:t>Развитие технологий приводит к появлению новых профессий в области программирования, аналитики данных, IT-безопасности, digital-маркетинга.</a:t>
            </a:r>
            <a:endParaRPr lang="en-US" sz="17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5218390" y="2563892"/>
            <a:ext cx="512445" cy="512445"/>
          </a:xfrm>
          <a:prstGeom prst="roundRect">
            <a:avLst>
              <a:gd name="adj" fmla="val 6667"/>
            </a:avLst>
          </a:prstGeom>
          <a:solidFill>
            <a:srgbClr val="304755"/>
          </a:solidFill>
          <a:ln/>
        </p:spPr>
      </p:sp>
      <p:sp>
        <p:nvSpPr>
          <p:cNvPr id="10" name="Text 7"/>
          <p:cNvSpPr/>
          <p:nvPr/>
        </p:nvSpPr>
        <p:spPr>
          <a:xfrm>
            <a:off x="5347692" y="2659261"/>
            <a:ext cx="253722" cy="3215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32"/>
              </a:lnSpc>
              <a:buNone/>
            </a:pPr>
            <a:r>
              <a:rPr lang="en-US" sz="2532" dirty="0">
                <a:solidFill>
                  <a:srgbClr val="CAD6DE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2</a:t>
            </a:r>
            <a:endParaRPr lang="en-US" sz="25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958602" y="2563892"/>
            <a:ext cx="3453289" cy="6698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38"/>
              </a:lnSpc>
              <a:buNone/>
            </a:pPr>
            <a:r>
              <a:rPr lang="en-US" sz="2110" dirty="0">
                <a:solidFill>
                  <a:srgbClr val="CAD6DE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Здоровье и благополучие</a:t>
            </a:r>
            <a:endParaRPr lang="en-US" sz="21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5958602" y="3370302"/>
            <a:ext cx="3453289" cy="21859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70"/>
              </a:lnSpc>
              <a:buNone/>
            </a:pPr>
            <a:r>
              <a:rPr lang="en-US" sz="1794" dirty="0">
                <a:solidFill>
                  <a:srgbClr val="CAD6DE"/>
                </a:solidFill>
                <a:latin typeface="Arial" panose="020B0604020202020204" pitchFamily="34" charset="0"/>
                <a:ea typeface="Cabin" pitchFamily="34" charset="-122"/>
                <a:cs typeface="Arial" panose="020B0604020202020204" pitchFamily="34" charset="0"/>
              </a:rPr>
              <a:t>Растущая потребность в здоровом образе жизни приводит к востребованности профессий в области медицины, диетологии, фитнеса, психологии.</a:t>
            </a:r>
            <a:endParaRPr lang="en-US" sz="17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9639657" y="2563892"/>
            <a:ext cx="512445" cy="512445"/>
          </a:xfrm>
          <a:prstGeom prst="roundRect">
            <a:avLst>
              <a:gd name="adj" fmla="val 6667"/>
            </a:avLst>
          </a:prstGeom>
          <a:solidFill>
            <a:srgbClr val="304755"/>
          </a:solidFill>
          <a:ln/>
        </p:spPr>
      </p:sp>
      <p:sp>
        <p:nvSpPr>
          <p:cNvPr id="14" name="Text 11"/>
          <p:cNvSpPr/>
          <p:nvPr/>
        </p:nvSpPr>
        <p:spPr>
          <a:xfrm>
            <a:off x="9766578" y="2659261"/>
            <a:ext cx="258485" cy="3215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32"/>
              </a:lnSpc>
              <a:buNone/>
            </a:pPr>
            <a:r>
              <a:rPr lang="en-US" sz="2532" dirty="0">
                <a:solidFill>
                  <a:srgbClr val="CAD6DE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3</a:t>
            </a:r>
            <a:endParaRPr lang="en-US" sz="25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0379869" y="2563892"/>
            <a:ext cx="3453289" cy="6698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38"/>
              </a:lnSpc>
              <a:buNone/>
            </a:pPr>
            <a:r>
              <a:rPr lang="en-US" sz="2110" dirty="0">
                <a:solidFill>
                  <a:srgbClr val="CAD6DE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Экологическая устойчивость</a:t>
            </a:r>
            <a:endParaRPr lang="en-US" sz="21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10379869" y="3370302"/>
            <a:ext cx="3453289" cy="21859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70"/>
              </a:lnSpc>
              <a:buNone/>
            </a:pPr>
            <a:r>
              <a:rPr lang="en-US" sz="1794" dirty="0">
                <a:solidFill>
                  <a:srgbClr val="CAD6DE"/>
                </a:solidFill>
                <a:latin typeface="Arial" panose="020B0604020202020204" pitchFamily="34" charset="0"/>
                <a:ea typeface="Cabin" pitchFamily="34" charset="-122"/>
                <a:cs typeface="Arial" panose="020B0604020202020204" pitchFamily="34" charset="0"/>
              </a:rPr>
              <a:t>Осознание необходимости защиты окружающей среды стимулирует спрос на специалистов в области экологии, энергетики, устойчивого развития.</a:t>
            </a:r>
            <a:endParaRPr lang="en-US" sz="17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797123" y="6404610"/>
            <a:ext cx="512445" cy="512445"/>
          </a:xfrm>
          <a:prstGeom prst="roundRect">
            <a:avLst>
              <a:gd name="adj" fmla="val 6667"/>
            </a:avLst>
          </a:prstGeom>
          <a:solidFill>
            <a:srgbClr val="304755"/>
          </a:solidFill>
          <a:ln/>
        </p:spPr>
      </p:sp>
      <p:sp>
        <p:nvSpPr>
          <p:cNvPr id="18" name="Text 15"/>
          <p:cNvSpPr/>
          <p:nvPr/>
        </p:nvSpPr>
        <p:spPr>
          <a:xfrm>
            <a:off x="924163" y="6499979"/>
            <a:ext cx="258247" cy="3215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32"/>
              </a:lnSpc>
              <a:buNone/>
            </a:pPr>
            <a:r>
              <a:rPr lang="en-US" sz="2532" dirty="0">
                <a:solidFill>
                  <a:srgbClr val="CAD6DE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4</a:t>
            </a:r>
            <a:endParaRPr lang="en-US" sz="25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1537335" y="6404610"/>
            <a:ext cx="3842147" cy="3349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38"/>
              </a:lnSpc>
              <a:buNone/>
            </a:pPr>
            <a:r>
              <a:rPr lang="en-US" sz="2110" dirty="0">
                <a:solidFill>
                  <a:srgbClr val="CAD6DE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Креативная индустрия</a:t>
            </a:r>
            <a:endParaRPr lang="en-US" sz="21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1537335" y="6876098"/>
            <a:ext cx="12295942" cy="72866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70"/>
              </a:lnSpc>
              <a:buNone/>
            </a:pPr>
            <a:r>
              <a:rPr lang="en-US" sz="1794" dirty="0">
                <a:solidFill>
                  <a:srgbClr val="CAD6DE"/>
                </a:solidFill>
                <a:latin typeface="Arial" panose="020B0604020202020204" pitchFamily="34" charset="0"/>
                <a:ea typeface="Cabin" pitchFamily="34" charset="-122"/>
                <a:cs typeface="Arial" panose="020B0604020202020204" pitchFamily="34" charset="0"/>
              </a:rPr>
              <a:t>Профессии в сфере дизайна, музыки, кино, искусства остаются востребованными, особенно в условиях развития digital-форматов.</a:t>
            </a:r>
            <a:endParaRPr lang="en-US" sz="17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4BE9D5-34DA-4E2F-9D6F-4A5DE378FB9F}"/>
              </a:ext>
            </a:extLst>
          </p:cNvPr>
          <p:cNvSpPr txBox="1"/>
          <p:nvPr/>
        </p:nvSpPr>
        <p:spPr>
          <a:xfrm>
            <a:off x="169636" y="17507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sp>
        <p:nvSpPr>
          <p:cNvPr id="4" name="Text 1"/>
          <p:cNvSpPr/>
          <p:nvPr/>
        </p:nvSpPr>
        <p:spPr>
          <a:xfrm>
            <a:off x="1609606" y="504468"/>
            <a:ext cx="11411188" cy="10787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246"/>
              </a:lnSpc>
              <a:buNone/>
            </a:pPr>
            <a:r>
              <a:rPr lang="en-US" sz="3397" dirty="0">
                <a:solidFill>
                  <a:srgbClr val="FFFFFF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Образование как фундамент успешной карьеры</a:t>
            </a:r>
            <a:endParaRPr lang="en-US" sz="339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9606" y="1858089"/>
            <a:ext cx="916662" cy="146673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801183" y="2041327"/>
            <a:ext cx="3005852" cy="2696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23"/>
              </a:lnSpc>
              <a:buNone/>
            </a:pPr>
            <a:r>
              <a:rPr lang="en-US" sz="1699" dirty="0">
                <a:solidFill>
                  <a:srgbClr val="CAD6DE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Среднее образование</a:t>
            </a:r>
            <a:endParaRPr lang="en-US" sz="16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2801183" y="2420898"/>
            <a:ext cx="10219611" cy="5867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10"/>
              </a:lnSpc>
              <a:buNone/>
            </a:pPr>
            <a:r>
              <a:rPr lang="en-US" sz="1444" dirty="0">
                <a:solidFill>
                  <a:srgbClr val="CAD6DE"/>
                </a:solidFill>
                <a:latin typeface="Arial" panose="020B0604020202020204" pitchFamily="34" charset="0"/>
                <a:ea typeface="Cabin" pitchFamily="34" charset="-122"/>
                <a:cs typeface="Arial" panose="020B0604020202020204" pitchFamily="34" charset="0"/>
              </a:rPr>
              <a:t>Школьное образование - это основа для будущей карьеры. Получите глубокие знания по выбранным предметам, развивайте свои навыки и таланты.</a:t>
            </a:r>
            <a:endParaRPr lang="en-US" sz="14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9606" y="3324820"/>
            <a:ext cx="916662" cy="1466731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2801183" y="3508058"/>
            <a:ext cx="4566523" cy="2696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23"/>
              </a:lnSpc>
              <a:buNone/>
            </a:pPr>
            <a:r>
              <a:rPr lang="en-US" sz="1699" dirty="0">
                <a:solidFill>
                  <a:srgbClr val="CAD6DE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Профессиональное образование</a:t>
            </a:r>
            <a:endParaRPr lang="en-US" sz="16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2801183" y="3887629"/>
            <a:ext cx="10219611" cy="5867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10"/>
              </a:lnSpc>
              <a:buNone/>
            </a:pPr>
            <a:r>
              <a:rPr lang="en-US" sz="1444" dirty="0">
                <a:solidFill>
                  <a:srgbClr val="CAD6DE"/>
                </a:solidFill>
                <a:latin typeface="Arial" panose="020B0604020202020204" pitchFamily="34" charset="0"/>
                <a:ea typeface="Cabin" pitchFamily="34" charset="-122"/>
                <a:cs typeface="Arial" panose="020B0604020202020204" pitchFamily="34" charset="0"/>
              </a:rPr>
              <a:t>Высшее образование - это возможность получить специализированные знания и навыки, необходимые для выбранной профессии.</a:t>
            </a:r>
            <a:endParaRPr lang="en-US" sz="14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9606" y="4791551"/>
            <a:ext cx="916662" cy="1466731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2801183" y="4974788"/>
            <a:ext cx="4116348" cy="2696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23"/>
              </a:lnSpc>
              <a:buNone/>
            </a:pPr>
            <a:r>
              <a:rPr lang="en-US" sz="1699" dirty="0">
                <a:solidFill>
                  <a:srgbClr val="CAD6DE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Дополнительное образование</a:t>
            </a:r>
            <a:endParaRPr lang="en-US" sz="16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2801183" y="5354360"/>
            <a:ext cx="10219611" cy="5867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10"/>
              </a:lnSpc>
              <a:buNone/>
            </a:pPr>
            <a:r>
              <a:rPr lang="en-US" sz="1444" dirty="0">
                <a:solidFill>
                  <a:srgbClr val="CAD6DE"/>
                </a:solidFill>
                <a:latin typeface="Arial" panose="020B0604020202020204" pitchFamily="34" charset="0"/>
                <a:ea typeface="Cabin" pitchFamily="34" charset="-122"/>
                <a:cs typeface="Arial" panose="020B0604020202020204" pitchFamily="34" charset="0"/>
              </a:rPr>
              <a:t>Курсы, тренинги, мастер-классы - это отличный способ повысить квалификацию, приобрести новые знания и навыки.</a:t>
            </a:r>
            <a:endParaRPr lang="en-US" sz="14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9606" y="6258282"/>
            <a:ext cx="916662" cy="1466731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2801183" y="6441519"/>
            <a:ext cx="2157055" cy="2696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23"/>
              </a:lnSpc>
              <a:buNone/>
            </a:pPr>
            <a:r>
              <a:rPr lang="en-US" sz="1699" dirty="0">
                <a:solidFill>
                  <a:srgbClr val="CAD6DE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Опыт работы</a:t>
            </a:r>
            <a:endParaRPr lang="en-US" sz="16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9"/>
          <p:cNvSpPr/>
          <p:nvPr/>
        </p:nvSpPr>
        <p:spPr>
          <a:xfrm>
            <a:off x="2801183" y="6821091"/>
            <a:ext cx="10219611" cy="5867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10"/>
              </a:lnSpc>
              <a:buNone/>
            </a:pPr>
            <a:r>
              <a:rPr lang="en-US" sz="1444" dirty="0">
                <a:solidFill>
                  <a:srgbClr val="CAD6DE"/>
                </a:solidFill>
                <a:latin typeface="Arial" panose="020B0604020202020204" pitchFamily="34" charset="0"/>
                <a:ea typeface="Cabin" pitchFamily="34" charset="-122"/>
                <a:cs typeface="Arial" panose="020B0604020202020204" pitchFamily="34" charset="0"/>
              </a:rPr>
              <a:t>Практика - это самый лучший способ получить ценный опыт, применить теоретические знания и развивать профессиональные навыки.</a:t>
            </a:r>
            <a:endParaRPr lang="en-US" sz="14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0BD054-4BF4-477E-980F-90EA712BF86C}"/>
              </a:ext>
            </a:extLst>
          </p:cNvPr>
          <p:cNvSpPr txBox="1"/>
          <p:nvPr/>
        </p:nvSpPr>
        <p:spPr>
          <a:xfrm>
            <a:off x="169636" y="17507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1743"/>
          </a:xfrm>
          <a:prstGeom prst="rect">
            <a:avLst/>
          </a:prstGeom>
          <a:solidFill>
            <a:srgbClr val="112836"/>
          </a:solidFill>
          <a:ln/>
        </p:spPr>
      </p:sp>
      <p:sp>
        <p:nvSpPr>
          <p:cNvPr id="4" name="Text 1"/>
          <p:cNvSpPr/>
          <p:nvPr/>
        </p:nvSpPr>
        <p:spPr>
          <a:xfrm>
            <a:off x="816650" y="641628"/>
            <a:ext cx="11529774" cy="68615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04"/>
              </a:lnSpc>
              <a:buNone/>
            </a:pPr>
            <a:r>
              <a:rPr lang="en-US" sz="4323" dirty="0">
                <a:solidFill>
                  <a:srgbClr val="FFFFFF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Построение карьерной стратегии</a:t>
            </a:r>
            <a:endParaRPr lang="en-US" sz="432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7299960" y="1677710"/>
            <a:ext cx="30480" cy="5912406"/>
          </a:xfrm>
          <a:prstGeom prst="roundRect">
            <a:avLst>
              <a:gd name="adj" fmla="val 114829"/>
            </a:avLst>
          </a:prstGeom>
          <a:solidFill>
            <a:srgbClr val="49606E"/>
          </a:solidFill>
          <a:ln/>
        </p:spPr>
      </p:sp>
      <p:sp>
        <p:nvSpPr>
          <p:cNvPr id="6" name="Shape 3"/>
          <p:cNvSpPr/>
          <p:nvPr/>
        </p:nvSpPr>
        <p:spPr>
          <a:xfrm>
            <a:off x="6266557" y="2187297"/>
            <a:ext cx="816650" cy="30480"/>
          </a:xfrm>
          <a:prstGeom prst="roundRect">
            <a:avLst>
              <a:gd name="adj" fmla="val 114829"/>
            </a:avLst>
          </a:prstGeom>
          <a:solidFill>
            <a:srgbClr val="49606E"/>
          </a:solidFill>
          <a:ln/>
        </p:spPr>
      </p:sp>
      <p:sp>
        <p:nvSpPr>
          <p:cNvPr id="7" name="Shape 4"/>
          <p:cNvSpPr/>
          <p:nvPr/>
        </p:nvSpPr>
        <p:spPr>
          <a:xfrm>
            <a:off x="7052727" y="1940123"/>
            <a:ext cx="524947" cy="524947"/>
          </a:xfrm>
          <a:prstGeom prst="roundRect">
            <a:avLst>
              <a:gd name="adj" fmla="val 6667"/>
            </a:avLst>
          </a:prstGeom>
          <a:solidFill>
            <a:srgbClr val="304755"/>
          </a:solidFill>
          <a:ln/>
        </p:spPr>
      </p:sp>
      <p:sp>
        <p:nvSpPr>
          <p:cNvPr id="8" name="Text 5"/>
          <p:cNvSpPr/>
          <p:nvPr/>
        </p:nvSpPr>
        <p:spPr>
          <a:xfrm>
            <a:off x="7237631" y="2037874"/>
            <a:ext cx="155138" cy="32944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94"/>
              </a:lnSpc>
              <a:buNone/>
            </a:pPr>
            <a:r>
              <a:rPr lang="en-US" sz="2594" dirty="0">
                <a:solidFill>
                  <a:srgbClr val="CAD6DE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1</a:t>
            </a:r>
            <a:endParaRPr lang="en-US" sz="25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2148007" y="1910953"/>
            <a:ext cx="3883938" cy="3431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702"/>
              </a:lnSpc>
              <a:buNone/>
            </a:pPr>
            <a:r>
              <a:rPr lang="en-US" sz="2161" dirty="0">
                <a:solidFill>
                  <a:srgbClr val="CAD6DE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Определите свои цели</a:t>
            </a:r>
            <a:endParaRPr lang="en-US" sz="21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816650" y="2393990"/>
            <a:ext cx="5215295" cy="11201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940"/>
              </a:lnSpc>
              <a:buNone/>
            </a:pPr>
            <a:r>
              <a:rPr lang="en-US" sz="1837" dirty="0">
                <a:solidFill>
                  <a:srgbClr val="CAD6DE"/>
                </a:solidFill>
                <a:latin typeface="Arial" panose="020B0604020202020204" pitchFamily="34" charset="0"/>
                <a:ea typeface="Cabin" pitchFamily="34" charset="-122"/>
                <a:cs typeface="Arial" panose="020B0604020202020204" pitchFamily="34" charset="0"/>
              </a:rPr>
              <a:t>Какая карьера вас привлекает? Какие должности вы хотите занимать в будущем? Чего вы хотите достичь?</a:t>
            </a:r>
            <a:endParaRPr lang="en-US" sz="18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7547193" y="3353753"/>
            <a:ext cx="816650" cy="30480"/>
          </a:xfrm>
          <a:prstGeom prst="roundRect">
            <a:avLst>
              <a:gd name="adj" fmla="val 114829"/>
            </a:avLst>
          </a:prstGeom>
          <a:solidFill>
            <a:srgbClr val="49606E"/>
          </a:solidFill>
          <a:ln/>
        </p:spPr>
      </p:sp>
      <p:sp>
        <p:nvSpPr>
          <p:cNvPr id="12" name="Shape 9"/>
          <p:cNvSpPr/>
          <p:nvPr/>
        </p:nvSpPr>
        <p:spPr>
          <a:xfrm>
            <a:off x="7052727" y="3106579"/>
            <a:ext cx="524947" cy="524947"/>
          </a:xfrm>
          <a:prstGeom prst="roundRect">
            <a:avLst>
              <a:gd name="adj" fmla="val 6667"/>
            </a:avLst>
          </a:prstGeom>
          <a:solidFill>
            <a:srgbClr val="304755"/>
          </a:solidFill>
          <a:ln/>
        </p:spPr>
      </p:sp>
      <p:sp>
        <p:nvSpPr>
          <p:cNvPr id="13" name="Text 10"/>
          <p:cNvSpPr/>
          <p:nvPr/>
        </p:nvSpPr>
        <p:spPr>
          <a:xfrm>
            <a:off x="7185243" y="3204329"/>
            <a:ext cx="259913" cy="32944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94"/>
              </a:lnSpc>
              <a:buNone/>
            </a:pPr>
            <a:r>
              <a:rPr lang="en-US" sz="2594" dirty="0">
                <a:solidFill>
                  <a:srgbClr val="CAD6DE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2</a:t>
            </a:r>
            <a:endParaRPr lang="en-US" sz="25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8598456" y="3077408"/>
            <a:ext cx="3188732" cy="3431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02"/>
              </a:lnSpc>
              <a:buNone/>
            </a:pPr>
            <a:r>
              <a:rPr lang="en-US" sz="2161" dirty="0">
                <a:solidFill>
                  <a:srgbClr val="CAD6DE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Проведите анализ</a:t>
            </a:r>
            <a:endParaRPr lang="en-US" sz="21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8598456" y="3560445"/>
            <a:ext cx="5215295" cy="11201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940"/>
              </a:lnSpc>
              <a:buNone/>
            </a:pPr>
            <a:r>
              <a:rPr lang="en-US" sz="1837" dirty="0">
                <a:solidFill>
                  <a:srgbClr val="CAD6DE"/>
                </a:solidFill>
                <a:latin typeface="Arial" panose="020B0604020202020204" pitchFamily="34" charset="0"/>
                <a:ea typeface="Cabin" pitchFamily="34" charset="-122"/>
                <a:cs typeface="Arial" panose="020B0604020202020204" pitchFamily="34" charset="0"/>
              </a:rPr>
              <a:t>Изучите рынок труда, востребованные профессии, прогнозы развития. Оцените свои сильные стороны и навыки.</a:t>
            </a:r>
            <a:endParaRPr lang="en-US" sz="18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6266557" y="4505206"/>
            <a:ext cx="816650" cy="30480"/>
          </a:xfrm>
          <a:prstGeom prst="roundRect">
            <a:avLst>
              <a:gd name="adj" fmla="val 114829"/>
            </a:avLst>
          </a:prstGeom>
          <a:solidFill>
            <a:srgbClr val="49606E"/>
          </a:solidFill>
          <a:ln/>
        </p:spPr>
      </p:sp>
      <p:sp>
        <p:nvSpPr>
          <p:cNvPr id="17" name="Shape 14"/>
          <p:cNvSpPr/>
          <p:nvPr/>
        </p:nvSpPr>
        <p:spPr>
          <a:xfrm>
            <a:off x="7052727" y="4258032"/>
            <a:ext cx="524947" cy="524947"/>
          </a:xfrm>
          <a:prstGeom prst="roundRect">
            <a:avLst>
              <a:gd name="adj" fmla="val 6667"/>
            </a:avLst>
          </a:prstGeom>
          <a:solidFill>
            <a:srgbClr val="304755"/>
          </a:solidFill>
          <a:ln/>
        </p:spPr>
      </p:sp>
      <p:sp>
        <p:nvSpPr>
          <p:cNvPr id="18" name="Text 15"/>
          <p:cNvSpPr/>
          <p:nvPr/>
        </p:nvSpPr>
        <p:spPr>
          <a:xfrm>
            <a:off x="7182743" y="4355783"/>
            <a:ext cx="264795" cy="32944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94"/>
              </a:lnSpc>
              <a:buNone/>
            </a:pPr>
            <a:r>
              <a:rPr lang="en-US" sz="2594" dirty="0">
                <a:solidFill>
                  <a:srgbClr val="CAD6DE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3</a:t>
            </a:r>
            <a:endParaRPr lang="en-US" sz="25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1680924" y="4228862"/>
            <a:ext cx="4351020" cy="3431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702"/>
              </a:lnSpc>
              <a:buNone/>
            </a:pPr>
            <a:r>
              <a:rPr lang="en-US" sz="2161" dirty="0">
                <a:solidFill>
                  <a:srgbClr val="CAD6DE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Составьте план действий</a:t>
            </a:r>
            <a:endParaRPr lang="en-US" sz="21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816650" y="4711898"/>
            <a:ext cx="5215295" cy="11201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940"/>
              </a:lnSpc>
              <a:buNone/>
            </a:pPr>
            <a:r>
              <a:rPr lang="en-US" sz="1837" dirty="0">
                <a:solidFill>
                  <a:srgbClr val="CAD6DE"/>
                </a:solidFill>
                <a:latin typeface="Arial" panose="020B0604020202020204" pitchFamily="34" charset="0"/>
                <a:ea typeface="Cabin" pitchFamily="34" charset="-122"/>
                <a:cs typeface="Arial" panose="020B0604020202020204" pitchFamily="34" charset="0"/>
              </a:rPr>
              <a:t>Какое образование вам нужно получить? Какие навыки вам нужно развивать? Какие шаги вам нужно предпринять?</a:t>
            </a:r>
            <a:endParaRPr lang="en-US" sz="18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hape 18"/>
          <p:cNvSpPr/>
          <p:nvPr/>
        </p:nvSpPr>
        <p:spPr>
          <a:xfrm>
            <a:off x="7547193" y="5656659"/>
            <a:ext cx="816650" cy="30480"/>
          </a:xfrm>
          <a:prstGeom prst="roundRect">
            <a:avLst>
              <a:gd name="adj" fmla="val 114829"/>
            </a:avLst>
          </a:prstGeom>
          <a:solidFill>
            <a:srgbClr val="49606E"/>
          </a:solidFill>
          <a:ln/>
        </p:spPr>
      </p:sp>
      <p:sp>
        <p:nvSpPr>
          <p:cNvPr id="22" name="Shape 19"/>
          <p:cNvSpPr/>
          <p:nvPr/>
        </p:nvSpPr>
        <p:spPr>
          <a:xfrm>
            <a:off x="7052727" y="5409486"/>
            <a:ext cx="524947" cy="524947"/>
          </a:xfrm>
          <a:prstGeom prst="roundRect">
            <a:avLst>
              <a:gd name="adj" fmla="val 6667"/>
            </a:avLst>
          </a:prstGeom>
          <a:solidFill>
            <a:srgbClr val="304755"/>
          </a:solidFill>
          <a:ln/>
        </p:spPr>
      </p:sp>
      <p:sp>
        <p:nvSpPr>
          <p:cNvPr id="23" name="Text 20"/>
          <p:cNvSpPr/>
          <p:nvPr/>
        </p:nvSpPr>
        <p:spPr>
          <a:xfrm>
            <a:off x="7182862" y="5507236"/>
            <a:ext cx="264557" cy="32944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94"/>
              </a:lnSpc>
              <a:buNone/>
            </a:pPr>
            <a:r>
              <a:rPr lang="en-US" sz="2594" dirty="0">
                <a:solidFill>
                  <a:srgbClr val="CAD6DE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4</a:t>
            </a:r>
            <a:endParaRPr lang="en-US" sz="25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21"/>
          <p:cNvSpPr/>
          <p:nvPr/>
        </p:nvSpPr>
        <p:spPr>
          <a:xfrm>
            <a:off x="8598456" y="5380315"/>
            <a:ext cx="4324945" cy="3431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02"/>
              </a:lnSpc>
              <a:buNone/>
            </a:pPr>
            <a:r>
              <a:rPr lang="en-US" sz="2161" dirty="0">
                <a:solidFill>
                  <a:srgbClr val="CAD6DE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Мониторинг и адаптация</a:t>
            </a:r>
            <a:endParaRPr lang="en-US" sz="21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22"/>
          <p:cNvSpPr/>
          <p:nvPr/>
        </p:nvSpPr>
        <p:spPr>
          <a:xfrm>
            <a:off x="8598456" y="5863352"/>
            <a:ext cx="5215295" cy="1493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940"/>
              </a:lnSpc>
              <a:buNone/>
            </a:pPr>
            <a:r>
              <a:rPr lang="en-US" sz="1837" dirty="0">
                <a:solidFill>
                  <a:srgbClr val="CAD6DE"/>
                </a:solidFill>
                <a:latin typeface="Arial" panose="020B0604020202020204" pitchFamily="34" charset="0"/>
                <a:ea typeface="Cabin" pitchFamily="34" charset="-122"/>
                <a:cs typeface="Arial" panose="020B0604020202020204" pitchFamily="34" charset="0"/>
              </a:rPr>
              <a:t>Регулярно анализируйте свой прогресс, вносите необходимые коррективы в свой план. Будьте гибкими и готовыми к изменениям.</a:t>
            </a:r>
            <a:endParaRPr lang="en-US" sz="18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0A2A2F2-D261-4277-9D76-0B9E6C13F92F}"/>
              </a:ext>
            </a:extLst>
          </p:cNvPr>
          <p:cNvSpPr txBox="1"/>
          <p:nvPr/>
        </p:nvSpPr>
        <p:spPr>
          <a:xfrm>
            <a:off x="169636" y="17507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sp>
        <p:nvSpPr>
          <p:cNvPr id="4" name="Text 1"/>
          <p:cNvSpPr/>
          <p:nvPr/>
        </p:nvSpPr>
        <p:spPr>
          <a:xfrm>
            <a:off x="837724" y="1383268"/>
            <a:ext cx="12954952" cy="14080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544"/>
              </a:lnSpc>
              <a:buNone/>
            </a:pPr>
            <a:r>
              <a:rPr lang="en-US" sz="4435" dirty="0">
                <a:solidFill>
                  <a:srgbClr val="FFFFFF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Развитие ключевых навыков и компетенций</a:t>
            </a:r>
            <a:endParaRPr lang="en-US" sz="44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37724" y="3389590"/>
            <a:ext cx="3928586" cy="7038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72"/>
              </a:lnSpc>
              <a:buNone/>
            </a:pPr>
            <a:r>
              <a:rPr lang="en-US" sz="2218" dirty="0">
                <a:solidFill>
                  <a:srgbClr val="FFFFFF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Коммуникативные навыки</a:t>
            </a:r>
            <a:endParaRPr lang="en-US" sz="22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37724" y="4332803"/>
            <a:ext cx="3928586" cy="22981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CAD6DE"/>
                </a:solidFill>
                <a:latin typeface="Arial" panose="020B0604020202020204" pitchFamily="34" charset="0"/>
                <a:ea typeface="Cabin" pitchFamily="34" charset="-122"/>
                <a:cs typeface="Arial" panose="020B0604020202020204" pitchFamily="34" charset="0"/>
              </a:rPr>
              <a:t>Умение строить отношения с людьми, эффективно общаться, работать в команде. Развивайте свои навыки публичных выступлений, написания текстов, презентации.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357813" y="3389590"/>
            <a:ext cx="3928586" cy="7038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72"/>
              </a:lnSpc>
              <a:buNone/>
            </a:pPr>
            <a:r>
              <a:rPr lang="en-US" sz="2218" dirty="0">
                <a:solidFill>
                  <a:srgbClr val="FFFFFF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Критическое мышление</a:t>
            </a:r>
            <a:endParaRPr lang="en-US" sz="22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357813" y="4332803"/>
            <a:ext cx="3928586" cy="22981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CAD6DE"/>
                </a:solidFill>
                <a:latin typeface="Arial" panose="020B0604020202020204" pitchFamily="34" charset="0"/>
                <a:ea typeface="Cabin" pitchFamily="34" charset="-122"/>
                <a:cs typeface="Arial" panose="020B0604020202020204" pitchFamily="34" charset="0"/>
              </a:rPr>
              <a:t>Умение анализировать информацию, выявлять проблемы, принимать решения. Развивайте свои навыки решения задач, анализа данных, логического мышления.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877901" y="3389590"/>
            <a:ext cx="3928586" cy="7038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72"/>
              </a:lnSpc>
              <a:buNone/>
            </a:pPr>
            <a:r>
              <a:rPr lang="en-US" sz="2218" dirty="0">
                <a:solidFill>
                  <a:srgbClr val="FFFFFF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Креативность и инновации</a:t>
            </a:r>
            <a:endParaRPr lang="en-US" sz="22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877901" y="4332803"/>
            <a:ext cx="3928586" cy="22981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CAD6DE"/>
                </a:solidFill>
                <a:latin typeface="Arial" panose="020B0604020202020204" pitchFamily="34" charset="0"/>
                <a:ea typeface="Cabin" pitchFamily="34" charset="-122"/>
                <a:cs typeface="Arial" panose="020B0604020202020204" pitchFamily="34" charset="0"/>
              </a:rPr>
              <a:t>Умение генерировать новые идеи, придумывать решения для проблем, адаптироваться к изменениям. Развивайте свои творческие способности, изучайте новые технологии.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2231CB-CCC9-49B8-AA7D-8D60B928F279}"/>
              </a:ext>
            </a:extLst>
          </p:cNvPr>
          <p:cNvSpPr txBox="1"/>
          <p:nvPr/>
        </p:nvSpPr>
        <p:spPr>
          <a:xfrm>
            <a:off x="169636" y="17507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09454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100977" y="2801303"/>
            <a:ext cx="9927193" cy="4926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881"/>
              </a:lnSpc>
              <a:buNone/>
            </a:pPr>
            <a:r>
              <a:rPr lang="en-US" sz="3105" dirty="0">
                <a:solidFill>
                  <a:srgbClr val="FFFFFF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Практические шаги к успешной карьере</a:t>
            </a:r>
            <a:endParaRPr lang="en-US" sz="310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0977" y="3545324"/>
            <a:ext cx="418862" cy="418862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2100977" y="4131707"/>
            <a:ext cx="2261711" cy="2464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40"/>
              </a:lnSpc>
              <a:buNone/>
            </a:pPr>
            <a:r>
              <a:rPr lang="en-US" sz="1552" dirty="0">
                <a:solidFill>
                  <a:srgbClr val="CAD6DE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Составьте резюме</a:t>
            </a:r>
            <a:endParaRPr lang="en-US" sz="15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3"/>
          <p:cNvSpPr/>
          <p:nvPr/>
        </p:nvSpPr>
        <p:spPr>
          <a:xfrm>
            <a:off x="2100977" y="4478655"/>
            <a:ext cx="5088493" cy="8040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11"/>
              </a:lnSpc>
              <a:buNone/>
            </a:pPr>
            <a:r>
              <a:rPr lang="en-US" sz="1319" dirty="0">
                <a:solidFill>
                  <a:srgbClr val="CAD6DE"/>
                </a:solidFill>
                <a:latin typeface="Arial" panose="020B0604020202020204" pitchFamily="34" charset="0"/>
                <a:ea typeface="Cabin" pitchFamily="34" charset="-122"/>
                <a:cs typeface="Arial" panose="020B0604020202020204" pitchFamily="34" charset="0"/>
              </a:rPr>
              <a:t>Создайте резюме, которое отражает ваши навыки, опыт и достижения. Оно должно быть ясным, лаконичным и привлекательным для рекрутеров.</a:t>
            </a:r>
            <a:endParaRPr lang="en-US" sz="1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0811" y="3545324"/>
            <a:ext cx="418862" cy="418862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7440811" y="4131707"/>
            <a:ext cx="4004429" cy="2464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40"/>
              </a:lnSpc>
              <a:buNone/>
            </a:pPr>
            <a:r>
              <a:rPr lang="en-US" sz="1552" dirty="0">
                <a:solidFill>
                  <a:srgbClr val="CAD6DE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Развивайте свою сеть контактов</a:t>
            </a:r>
            <a:endParaRPr lang="en-US" sz="15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5"/>
          <p:cNvSpPr/>
          <p:nvPr/>
        </p:nvSpPr>
        <p:spPr>
          <a:xfrm>
            <a:off x="7440811" y="4478655"/>
            <a:ext cx="5088612" cy="8040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11"/>
              </a:lnSpc>
              <a:buNone/>
            </a:pPr>
            <a:r>
              <a:rPr lang="en-US" sz="1319" dirty="0">
                <a:solidFill>
                  <a:srgbClr val="CAD6DE"/>
                </a:solidFill>
                <a:latin typeface="Arial" panose="020B0604020202020204" pitchFamily="34" charset="0"/>
                <a:ea typeface="Cabin" pitchFamily="34" charset="-122"/>
                <a:cs typeface="Arial" panose="020B0604020202020204" pitchFamily="34" charset="0"/>
              </a:rPr>
              <a:t>Участвуйте в профессиональных мероприятиях, общайтесь с людьми из вашей сферы, используйте социальные сети для продвижения своей карьеры.</a:t>
            </a:r>
            <a:endParaRPr lang="en-US" sz="1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0977" y="5785366"/>
            <a:ext cx="418862" cy="418862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2100977" y="6371749"/>
            <a:ext cx="3621405" cy="2464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40"/>
              </a:lnSpc>
              <a:buNone/>
            </a:pPr>
            <a:r>
              <a:rPr lang="en-US" sz="1552" dirty="0">
                <a:solidFill>
                  <a:srgbClr val="CAD6DE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Готовьтесь к собеседованиям</a:t>
            </a:r>
            <a:endParaRPr lang="en-US" sz="15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7"/>
          <p:cNvSpPr/>
          <p:nvPr/>
        </p:nvSpPr>
        <p:spPr>
          <a:xfrm>
            <a:off x="2100977" y="6718697"/>
            <a:ext cx="5088493" cy="8040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11"/>
              </a:lnSpc>
              <a:buNone/>
            </a:pPr>
            <a:r>
              <a:rPr lang="en-US" sz="1319" dirty="0">
                <a:solidFill>
                  <a:srgbClr val="CAD6DE"/>
                </a:solidFill>
                <a:latin typeface="Arial" panose="020B0604020202020204" pitchFamily="34" charset="0"/>
                <a:ea typeface="Cabin" pitchFamily="34" charset="-122"/>
                <a:cs typeface="Arial" panose="020B0604020202020204" pitchFamily="34" charset="0"/>
              </a:rPr>
              <a:t>Практикуйтесь в ответах на стандартные вопросы, узнайте о компании, в которую вы идете, и подготовьте свои вопросы к собеседнику.</a:t>
            </a:r>
            <a:endParaRPr lang="en-US" sz="1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0811" y="5785366"/>
            <a:ext cx="418862" cy="418862"/>
          </a:xfrm>
          <a:prstGeom prst="rect">
            <a:avLst/>
          </a:prstGeom>
        </p:spPr>
      </p:pic>
      <p:sp>
        <p:nvSpPr>
          <p:cNvPr id="16" name="Text 8"/>
          <p:cNvSpPr/>
          <p:nvPr/>
        </p:nvSpPr>
        <p:spPr>
          <a:xfrm>
            <a:off x="7440811" y="6371749"/>
            <a:ext cx="2554010" cy="2464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40"/>
              </a:lnSpc>
              <a:buNone/>
            </a:pPr>
            <a:r>
              <a:rPr lang="en-US" sz="1552" dirty="0">
                <a:solidFill>
                  <a:srgbClr val="CAD6DE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Не бойтесь начинать</a:t>
            </a:r>
            <a:endParaRPr lang="en-US" sz="15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9"/>
          <p:cNvSpPr/>
          <p:nvPr/>
        </p:nvSpPr>
        <p:spPr>
          <a:xfrm>
            <a:off x="7440811" y="6718697"/>
            <a:ext cx="5088612" cy="8040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11"/>
              </a:lnSpc>
              <a:buNone/>
            </a:pPr>
            <a:r>
              <a:rPr lang="en-US" sz="1319" dirty="0">
                <a:solidFill>
                  <a:srgbClr val="CAD6DE"/>
                </a:solidFill>
                <a:latin typeface="Arial" panose="020B0604020202020204" pitchFamily="34" charset="0"/>
                <a:ea typeface="Cabin" pitchFamily="34" charset="-122"/>
                <a:cs typeface="Arial" panose="020B0604020202020204" pitchFamily="34" charset="0"/>
              </a:rPr>
              <a:t>Не ждите идеальных условий. Начните с того, что у вас есть. Ставьте перед собой реалистичные цели, развивайтесь, и вы достигнете успеха!</a:t>
            </a:r>
            <a:endParaRPr lang="en-US" sz="1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C87301-1E84-4634-9979-D9155DA485F7}"/>
              </a:ext>
            </a:extLst>
          </p:cNvPr>
          <p:cNvSpPr txBox="1"/>
          <p:nvPr/>
        </p:nvSpPr>
        <p:spPr>
          <a:xfrm>
            <a:off x="169636" y="17507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680</Words>
  <Application>Microsoft Office PowerPoint</Application>
  <PresentationFormat>Произвольный</PresentationFormat>
  <Paragraphs>79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2024-08-19T12:50:36Z</dcterms:created>
  <dcterms:modified xsi:type="dcterms:W3CDTF">2024-08-19T12:54:29Z</dcterms:modified>
</cp:coreProperties>
</file>