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72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18080"/>
            <a:ext cx="7315200" cy="24094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340"/>
              </a:lnSpc>
              <a:buNone/>
            </a:pPr>
            <a:r>
              <a:rPr lang="en-US" sz="4000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Экологическая грамотность и разумное природопользование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2549246"/>
            <a:ext cx="7315200" cy="14930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2"/>
              </a:lnSpc>
              <a:buNone/>
            </a:pPr>
            <a:r>
              <a:rPr lang="en-US" sz="147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Экологическая грамотность и разумное природопользование - это два ключевых понятия, которые лежат в основе устойчивого развития общества и сохранения биосферы. Понимание экологических проблем, причин их возникновения и путей решения - это важная составляющая современного образования.</a:t>
            </a:r>
            <a:endParaRPr lang="en-US" sz="14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8EE12-3C4F-45F0-A4EC-1263A11DDB9A}"/>
              </a:ext>
            </a:extLst>
          </p:cNvPr>
          <p:cNvSpPr txBox="1"/>
          <p:nvPr/>
        </p:nvSpPr>
        <p:spPr>
          <a:xfrm>
            <a:off x="7315199" y="4359967"/>
            <a:ext cx="7315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«Экологическая грамотность и разумное природопользование»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3C6F2-99F1-49A0-926E-AAC1C1DBA2FD}"/>
              </a:ext>
            </a:extLst>
          </p:cNvPr>
          <p:cNvSpPr txBox="1"/>
          <p:nvPr/>
        </p:nvSpPr>
        <p:spPr>
          <a:xfrm>
            <a:off x="87086" y="80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1093946"/>
            <a:ext cx="13042821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Влияние деятельности человека на природную среду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2965133"/>
            <a:ext cx="13042821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Деятельность человека оказывает значительное влияние на природную среду. Антропогенные факторы, такие как промышленное производство, сельское хозяйство, транспорт и урбанизация, приводят к изменениям в климате, загрязнении воздуха, воды и почвы, разрушению экосистем и сокращению биоразнообразия.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535805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Положительные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5116949"/>
            <a:ext cx="6244709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Человек может создавать охраняемые природные территории, внедрять экологически чистые технологии, проводить природоохранные мероприятия, а также развивать экологический туризм.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99521" y="4535805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Отрицательные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99521" y="5116949"/>
            <a:ext cx="6244709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 другой стороны, деятельность человека может привести к глобальному потеплению, загрязнению океанов пластиком, вымиранию видов животных и растений, деградации почвы и другим негативным последствиям.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C67EC2-F7D0-42D7-8FE4-4F5BFBD74D63}"/>
              </a:ext>
            </a:extLst>
          </p:cNvPr>
          <p:cNvSpPr txBox="1"/>
          <p:nvPr/>
        </p:nvSpPr>
        <p:spPr>
          <a:xfrm>
            <a:off x="87086" y="80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8442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801654" y="2675573"/>
            <a:ext cx="11027093" cy="1042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03"/>
              </a:lnSpc>
              <a:buNone/>
            </a:pPr>
            <a:r>
              <a:rPr lang="en-US" sz="3283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Причины и источники загрязнения окружающей среды</a:t>
            </a:r>
            <a:endParaRPr lang="en-US" sz="32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801654" y="3967877"/>
            <a:ext cx="11027093" cy="8004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1"/>
              </a:lnSpc>
              <a:buNone/>
            </a:pPr>
            <a:r>
              <a:rPr lang="en-US" sz="1313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Загрязнение окружающей среды происходит в результате выбросов вредных веществ в атмосферу, водоемы и почву. Основные источники загрязнения - это промышленность, транспорт, сельское хозяйство и бытовые отходы. Промышленные предприятия выделяют в атмосферу различные газы, а также сбрасывают сточные воды в водоемы.</a:t>
            </a:r>
            <a:endParaRPr lang="en-US" sz="13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801654" y="5143381"/>
            <a:ext cx="375166" cy="375166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940362" y="5205889"/>
            <a:ext cx="97631" cy="2501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70"/>
              </a:lnSpc>
              <a:buNone/>
            </a:pPr>
            <a:r>
              <a:rPr lang="en-US" sz="197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19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343507" y="5143381"/>
            <a:ext cx="2084427" cy="2605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52"/>
              </a:lnSpc>
              <a:buNone/>
            </a:pPr>
            <a:r>
              <a:rPr lang="en-US" sz="1641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Транспорт</a:t>
            </a:r>
            <a:endParaRPr lang="en-US" sz="16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43507" y="5503902"/>
            <a:ext cx="3022759" cy="2134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1"/>
              </a:lnSpc>
              <a:buNone/>
            </a:pPr>
            <a:r>
              <a:rPr lang="en-US" sz="1313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Транспорт является одним из основных источников загрязнения атмосферы, особенно в крупных городах. Выхлопные газы автомобилей содержат вредные вещества, такие как оксиды углерода, азота и серы, а также тяжелые металлы.</a:t>
            </a:r>
            <a:endParaRPr lang="en-US" sz="13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532953" y="5143381"/>
            <a:ext cx="375166" cy="375166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642491" y="5205889"/>
            <a:ext cx="156091" cy="2501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70"/>
              </a:lnSpc>
              <a:buNone/>
            </a:pPr>
            <a:r>
              <a:rPr lang="en-US" sz="197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19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074807" y="5143381"/>
            <a:ext cx="2177772" cy="2605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52"/>
              </a:lnSpc>
              <a:buNone/>
            </a:pPr>
            <a:r>
              <a:rPr lang="en-US" sz="1641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Сельское хозяйство</a:t>
            </a:r>
            <a:endParaRPr lang="en-US" sz="16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074807" y="5503902"/>
            <a:ext cx="3022759" cy="18677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1"/>
              </a:lnSpc>
              <a:buNone/>
            </a:pPr>
            <a:r>
              <a:rPr lang="en-US" sz="1313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Использование пестицидов и удобрений в сельском хозяйстве приводит к загрязнению почвы и водоемов. Нерациональное использование водных ресурсов приводит к истощению запасов подземных вод.</a:t>
            </a:r>
            <a:endParaRPr lang="en-US" sz="13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264253" y="5143381"/>
            <a:ext cx="375166" cy="375166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71648" y="5205889"/>
            <a:ext cx="160377" cy="2501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70"/>
              </a:lnSpc>
              <a:buNone/>
            </a:pPr>
            <a:r>
              <a:rPr lang="en-US" sz="197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19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806107" y="5143381"/>
            <a:ext cx="2084427" cy="2605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52"/>
              </a:lnSpc>
              <a:buNone/>
            </a:pPr>
            <a:r>
              <a:rPr lang="en-US" sz="1641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Бытовые отходы</a:t>
            </a:r>
            <a:endParaRPr lang="en-US" sz="16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806107" y="5503902"/>
            <a:ext cx="3022759" cy="16009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1"/>
              </a:lnSpc>
              <a:buNone/>
            </a:pPr>
            <a:r>
              <a:rPr lang="en-US" sz="1313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Бытовые отходы, особенно пластиковые, создают огромные свалки, загрязняют почву и водоемы, а также привлекают грызунов и насекомых, распространяющих болезни.</a:t>
            </a:r>
            <a:endParaRPr lang="en-US" sz="13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54D8E-12BD-4C5F-AD74-DFA418196D72}"/>
              </a:ext>
            </a:extLst>
          </p:cNvPr>
          <p:cNvSpPr txBox="1"/>
          <p:nvPr/>
        </p:nvSpPr>
        <p:spPr>
          <a:xfrm>
            <a:off x="87086" y="80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213265" y="971193"/>
            <a:ext cx="9861471" cy="9922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907"/>
              </a:lnSpc>
              <a:buNone/>
            </a:pPr>
            <a:r>
              <a:rPr lang="en-US" sz="3126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Чрезвычайные ситуации экологического характера</a:t>
            </a:r>
            <a:endParaRPr lang="en-US" sz="3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213265" y="2201585"/>
            <a:ext cx="9861471" cy="762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Чрезвычайные ситуации экологического характера (ЧС) - это события, которые нарушают нормальное функционирование экосистем и представляют угрозу для здоровья человека и окружающей среды. К ним относятся стихийные бедствия, аварии на промышленных предприятиях, загрязнение окружающей среды токсичными веществами и другие факторы.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265" y="3142417"/>
            <a:ext cx="793790" cy="127015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45179" y="3301127"/>
            <a:ext cx="2213610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Стихийные бедствия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45179" y="3644384"/>
            <a:ext cx="8829556" cy="5081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Стихийные бедствия, такие как землетрясения, наводнения, ураганы, лесные пожары, могут привести к разрушению инфраструктуры, гибели людей и животных, а также загрязнению окружающей среды.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265" y="4412575"/>
            <a:ext cx="793790" cy="142291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245179" y="4571286"/>
            <a:ext cx="4388168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Аварии на промышленных предприятиях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245179" y="4914543"/>
            <a:ext cx="8829556" cy="762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Аварии на предприятиях, которые занимаются производством, переработкой и хранением опасных веществ, могут привести к выбросу токсичных веществ в атмосферу, водоемы или почву, что наносит ущерб здоровью человека и окружающей среде.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3265" y="5835491"/>
            <a:ext cx="793790" cy="142291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245179" y="5994202"/>
            <a:ext cx="6240661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Загрязнение окружающей среды токсичными веществами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5245179" y="6337459"/>
            <a:ext cx="8829556" cy="762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Загрязнение окружающей среды токсичными веществами, такими как тяжелые металлы, пестициды, радиоактивные вещества, может привести к отравлению людей и животных, мутациям, изменению климата, а также нарушению биологического равновесия.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02C765-45E3-46B4-B947-8156F435ED03}"/>
              </a:ext>
            </a:extLst>
          </p:cNvPr>
          <p:cNvSpPr txBox="1"/>
          <p:nvPr/>
        </p:nvSpPr>
        <p:spPr>
          <a:xfrm>
            <a:off x="87086" y="80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1248132" y="650915"/>
            <a:ext cx="12134017" cy="11468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15"/>
              </a:lnSpc>
              <a:buNone/>
            </a:pPr>
            <a:r>
              <a:rPr lang="en-US" sz="3612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Прогнозирование, предупреждение и смягчение последствий экологических ЧС</a:t>
            </a:r>
            <a:endParaRPr lang="en-US" sz="36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248132" y="2072878"/>
            <a:ext cx="12134017" cy="8804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445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Для предотвращения и смягчения последствий экологических ЧС важно развивать системы прогнозирования, предупреждения и реагирования. Прогнозирование позволяет предсказывать возможность возникновения ЧС на основе анализа различных факторов, таких как климатические изменения, состояние окружающей среды, уровень загрязнения, а также поведение человека.</a:t>
            </a:r>
            <a:endParaRPr lang="en-US" sz="14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511856" y="3159681"/>
            <a:ext cx="22860" cy="4418886"/>
          </a:xfrm>
          <a:prstGeom prst="roundRect">
            <a:avLst>
              <a:gd name="adj" fmla="val 337141"/>
            </a:avLst>
          </a:prstGeom>
          <a:solidFill>
            <a:srgbClr val="C3D4CC"/>
          </a:solidFill>
          <a:ln/>
        </p:spPr>
      </p:sp>
      <p:sp>
        <p:nvSpPr>
          <p:cNvPr id="7" name="Shape 5"/>
          <p:cNvSpPr/>
          <p:nvPr/>
        </p:nvSpPr>
        <p:spPr>
          <a:xfrm>
            <a:off x="1706820" y="3560921"/>
            <a:ext cx="642223" cy="22860"/>
          </a:xfrm>
          <a:prstGeom prst="roundRect">
            <a:avLst>
              <a:gd name="adj" fmla="val 337141"/>
            </a:avLst>
          </a:prstGeom>
          <a:solidFill>
            <a:srgbClr val="C3D4CC"/>
          </a:solidFill>
          <a:ln/>
        </p:spPr>
      </p:sp>
      <p:sp>
        <p:nvSpPr>
          <p:cNvPr id="8" name="Shape 6"/>
          <p:cNvSpPr/>
          <p:nvPr/>
        </p:nvSpPr>
        <p:spPr>
          <a:xfrm>
            <a:off x="1316891" y="3366016"/>
            <a:ext cx="412790" cy="412790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469529" y="3434715"/>
            <a:ext cx="107394" cy="2752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67"/>
              </a:lnSpc>
              <a:buNone/>
            </a:pPr>
            <a:r>
              <a:rPr lang="en-US" sz="216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1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532459" y="3343156"/>
            <a:ext cx="2293739" cy="286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58"/>
              </a:lnSpc>
              <a:buNone/>
            </a:pPr>
            <a:r>
              <a:rPr lang="en-US" sz="1806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Прогнозирование</a:t>
            </a:r>
            <a:endParaRPr lang="en-US" sz="18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532459" y="3739872"/>
            <a:ext cx="10849689" cy="586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2"/>
              </a:lnSpc>
              <a:buNone/>
            </a:pPr>
            <a:r>
              <a:rPr lang="en-US" sz="1445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Это включает в себя сбор и анализ данных о состоянии окружающей среды, климатических изменениях, уровнях загрязнения, а также прогнозирование возможности возникновения опасных событий.</a:t>
            </a:r>
            <a:endParaRPr lang="en-US" sz="14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706820" y="5095042"/>
            <a:ext cx="642223" cy="22860"/>
          </a:xfrm>
          <a:prstGeom prst="roundRect">
            <a:avLst>
              <a:gd name="adj" fmla="val 337141"/>
            </a:avLst>
          </a:prstGeom>
          <a:solidFill>
            <a:srgbClr val="C3D4CC"/>
          </a:solidFill>
          <a:ln/>
        </p:spPr>
      </p:sp>
      <p:sp>
        <p:nvSpPr>
          <p:cNvPr id="13" name="Shape 11"/>
          <p:cNvSpPr/>
          <p:nvPr/>
        </p:nvSpPr>
        <p:spPr>
          <a:xfrm>
            <a:off x="1316891" y="4900136"/>
            <a:ext cx="412790" cy="412790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437382" y="4968835"/>
            <a:ext cx="171807" cy="2752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67"/>
              </a:lnSpc>
              <a:buNone/>
            </a:pPr>
            <a:r>
              <a:rPr lang="en-US" sz="216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1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532459" y="4877276"/>
            <a:ext cx="2293739" cy="286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58"/>
              </a:lnSpc>
              <a:buNone/>
            </a:pPr>
            <a:r>
              <a:rPr lang="en-US" sz="1806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Предупреждение</a:t>
            </a:r>
            <a:endParaRPr lang="en-US" sz="18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532459" y="5273993"/>
            <a:ext cx="10849689" cy="586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2"/>
              </a:lnSpc>
              <a:buNone/>
            </a:pPr>
            <a:r>
              <a:rPr lang="en-US" sz="1445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Включает в себя информирование населения о возможных угрозах, разработку планов действий по предотвращению или смягчению последствий ЧС, а также создание системы раннего предупреждения.</a:t>
            </a:r>
            <a:endParaRPr lang="en-US" sz="14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1706820" y="6629162"/>
            <a:ext cx="642223" cy="22860"/>
          </a:xfrm>
          <a:prstGeom prst="roundRect">
            <a:avLst>
              <a:gd name="adj" fmla="val 337141"/>
            </a:avLst>
          </a:prstGeom>
          <a:solidFill>
            <a:srgbClr val="C3D4CC"/>
          </a:solidFill>
          <a:ln/>
        </p:spPr>
      </p:sp>
      <p:sp>
        <p:nvSpPr>
          <p:cNvPr id="18" name="Shape 16"/>
          <p:cNvSpPr/>
          <p:nvPr/>
        </p:nvSpPr>
        <p:spPr>
          <a:xfrm>
            <a:off x="1316891" y="6434257"/>
            <a:ext cx="412790" cy="412790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435001" y="6502956"/>
            <a:ext cx="176451" cy="2752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67"/>
              </a:lnSpc>
              <a:buNone/>
            </a:pPr>
            <a:r>
              <a:rPr lang="en-US" sz="216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1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532459" y="6411397"/>
            <a:ext cx="2943225" cy="286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58"/>
              </a:lnSpc>
              <a:buNone/>
            </a:pPr>
            <a:r>
              <a:rPr lang="en-US" sz="1806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Смягчение последствий</a:t>
            </a:r>
            <a:endParaRPr lang="en-US" sz="18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2532459" y="6808113"/>
            <a:ext cx="10849689" cy="586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2"/>
              </a:lnSpc>
              <a:buNone/>
            </a:pPr>
            <a:r>
              <a:rPr lang="en-US" sz="1445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Означает принятие мер по уменьшению негативных последствий ЧС, включая эвакуацию населения, оказание помощи пострадавшим, восстановление поврежденной инфраструктуры и окружающей среды.</a:t>
            </a:r>
            <a:endParaRPr lang="en-US" sz="14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04D7AF-91E1-4B35-8A87-F53EA7E18127}"/>
              </a:ext>
            </a:extLst>
          </p:cNvPr>
          <p:cNvSpPr txBox="1"/>
          <p:nvPr/>
        </p:nvSpPr>
        <p:spPr>
          <a:xfrm>
            <a:off x="87086" y="80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267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732711" y="575786"/>
            <a:ext cx="7785735" cy="654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52"/>
              </a:lnSpc>
              <a:buNone/>
            </a:pPr>
            <a:r>
              <a:rPr lang="en-US" sz="4122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Экологическая грамотность</a:t>
            </a:r>
            <a:endParaRPr lang="en-US" sz="41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32711" y="1544002"/>
            <a:ext cx="13164979" cy="1340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8"/>
              </a:lnSpc>
              <a:buNone/>
            </a:pPr>
            <a:r>
              <a:rPr lang="en-US" sz="1649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Экологическая грамотность - это способность человека понимать экологические процессы, принимать экологически ответственные решения и действовать в соответствии с принципами устойчивого развития. Экологически грамотный человек понимает взаимосвязь между человеком и природой, осознает важность сохранения биоразнообразия и рационального использования природных ресурсов.</a:t>
            </a:r>
            <a:endParaRPr lang="en-US" sz="1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11" y="3119676"/>
            <a:ext cx="523399" cy="52339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32711" y="3852386"/>
            <a:ext cx="2617232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6"/>
              </a:lnSpc>
              <a:buNone/>
            </a:pPr>
            <a:r>
              <a:rPr lang="en-US" sz="2061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Знание</a:t>
            </a:r>
            <a:endParaRPr lang="en-US" sz="20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32711" y="4305062"/>
            <a:ext cx="4178975" cy="23452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1649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Экологическая грамотность предполагает глубокое знание экологических законов, принципов и процессов. Это включает в себя понимание природных циклов, взаимосвязи между живыми организмами и средой обитания, а также роли человека в экосистеме.</a:t>
            </a:r>
            <a:endParaRPr lang="en-US" sz="1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653" y="3119676"/>
            <a:ext cx="523399" cy="52339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25653" y="3852386"/>
            <a:ext cx="2617232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6"/>
              </a:lnSpc>
              <a:buNone/>
            </a:pPr>
            <a:r>
              <a:rPr lang="en-US" sz="2061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Действия</a:t>
            </a:r>
            <a:endParaRPr lang="en-US" sz="20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225653" y="4305062"/>
            <a:ext cx="4178975" cy="30153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1649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Экологически грамотный человек действует в соответствии со своими знаниями, применяя экологически ответственное поведение в повседневной жизни. Это включает в себя сокращение потребления, переработку отходов, экономию воды и энергии, а также активное участие в природоохранных мероприятиях.</a:t>
            </a:r>
            <a:endParaRPr lang="en-US" sz="1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8596" y="3119676"/>
            <a:ext cx="523399" cy="52339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718596" y="3852386"/>
            <a:ext cx="2617232" cy="3270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76"/>
              </a:lnSpc>
              <a:buNone/>
            </a:pPr>
            <a:r>
              <a:rPr lang="en-US" sz="2061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Ответственность</a:t>
            </a:r>
            <a:endParaRPr lang="en-US" sz="20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718596" y="4305062"/>
            <a:ext cx="4179094" cy="33504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1649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Экологически грамотный человек осознает свою ответственность за сохранение природы и вкладывается в ее защиту. Это включает в себя информирование других людей о проблемах окружающей среды, пропаганду экологически ответственного образа жизни, а также участие в природоохранных проектах и инициативах.</a:t>
            </a:r>
            <a:endParaRPr lang="en-US" sz="1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7C0BC0-F660-4925-83A0-419AAB2C8DF1}"/>
              </a:ext>
            </a:extLst>
          </p:cNvPr>
          <p:cNvSpPr txBox="1"/>
          <p:nvPr/>
        </p:nvSpPr>
        <p:spPr>
          <a:xfrm>
            <a:off x="87086" y="80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7037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838920" y="2781538"/>
            <a:ext cx="6939796" cy="5175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76"/>
              </a:lnSpc>
              <a:buNone/>
            </a:pPr>
            <a:r>
              <a:rPr lang="en-US" sz="3261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Разумное природопользование</a:t>
            </a:r>
            <a:endParaRPr lang="en-US" sz="32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838920" y="3547467"/>
            <a:ext cx="10952559" cy="7947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30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Разумное природопользование - это такой вид хозяйственной деятельности, который направлен на рациональное использование природных ресурсов, их сохранение и восстановление. Принцип разумного природопользования предполагает использование природных ресурсов с учетом их возобновляемости, а также минимизацию негативного воздействия на окружающую среду.</a:t>
            </a:r>
            <a:endParaRPr lang="en-US" sz="13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838920" y="4528542"/>
            <a:ext cx="10952559" cy="2989898"/>
          </a:xfrm>
          <a:prstGeom prst="roundRect">
            <a:avLst>
              <a:gd name="adj" fmla="val 232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1846540" y="4536162"/>
            <a:ext cx="10937319" cy="47875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2012156" y="4643080"/>
            <a:ext cx="5133618" cy="2649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Принцип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84626" y="4643080"/>
            <a:ext cx="5133618" cy="2649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Описание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846540" y="5014913"/>
            <a:ext cx="10937319" cy="7436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2012156" y="5121831"/>
            <a:ext cx="5133618" cy="2649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30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Соблюдение баланса между потреблением и возобновлением</a:t>
            </a:r>
            <a:endParaRPr lang="en-US" sz="13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484626" y="5121831"/>
            <a:ext cx="5133618" cy="5298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30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Использование природных ресурсов в пределах их естественного восстановления</a:t>
            </a:r>
            <a:endParaRPr lang="en-US" sz="13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1846540" y="5758577"/>
            <a:ext cx="10937319" cy="1008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2012156" y="5865495"/>
            <a:ext cx="5133618" cy="2649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30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Минимизация воздействия на окружающую среду</a:t>
            </a:r>
            <a:endParaRPr lang="en-US" sz="13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484626" y="5865495"/>
            <a:ext cx="5133618" cy="7947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30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Применение экологически чистых технологий, сокращение выбросов, отходов и сбросов, а также проведение природоохранных мероприятий</a:t>
            </a:r>
            <a:endParaRPr lang="en-US" sz="13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846540" y="6767155"/>
            <a:ext cx="10937319" cy="7436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2012156" y="6874073"/>
            <a:ext cx="5133618" cy="2649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30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Сохранение биоразнообразия</a:t>
            </a:r>
            <a:endParaRPr lang="en-US" sz="13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484626" y="6874073"/>
            <a:ext cx="5133618" cy="5298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30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Защита исчезающих видов, создание охраняемых территорий, а также поддержка экологического туризма</a:t>
            </a:r>
            <a:endParaRPr lang="en-US" sz="13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F42536-AB16-408F-A3E7-EF83138CD1A8}"/>
              </a:ext>
            </a:extLst>
          </p:cNvPr>
          <p:cNvSpPr txBox="1"/>
          <p:nvPr/>
        </p:nvSpPr>
        <p:spPr>
          <a:xfrm>
            <a:off x="87086" y="802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915</Words>
  <Application>Microsoft Office PowerPoint</Application>
  <PresentationFormat>Произвольный</PresentationFormat>
  <Paragraphs>73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2024-08-11T13:49:39Z</dcterms:created>
  <dcterms:modified xsi:type="dcterms:W3CDTF">2024-08-11T13:54:31Z</dcterms:modified>
</cp:coreProperties>
</file>