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67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-91440"/>
            <a:ext cx="14630400" cy="8321040"/>
          </a:xfrm>
          <a:prstGeom prst="rect">
            <a:avLst/>
          </a:prstGeom>
          <a:solidFill>
            <a:srgbClr val="252222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1440"/>
            <a:ext cx="7315200" cy="832104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131833"/>
            <a:ext cx="7315200" cy="9458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650"/>
              </a:lnSpc>
              <a:buNone/>
            </a:pPr>
            <a:r>
              <a:rPr lang="en-US" sz="6120" b="1" kern="0" spc="-184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Движения Земли</a:t>
            </a:r>
            <a:endParaRPr lang="en-US" sz="61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7315200" y="1258252"/>
            <a:ext cx="7315200" cy="19421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Наша планета Земля постоянно находится в движении. Она вращается вокруг своей оси и вокруг Солнца. Эти движения, казалось бы, незаметные для нас, но имеют огромное значение для жизни на Земле. Давайте вместе разберемся, что же такое эти движения, и как они влияют на нашу жизнь.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7FCF78-799F-4C1D-896F-502AF773DE52}"/>
              </a:ext>
            </a:extLst>
          </p:cNvPr>
          <p:cNvSpPr txBox="1"/>
          <p:nvPr/>
        </p:nvSpPr>
        <p:spPr>
          <a:xfrm>
            <a:off x="7315200" y="5009328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5 классе по теме: "Движения Земли"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E3B33D-84E9-42D2-A1E8-17C498794B81}"/>
              </a:ext>
            </a:extLst>
          </p:cNvPr>
          <p:cNvSpPr txBox="1"/>
          <p:nvPr/>
        </p:nvSpPr>
        <p:spPr>
          <a:xfrm>
            <a:off x="163286" y="7875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59984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43082" y="3338989"/>
            <a:ext cx="5392579" cy="6116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17"/>
              </a:lnSpc>
              <a:buNone/>
            </a:pPr>
            <a:r>
              <a:rPr lang="en-US" sz="3853" b="1" kern="0" spc="-11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Виды движения Земли</a:t>
            </a:r>
            <a:endParaRPr lang="en-US" sz="385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43082" y="4262557"/>
            <a:ext cx="12944237" cy="1331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8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Земля совершает два основных движения: вращение вокруг своей оси и вращение вокруг Солнца. Вращение вокруг своей оси происходит с запада на восток и называется суточным вращением. Оно определяет смену дня и ночи. Вращение вокруг Солнца происходит по орбите, которая представляет собой эллипс, и называется годовым вращением. Оно определяет смену времен года.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843082" y="6061591"/>
            <a:ext cx="467916" cy="467916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022628" y="6148745"/>
            <a:ext cx="108704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12"/>
              </a:lnSpc>
              <a:buNone/>
            </a:pPr>
            <a:r>
              <a:rPr lang="en-US" sz="2312" b="1" kern="0" spc="-69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1</a:t>
            </a:r>
            <a:endParaRPr lang="en-US" sz="23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18880" y="6061591"/>
            <a:ext cx="2446853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927" b="1" kern="0" spc="-58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Суточное вращение</a:t>
            </a:r>
            <a:endParaRPr lang="en-US" sz="1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1518880" y="6492121"/>
            <a:ext cx="5692378" cy="9983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8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Вращение Земли вокруг своей оси, которое происходит с запада на восток, занимает около 24 часов и определяет смену дня и ночи.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7"/>
          <p:cNvSpPr/>
          <p:nvPr/>
        </p:nvSpPr>
        <p:spPr>
          <a:xfrm>
            <a:off x="7419142" y="6061591"/>
            <a:ext cx="467916" cy="467916"/>
          </a:xfrm>
          <a:prstGeom prst="roundRect">
            <a:avLst>
              <a:gd name="adj" fmla="val 18669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7567732" y="6148745"/>
            <a:ext cx="170736" cy="2936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312"/>
              </a:lnSpc>
              <a:buNone/>
            </a:pPr>
            <a:r>
              <a:rPr lang="en-US" sz="2312" b="1" kern="0" spc="-69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2</a:t>
            </a:r>
            <a:endParaRPr lang="en-US" sz="231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8094940" y="6061591"/>
            <a:ext cx="2446853" cy="30575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408"/>
              </a:lnSpc>
              <a:buNone/>
            </a:pPr>
            <a:r>
              <a:rPr lang="en-US" sz="1927" b="1" kern="0" spc="-58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Годовое вращение</a:t>
            </a:r>
            <a:endParaRPr lang="en-US" sz="192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0"/>
          <p:cNvSpPr/>
          <p:nvPr/>
        </p:nvSpPr>
        <p:spPr>
          <a:xfrm>
            <a:off x="8094940" y="6492121"/>
            <a:ext cx="5692378" cy="9983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20"/>
              </a:lnSpc>
              <a:buNone/>
            </a:pPr>
            <a:r>
              <a:rPr lang="en-US" sz="1638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Вращение Земли вокруг Солнца, которое происходит по эллиптической орбите, занимает около 365 дней и определяет смену времен года.</a:t>
            </a:r>
            <a:endParaRPr lang="en-US" sz="163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831136-788A-4C5F-B168-E17302A1FB67}"/>
              </a:ext>
            </a:extLst>
          </p:cNvPr>
          <p:cNvSpPr txBox="1"/>
          <p:nvPr/>
        </p:nvSpPr>
        <p:spPr>
          <a:xfrm>
            <a:off x="163286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981670"/>
            <a:ext cx="12954952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Различия между осевым и орбитальным вращением Земли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2868454"/>
            <a:ext cx="12954952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Осевое и орбитальное вращение Земли имеют ряд ключевых различий, которые оказывают существенное влияние на нашу жизнь. Вращение вокруг оси происходит с запада на восток, а вокруг Солнца – по эллиптической орбите. Осевое вращение определяет смену дня и ночи, а орбитальное – смену времен года.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37724" y="4526042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Осевое вращение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37724" y="5117306"/>
            <a:ext cx="6185535" cy="1915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Ось вращения Земли – это воображаемая линия, проходящая через Северный и Южный полюса. Земля вращается вокруг этой оси с запада на восток, совершая полный оборот за 24 часа. Это вращение является причиной смены дня и ночи.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614761" y="4526042"/>
            <a:ext cx="3136583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72"/>
              </a:lnSpc>
              <a:buNone/>
            </a:pPr>
            <a:r>
              <a:rPr lang="en-US" sz="2218" b="1" kern="0" spc="-67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Орбитальное вращение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614761" y="5117306"/>
            <a:ext cx="6185535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Земля движется вокруг Солнца по эллиптической орбите, совершая полный оборот за 365,25 дней. Этот путь называется орбитой. Вращение Земли вокруг Солнца приводит к смене времен года.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144343-6007-4A1E-84C6-E75DFE0CF830}"/>
              </a:ext>
            </a:extLst>
          </p:cNvPr>
          <p:cNvSpPr txBox="1"/>
          <p:nvPr/>
        </p:nvSpPr>
        <p:spPr>
          <a:xfrm>
            <a:off x="163286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86383" y="1117997"/>
            <a:ext cx="9185196" cy="4926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b="1" kern="0" spc="-93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Последствия движений Земли для жизни людей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86383" y="1862018"/>
            <a:ext cx="9800034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Движения Земли имеют ряд важных последствий для жизни на нашей планете. Смена дня и ночи, смены времен года – это только некоторые примеры. Помимо этого, движения Земли влияют на климат, приливы и отливы, а также на другие природные явления.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826294" y="2854523"/>
            <a:ext cx="22860" cy="4257080"/>
          </a:xfrm>
          <a:prstGeom prst="roundRect">
            <a:avLst>
              <a:gd name="adj" fmla="val 307865"/>
            </a:avLst>
          </a:prstGeom>
          <a:solidFill>
            <a:srgbClr val="971B55"/>
          </a:solidFill>
          <a:ln/>
        </p:spPr>
      </p:sp>
      <p:sp>
        <p:nvSpPr>
          <p:cNvPr id="8" name="Shape 4"/>
          <p:cNvSpPr/>
          <p:nvPr/>
        </p:nvSpPr>
        <p:spPr>
          <a:xfrm>
            <a:off x="1003340" y="3220045"/>
            <a:ext cx="586383" cy="22860"/>
          </a:xfrm>
          <a:prstGeom prst="roundRect">
            <a:avLst>
              <a:gd name="adj" fmla="val 307865"/>
            </a:avLst>
          </a:prstGeom>
          <a:solidFill>
            <a:srgbClr val="971B55"/>
          </a:solidFill>
          <a:ln/>
        </p:spPr>
      </p:sp>
      <p:sp>
        <p:nvSpPr>
          <p:cNvPr id="9" name="Shape 5"/>
          <p:cNvSpPr/>
          <p:nvPr/>
        </p:nvSpPr>
        <p:spPr>
          <a:xfrm>
            <a:off x="649248" y="3042999"/>
            <a:ext cx="376952" cy="376952"/>
          </a:xfrm>
          <a:prstGeom prst="roundRect">
            <a:avLst>
              <a:gd name="adj" fmla="val 1867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93909" y="3113127"/>
            <a:ext cx="87511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b="1" kern="0" spc="-5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1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1759268" y="3022044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kern="0" spc="-47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Смена дня и ночи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1759268" y="3368993"/>
            <a:ext cx="8627150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Вращение Земли вокруг своей оси приводит к смене дня и ночи. В то время, когда одна сторона Земли обращена к Солнцу, на этой стороне день, а на противоположной – ночь.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1003340" y="4605576"/>
            <a:ext cx="586383" cy="22860"/>
          </a:xfrm>
          <a:prstGeom prst="roundRect">
            <a:avLst>
              <a:gd name="adj" fmla="val 307865"/>
            </a:avLst>
          </a:prstGeom>
          <a:solidFill>
            <a:srgbClr val="971B55"/>
          </a:solidFill>
          <a:ln/>
        </p:spPr>
      </p:sp>
      <p:sp>
        <p:nvSpPr>
          <p:cNvPr id="14" name="Shape 10"/>
          <p:cNvSpPr/>
          <p:nvPr/>
        </p:nvSpPr>
        <p:spPr>
          <a:xfrm>
            <a:off x="649248" y="4428530"/>
            <a:ext cx="376952" cy="376952"/>
          </a:xfrm>
          <a:prstGeom prst="roundRect">
            <a:avLst>
              <a:gd name="adj" fmla="val 1867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68906" y="4498658"/>
            <a:ext cx="137517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b="1" kern="0" spc="-5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2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759268" y="4407575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kern="0" spc="-47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Смена времен года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759268" y="4754523"/>
            <a:ext cx="8627150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Вращение Земли вокруг Солнца по эллиптической орбите приводит к смене времен года. На разных участках Земли угол падения солнечных лучей на поверхность Земли отличается, поэтому мы наблюдаем разные времена года.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4"/>
          <p:cNvSpPr/>
          <p:nvPr/>
        </p:nvSpPr>
        <p:spPr>
          <a:xfrm>
            <a:off x="1003340" y="6259116"/>
            <a:ext cx="586383" cy="22860"/>
          </a:xfrm>
          <a:prstGeom prst="roundRect">
            <a:avLst>
              <a:gd name="adj" fmla="val 307865"/>
            </a:avLst>
          </a:prstGeom>
          <a:solidFill>
            <a:srgbClr val="971B55"/>
          </a:solidFill>
          <a:ln/>
        </p:spPr>
      </p:sp>
      <p:sp>
        <p:nvSpPr>
          <p:cNvPr id="19" name="Shape 15"/>
          <p:cNvSpPr/>
          <p:nvPr/>
        </p:nvSpPr>
        <p:spPr>
          <a:xfrm>
            <a:off x="649248" y="6082070"/>
            <a:ext cx="376952" cy="376952"/>
          </a:xfrm>
          <a:prstGeom prst="roundRect">
            <a:avLst>
              <a:gd name="adj" fmla="val 18670"/>
            </a:avLst>
          </a:prstGeom>
          <a:solidFill>
            <a:srgbClr val="7E023C"/>
          </a:solidFill>
          <a:ln w="7620">
            <a:solidFill>
              <a:srgbClr val="971B55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70334" y="6152198"/>
            <a:ext cx="134660" cy="23657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63"/>
              </a:lnSpc>
              <a:buNone/>
            </a:pPr>
            <a:r>
              <a:rPr lang="en-US" sz="1863" b="1" kern="0" spc="-5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3</a:t>
            </a:r>
            <a:endParaRPr lang="en-US" sz="186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1759268" y="6061115"/>
            <a:ext cx="1971318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kern="0" spc="-47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Приливы и отливы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8"/>
          <p:cNvSpPr/>
          <p:nvPr/>
        </p:nvSpPr>
        <p:spPr>
          <a:xfrm>
            <a:off x="1759268" y="6408063"/>
            <a:ext cx="8627150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Приливы и отливы связаны с гравитационным воздействием Луны и Солнца на Землю. Это явление происходит за счет неравномерного распределения сил притяжения.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B88B46-2432-442A-BE47-BCCBB8D36CE2}"/>
              </a:ext>
            </a:extLst>
          </p:cNvPr>
          <p:cNvSpPr txBox="1"/>
          <p:nvPr/>
        </p:nvSpPr>
        <p:spPr>
          <a:xfrm>
            <a:off x="163286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1441490"/>
            <a:ext cx="5632490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544"/>
              </a:lnSpc>
              <a:buNone/>
            </a:pPr>
            <a:r>
              <a:rPr lang="en-US" sz="4435" b="1" kern="0" spc="-133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Глобус и теллурий</a:t>
            </a:r>
            <a:endParaRPr lang="en-US" sz="44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2504480"/>
            <a:ext cx="12954952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016"/>
              </a:lnSpc>
              <a:buNone/>
            </a:pPr>
            <a:r>
              <a:rPr lang="en-US" sz="188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Чтобы понять, как движется Земля, используются специальные модели – глобус и теллурий. Глобус – это модель Земли, которая показывает континенты, океаны и другие географические объекты. Телурий – это модель Солнечной системы, которая показывает Землю и Солнце. С помощью этих моделей можно наглядно увидеть, как Земля вращается вокруг своей оси и вокруг Солнца.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4305776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37724" y="5143500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Глобус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837724" y="5639038"/>
            <a:ext cx="6297930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Глобус — это уменьшенная модель Земли, которая позволяет нам увидеть континенты, океаны и другие географические объекты.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627" y="4305776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494627" y="5143500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72"/>
              </a:lnSpc>
              <a:buNone/>
            </a:pPr>
            <a:r>
              <a:rPr lang="en-US" sz="2218" b="1" kern="0" spc="-67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Телурий</a:t>
            </a:r>
            <a:endParaRPr lang="en-US" sz="221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7494627" y="5639038"/>
            <a:ext cx="6298049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016"/>
              </a:lnSpc>
              <a:buNone/>
            </a:pPr>
            <a:r>
              <a:rPr lang="en-US" sz="1885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Телурий — это модель Солнечной системы, которая демонстрирует движение Земли вокруг Солнца и её вращение вокруг своей оси.</a:t>
            </a:r>
            <a:endParaRPr lang="en-US" sz="188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B95E12-B785-41A9-9F16-073237822E3B}"/>
              </a:ext>
            </a:extLst>
          </p:cNvPr>
          <p:cNvSpPr txBox="1"/>
          <p:nvPr/>
        </p:nvSpPr>
        <p:spPr>
          <a:xfrm>
            <a:off x="163286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52222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848201" y="733544"/>
            <a:ext cx="12933878" cy="12222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4813"/>
              </a:lnSpc>
              <a:buNone/>
            </a:pPr>
            <a:r>
              <a:rPr lang="en-US" sz="3850" b="1" kern="0" spc="-116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Положение Солнца и освещенность Земли в разное время года</a:t>
            </a:r>
            <a:endParaRPr lang="en-US" sz="3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48201" y="2267545"/>
            <a:ext cx="12933878" cy="664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Из-за наклона оси вращения Земли к плоскости ее орбиты, угол падения солнечных лучей на разные части земной поверхности меняется в течение года. Это приводит к изменению продолжительности дня и ночи, а также к смене времен года.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3"/>
          <p:cNvSpPr/>
          <p:nvPr/>
        </p:nvSpPr>
        <p:spPr>
          <a:xfrm>
            <a:off x="848201" y="3166110"/>
            <a:ext cx="12933878" cy="4329827"/>
          </a:xfrm>
          <a:prstGeom prst="roundRect">
            <a:avLst>
              <a:gd name="adj" fmla="val 2016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855821" y="3173730"/>
            <a:ext cx="12917329" cy="59697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8" name="Text 5"/>
          <p:cNvSpPr/>
          <p:nvPr/>
        </p:nvSpPr>
        <p:spPr>
          <a:xfrm>
            <a:off x="1065014" y="3306008"/>
            <a:ext cx="3885962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Время года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74124" y="3306008"/>
            <a:ext cx="3882152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Положение Солнца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679424" y="3306008"/>
            <a:ext cx="3885962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Освещенность Земли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855821" y="3770709"/>
            <a:ext cx="12917329" cy="92940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65014" y="3902988"/>
            <a:ext cx="3885962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Весна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5374124" y="3902988"/>
            <a:ext cx="3882152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Солнце находится над экватором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9679424" y="3902988"/>
            <a:ext cx="3885962" cy="664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Дни и ночи приблизительно равны по продолжительности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855821" y="4700111"/>
            <a:ext cx="12917329" cy="92940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6" name="Text 13"/>
          <p:cNvSpPr/>
          <p:nvPr/>
        </p:nvSpPr>
        <p:spPr>
          <a:xfrm>
            <a:off x="1065014" y="4832390"/>
            <a:ext cx="3885962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Лето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5374124" y="4832390"/>
            <a:ext cx="3882152" cy="664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Солнце находится над Северным полушарием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9679424" y="4832390"/>
            <a:ext cx="3885962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Дни длиннее, чем ночи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855821" y="5629513"/>
            <a:ext cx="12917329" cy="92940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7"/>
          <p:cNvSpPr/>
          <p:nvPr/>
        </p:nvSpPr>
        <p:spPr>
          <a:xfrm>
            <a:off x="1065014" y="5761792"/>
            <a:ext cx="3885962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Осень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374124" y="5761792"/>
            <a:ext cx="3882152" cy="664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Солнце снова находится над экватором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9679424" y="5761792"/>
            <a:ext cx="3885962" cy="664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Дни и ночи приблизительно равны по продолжительности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20"/>
          <p:cNvSpPr/>
          <p:nvPr/>
        </p:nvSpPr>
        <p:spPr>
          <a:xfrm>
            <a:off x="855821" y="6558915"/>
            <a:ext cx="12917329" cy="92940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4" name="Text 21"/>
          <p:cNvSpPr/>
          <p:nvPr/>
        </p:nvSpPr>
        <p:spPr>
          <a:xfrm>
            <a:off x="1065014" y="6691193"/>
            <a:ext cx="3885962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Зима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5374124" y="6691193"/>
            <a:ext cx="3882152" cy="6648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Солнце находится над Южным полушарием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3"/>
          <p:cNvSpPr/>
          <p:nvPr/>
        </p:nvSpPr>
        <p:spPr>
          <a:xfrm>
            <a:off x="9679424" y="6691193"/>
            <a:ext cx="3885962" cy="3324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18"/>
              </a:lnSpc>
              <a:buNone/>
            </a:pPr>
            <a:r>
              <a:rPr lang="en-US" sz="1636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Ночи длиннее, чем дни</a:t>
            </a:r>
            <a:endParaRPr lang="en-US" sz="163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6AD3819-81FE-4F2F-AEFA-F2AC66C4C6FE}"/>
              </a:ext>
            </a:extLst>
          </p:cNvPr>
          <p:cNvSpPr txBox="1"/>
          <p:nvPr/>
        </p:nvSpPr>
        <p:spPr>
          <a:xfrm>
            <a:off x="163286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"/>
            <a:ext cx="14630400" cy="8229600"/>
          </a:xfrm>
          <a:prstGeom prst="rect">
            <a:avLst/>
          </a:prstGeom>
          <a:solidFill>
            <a:srgbClr val="252222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165010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00977" y="1640916"/>
            <a:ext cx="6994208" cy="4926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881"/>
              </a:lnSpc>
              <a:buNone/>
            </a:pPr>
            <a:r>
              <a:rPr lang="en-US" sz="3105" b="1" kern="0" spc="-93" dirty="0">
                <a:solidFill>
                  <a:srgbClr val="FFFFF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Дни равноденствия и солнцестояния</a:t>
            </a:r>
            <a:endParaRPr lang="en-US" sz="31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522514" y="2276083"/>
            <a:ext cx="13618029" cy="8040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11"/>
              </a:lnSpc>
              <a:buNone/>
            </a:pPr>
            <a:r>
              <a:rPr lang="en-US" sz="1319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 году есть два дня равноденствия, когда Солнце находится точно над экватором. В эти дни день и ночь по продолжительности одинаковы. Также есть два дня солнцестояния, когда Солнце находится в наивысшей точке над одним из полушарий. В эти дни день самый длинный, а ночь самая короткая, или наоборот.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62" y="2876703"/>
            <a:ext cx="837724" cy="105048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861986" y="3044223"/>
            <a:ext cx="2356366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kern="0" spc="-47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Весеннее равноденствие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886835" y="3391171"/>
            <a:ext cx="12253707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Весеннее равноденствие наступает примерно 20 марта. В этот день Солнце находится прямо над экватором, и день и ночь по продолжительности одинаковы в обоих полушариях.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462" y="4217228"/>
            <a:ext cx="837724" cy="105048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861986" y="4384748"/>
            <a:ext cx="2134791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kern="0" spc="-47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Летнее солнцестояние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886835" y="4731696"/>
            <a:ext cx="12253707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Летнее солнцестояние наступает примерно 21 июня. В этот день Солнце находится в наивысшей точке над Северным полушарием, и день самый длинный, а ночь самая короткая.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462" y="5557752"/>
            <a:ext cx="837724" cy="105048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861986" y="5725272"/>
            <a:ext cx="2253377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kern="0" spc="-47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Осеннее равноденствие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886835" y="6072220"/>
            <a:ext cx="12253707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Осеннее равноденствие наступает примерно 23 сентября. В этот день Солнце снова находится над экватором, и день и ночь по продолжительности одинаковы в обоих полушариях.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6462" y="6898277"/>
            <a:ext cx="837724" cy="1050488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1861986" y="7065797"/>
            <a:ext cx="2158127" cy="24645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940"/>
              </a:lnSpc>
              <a:buNone/>
            </a:pPr>
            <a:r>
              <a:rPr lang="en-US" sz="1552" b="1" kern="0" spc="-47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Зимнее солнцестояние</a:t>
            </a:r>
            <a:endParaRPr lang="en-US" sz="15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0"/>
          <p:cNvSpPr/>
          <p:nvPr/>
        </p:nvSpPr>
        <p:spPr>
          <a:xfrm>
            <a:off x="1886835" y="7412745"/>
            <a:ext cx="12253707" cy="536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11"/>
              </a:lnSpc>
              <a:buNone/>
            </a:pPr>
            <a:r>
              <a:rPr lang="en-US" sz="1319" dirty="0">
                <a:solidFill>
                  <a:srgbClr val="E5E0DF"/>
                </a:solidFill>
                <a:latin typeface="Arial" panose="020B0604020202020204" pitchFamily="34" charset="0"/>
                <a:ea typeface="Overpass" pitchFamily="34" charset="-122"/>
                <a:cs typeface="Arial" panose="020B0604020202020204" pitchFamily="34" charset="0"/>
              </a:rPr>
              <a:t>Зимнее солнцестояние наступает примерно 22 декабря. В этот день Солнце находится в наивысшей точке над Южным полушарием, и ночь самая длинная, а день самый короткий.</a:t>
            </a:r>
            <a:endParaRPr lang="en-US" sz="131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ACBD6E-D604-4E8B-8816-2A8620FD4FFD}"/>
              </a:ext>
            </a:extLst>
          </p:cNvPr>
          <p:cNvSpPr txBox="1"/>
          <p:nvPr/>
        </p:nvSpPr>
        <p:spPr>
          <a:xfrm>
            <a:off x="163286" y="13318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901</Words>
  <Application>Microsoft Office PowerPoint</Application>
  <PresentationFormat>Произвольный</PresentationFormat>
  <Paragraphs>77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2024-08-22T14:15:22Z</dcterms:created>
  <dcterms:modified xsi:type="dcterms:W3CDTF">2024-08-22T14:23:24Z</dcterms:modified>
</cp:coreProperties>
</file>