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2431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0"/>
            <a:ext cx="73152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" y="40188"/>
            <a:ext cx="7315200" cy="311666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>
              <a:lnSpc>
                <a:spcPts val="6082"/>
              </a:lnSpc>
            </a:pPr>
            <a:r>
              <a:rPr lang="ru-RU" sz="2500" b="1" dirty="0">
                <a:solidFill>
                  <a:srgbClr val="FFB393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Природные чрезвычайные ситуации. Опасные геологические явления и процессы: землетрясения, извержение вулканов, оползни, сели, камнепады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1" y="3141425"/>
            <a:ext cx="7315200" cy="188023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16"/>
              </a:lnSpc>
              <a:buNone/>
            </a:pPr>
            <a:r>
              <a:rPr lang="en-US" sz="1322" dirty="0">
                <a:solidFill>
                  <a:srgbClr val="F4CAB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В этом уроке мы углубимся в мир природных чрезвычайных ситуаций, связанных с опасными геологическими явлениями. Вы узнаете о таких угрозах, как землетрясения, извержения вулканов, оползни, сели и камнепады, которые могут представлять серьезную опасность для людей и окружающей среды. Мы рассмотрим их причины, механизмы возникновения, последствия и методы минимизации рисков.</a:t>
            </a:r>
            <a:endParaRPr lang="en-US" sz="132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831968-74C2-41F3-9EB2-AD56878B9C23}"/>
              </a:ext>
            </a:extLst>
          </p:cNvPr>
          <p:cNvSpPr txBox="1"/>
          <p:nvPr/>
        </p:nvSpPr>
        <p:spPr>
          <a:xfrm>
            <a:off x="-1" y="4847648"/>
            <a:ext cx="73152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ОБЗР в 11 классе по теме: «Природные чрезвычайные ситуации. Опасные геологические явления и процессы: землетрясения, извержение вулканов, оползни, сели, камнепады»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7945E4-EBAE-470A-8050-DFA538480EE1}"/>
              </a:ext>
            </a:extLst>
          </p:cNvPr>
          <p:cNvSpPr txBox="1"/>
          <p:nvPr/>
        </p:nvSpPr>
        <p:spPr>
          <a:xfrm>
            <a:off x="12823374" y="11369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  <p:sp>
        <p:nvSpPr>
          <p:cNvPr id="4" name="Text 2"/>
          <p:cNvSpPr/>
          <p:nvPr/>
        </p:nvSpPr>
        <p:spPr>
          <a:xfrm>
            <a:off x="1349692" y="871538"/>
            <a:ext cx="11930896" cy="11277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440"/>
              </a:lnSpc>
              <a:buNone/>
            </a:pPr>
            <a:r>
              <a:rPr lang="en-US" sz="3552" b="1" dirty="0">
                <a:solidFill>
                  <a:srgbClr val="FFB393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Введение в тему «Природные чрезвычайные ситуации»</a:t>
            </a:r>
            <a:endParaRPr lang="en-US" sz="35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349692" y="2253020"/>
            <a:ext cx="11930896" cy="13531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31"/>
              </a:lnSpc>
              <a:buNone/>
            </a:pPr>
            <a:r>
              <a:rPr lang="en-US" sz="1332" dirty="0">
                <a:solidFill>
                  <a:srgbClr val="F4CAB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Природные чрезвычайные ситуации - это события, которые могут привести к значительным потерям жизни, разрушениям имущества и серьезным нарушениям нормальной жизнедеятельности. К ним относятся землетрясения, извержения вулканов, наводнения, оползни, сели, ураганы, торнадо, цунами и другие стихийные бедствия. Они могут возникать внезапно и, как правило, непредсказуемы. Понимание причин этих явлений и потенциальных угроз, связанных с ними, имеет решающее значение для обеспечения безопасности людей и эффективного реагирования на возникающие ситуации.</a:t>
            </a:r>
            <a:endParaRPr lang="en-US" sz="133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1349692" y="3986689"/>
            <a:ext cx="380524" cy="380524"/>
          </a:xfrm>
          <a:prstGeom prst="roundRect">
            <a:avLst>
              <a:gd name="adj" fmla="val 6668"/>
            </a:avLst>
          </a:prstGeom>
          <a:solidFill>
            <a:srgbClr val="4D1529"/>
          </a:solidFill>
          <a:ln/>
        </p:spPr>
      </p:sp>
      <p:sp>
        <p:nvSpPr>
          <p:cNvPr id="7" name="Text 5"/>
          <p:cNvSpPr/>
          <p:nvPr/>
        </p:nvSpPr>
        <p:spPr>
          <a:xfrm>
            <a:off x="1472208" y="4041577"/>
            <a:ext cx="135374" cy="27062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131"/>
              </a:lnSpc>
              <a:buNone/>
            </a:pPr>
            <a:r>
              <a:rPr lang="en-US" sz="2131" b="1" dirty="0">
                <a:solidFill>
                  <a:srgbClr val="F4CAB8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1</a:t>
            </a:r>
            <a:endParaRPr lang="en-US" sz="21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1899285" y="3986689"/>
            <a:ext cx="2255282" cy="28182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20"/>
              </a:lnSpc>
              <a:buNone/>
            </a:pPr>
            <a:r>
              <a:rPr lang="en-US" sz="1776" b="1" dirty="0">
                <a:solidFill>
                  <a:srgbClr val="F4CAB8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Сила природы</a:t>
            </a:r>
            <a:endParaRPr lang="en-US" sz="177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1899285" y="4369951"/>
            <a:ext cx="3314700" cy="270629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31"/>
              </a:lnSpc>
              <a:buNone/>
            </a:pPr>
            <a:r>
              <a:rPr lang="en-US" sz="1332" dirty="0">
                <a:solidFill>
                  <a:srgbClr val="F4CAB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Природные чрезвычайные ситуации - это явления, которые напоминают нам о мощности и непредсказуемости природы. Они могут разрушать целые города, менять ландшафты и приводить к серьезным социальным и экономическим последствиям.</a:t>
            </a:r>
            <a:endParaRPr lang="en-US" sz="133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8"/>
          <p:cNvSpPr/>
          <p:nvPr/>
        </p:nvSpPr>
        <p:spPr>
          <a:xfrm>
            <a:off x="5383054" y="3986689"/>
            <a:ext cx="380524" cy="380524"/>
          </a:xfrm>
          <a:prstGeom prst="roundRect">
            <a:avLst>
              <a:gd name="adj" fmla="val 6668"/>
            </a:avLst>
          </a:prstGeom>
          <a:solidFill>
            <a:srgbClr val="4D1529"/>
          </a:solidFill>
          <a:ln/>
        </p:spPr>
      </p:sp>
      <p:sp>
        <p:nvSpPr>
          <p:cNvPr id="11" name="Text 9"/>
          <p:cNvSpPr/>
          <p:nvPr/>
        </p:nvSpPr>
        <p:spPr>
          <a:xfrm>
            <a:off x="5496163" y="4041577"/>
            <a:ext cx="154305" cy="27062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131"/>
              </a:lnSpc>
              <a:buNone/>
            </a:pPr>
            <a:r>
              <a:rPr lang="en-US" sz="2131" b="1" dirty="0">
                <a:solidFill>
                  <a:srgbClr val="F4CAB8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2</a:t>
            </a:r>
            <a:endParaRPr lang="en-US" sz="21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5932646" y="3986689"/>
            <a:ext cx="3314700" cy="56364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20"/>
              </a:lnSpc>
              <a:buNone/>
            </a:pPr>
            <a:r>
              <a:rPr lang="en-US" sz="1776" b="1" dirty="0">
                <a:solidFill>
                  <a:srgbClr val="F4CAB8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Социальные и экономические последствия</a:t>
            </a:r>
            <a:endParaRPr lang="en-US" sz="177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5932646" y="4923915"/>
            <a:ext cx="3314700" cy="270629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31"/>
              </a:lnSpc>
              <a:buNone/>
            </a:pPr>
            <a:r>
              <a:rPr lang="en-US" sz="1332" dirty="0">
                <a:solidFill>
                  <a:srgbClr val="F4CAB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Природные катастрофы могут иметь огромные социальные и экономические последствия, включая потерю жизни, разрушение инфраструктуры, снижение уровня жизни, перебои в работе предприятий и нарушении транспортного сообщения.</a:t>
            </a:r>
            <a:endParaRPr lang="en-US" sz="133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9416415" y="3986689"/>
            <a:ext cx="380524" cy="380524"/>
          </a:xfrm>
          <a:prstGeom prst="roundRect">
            <a:avLst>
              <a:gd name="adj" fmla="val 6668"/>
            </a:avLst>
          </a:prstGeom>
          <a:solidFill>
            <a:srgbClr val="4D1529"/>
          </a:solidFill>
          <a:ln/>
        </p:spPr>
      </p:sp>
      <p:sp>
        <p:nvSpPr>
          <p:cNvPr id="15" name="Text 13"/>
          <p:cNvSpPr/>
          <p:nvPr/>
        </p:nvSpPr>
        <p:spPr>
          <a:xfrm>
            <a:off x="9524167" y="4041577"/>
            <a:ext cx="165021" cy="27062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131"/>
              </a:lnSpc>
              <a:buNone/>
            </a:pPr>
            <a:r>
              <a:rPr lang="en-US" sz="2131" b="1" dirty="0">
                <a:solidFill>
                  <a:srgbClr val="F4CAB8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3</a:t>
            </a:r>
            <a:endParaRPr lang="en-US" sz="21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9966008" y="3986689"/>
            <a:ext cx="3314700" cy="56364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20"/>
              </a:lnSpc>
              <a:buNone/>
            </a:pPr>
            <a:r>
              <a:rPr lang="en-US" sz="1776" b="1" dirty="0">
                <a:solidFill>
                  <a:srgbClr val="F4CAB8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Подготовка и предотвращение</a:t>
            </a:r>
            <a:endParaRPr lang="en-US" sz="177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9966008" y="4651772"/>
            <a:ext cx="3314700" cy="338286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31"/>
              </a:lnSpc>
              <a:buNone/>
            </a:pPr>
            <a:r>
              <a:rPr lang="en-US" sz="1332" dirty="0">
                <a:solidFill>
                  <a:srgbClr val="F4CAB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Одним из главных факторов снижения ущерба от природных чрезвычайных ситуаций является эффективная подготовка и предотвращение. Это включает в себя разработку планов эвакуации, создание систем раннего предупреждения и проведение обучающих мероприятий для населения.</a:t>
            </a:r>
            <a:endParaRPr lang="en-US" sz="133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7A9DC47-4217-4854-B315-CA4E46AA9B5B}"/>
              </a:ext>
            </a:extLst>
          </p:cNvPr>
          <p:cNvSpPr txBox="1"/>
          <p:nvPr/>
        </p:nvSpPr>
        <p:spPr>
          <a:xfrm>
            <a:off x="12823374" y="11369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2815"/>
          </a:xfrm>
          <a:prstGeom prst="rect">
            <a:avLst/>
          </a:prstGeom>
          <a:solidFill>
            <a:srgbClr val="5C2438"/>
          </a:solidFill>
          <a:ln/>
        </p:spPr>
      </p:sp>
      <p:sp>
        <p:nvSpPr>
          <p:cNvPr id="4" name="Text 2"/>
          <p:cNvSpPr/>
          <p:nvPr/>
        </p:nvSpPr>
        <p:spPr>
          <a:xfrm>
            <a:off x="731044" y="574358"/>
            <a:ext cx="5570101" cy="6961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82"/>
              </a:lnSpc>
              <a:buNone/>
            </a:pPr>
            <a:r>
              <a:rPr lang="en-US" sz="4386" b="1" dirty="0">
                <a:solidFill>
                  <a:srgbClr val="FFB393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Землетрясения</a:t>
            </a:r>
            <a:endParaRPr lang="en-US" sz="43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731044" y="1688187"/>
            <a:ext cx="13168313" cy="10022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32"/>
              </a:lnSpc>
              <a:buNone/>
            </a:pPr>
            <a:r>
              <a:rPr lang="en-US" sz="1645" dirty="0">
                <a:solidFill>
                  <a:srgbClr val="F4CAB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Землетрясения - это внезапные сотрясения земной коры, вызванные освобождением накопленной энергии в результате движения тектонических плит. Они могут происходить в любом месте на Земле, но наиболее часто встречаются в сейсмически активных зонах, таких как Тихоокеанское огненное кольцо.</a:t>
            </a:r>
            <a:endParaRPr lang="en-US" sz="164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731044" y="3134201"/>
            <a:ext cx="3528417" cy="34802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41"/>
              </a:lnSpc>
              <a:buNone/>
            </a:pPr>
            <a:r>
              <a:rPr lang="en-US" sz="2193" b="1" dirty="0">
                <a:solidFill>
                  <a:srgbClr val="FFB393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Причины землетрясений</a:t>
            </a:r>
            <a:endParaRPr lang="en-US" sz="219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1065133" y="3691057"/>
            <a:ext cx="3715107" cy="33408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632"/>
              </a:lnSpc>
              <a:buSzPct val="100000"/>
              <a:buChar char="•"/>
            </a:pPr>
            <a:r>
              <a:rPr lang="en-US" sz="1645" dirty="0">
                <a:solidFill>
                  <a:srgbClr val="F4CAB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Движение тектонических плит</a:t>
            </a:r>
            <a:endParaRPr lang="en-US" sz="164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1065133" y="4098250"/>
            <a:ext cx="3715107" cy="33408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632"/>
              </a:lnSpc>
              <a:buSzPct val="100000"/>
              <a:buChar char="•"/>
            </a:pPr>
            <a:r>
              <a:rPr lang="en-US" sz="1645" dirty="0">
                <a:solidFill>
                  <a:srgbClr val="F4CAB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Вулканическая активность</a:t>
            </a:r>
            <a:endParaRPr lang="en-US" sz="164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1065133" y="4505444"/>
            <a:ext cx="3715107" cy="33408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632"/>
              </a:lnSpc>
              <a:buSzPct val="100000"/>
              <a:buChar char="•"/>
            </a:pPr>
            <a:r>
              <a:rPr lang="en-US" sz="1645" dirty="0">
                <a:solidFill>
                  <a:srgbClr val="F4CAB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Обвалы в горных районах</a:t>
            </a:r>
            <a:endParaRPr lang="en-US" sz="164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1065133" y="4912638"/>
            <a:ext cx="3715107" cy="33408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632"/>
              </a:lnSpc>
              <a:buSzPct val="100000"/>
              <a:buChar char="•"/>
            </a:pPr>
            <a:r>
              <a:rPr lang="en-US" sz="1645" dirty="0">
                <a:solidFill>
                  <a:srgbClr val="F4CAB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Подземные ядерные взрывы</a:t>
            </a:r>
            <a:endParaRPr lang="en-US" sz="164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5297448" y="3134201"/>
            <a:ext cx="2974419" cy="34802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41"/>
              </a:lnSpc>
              <a:buNone/>
            </a:pPr>
            <a:r>
              <a:rPr lang="en-US" sz="2193" b="1" dirty="0">
                <a:solidFill>
                  <a:srgbClr val="FFB393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Типы землетрясений</a:t>
            </a:r>
            <a:endParaRPr lang="en-US" sz="219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5631537" y="3691057"/>
            <a:ext cx="3715107" cy="10022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632"/>
              </a:lnSpc>
              <a:buSzPct val="100000"/>
              <a:buChar char="•"/>
            </a:pPr>
            <a:r>
              <a:rPr lang="en-US" sz="1645" dirty="0">
                <a:solidFill>
                  <a:srgbClr val="F4CAB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Тектонические землетрясения (связаны с движением тектонических плит)</a:t>
            </a:r>
            <a:endParaRPr lang="en-US" sz="164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5631537" y="4766429"/>
            <a:ext cx="3715107" cy="10022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632"/>
              </a:lnSpc>
              <a:buSzPct val="100000"/>
              <a:buChar char="•"/>
            </a:pPr>
            <a:r>
              <a:rPr lang="en-US" sz="1645" dirty="0">
                <a:solidFill>
                  <a:srgbClr val="F4CAB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Вулканические землетрясения (связаны с извержениями вулканов)</a:t>
            </a:r>
            <a:endParaRPr lang="en-US" sz="164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5631537" y="5841802"/>
            <a:ext cx="3715107" cy="66817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632"/>
              </a:lnSpc>
              <a:buSzPct val="100000"/>
              <a:buChar char="•"/>
            </a:pPr>
            <a:r>
              <a:rPr lang="en-US" sz="1645" dirty="0">
                <a:solidFill>
                  <a:srgbClr val="F4CAB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Обвальные землетрясения (связаны с обвалами)</a:t>
            </a:r>
            <a:endParaRPr lang="en-US" sz="164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5631537" y="6583085"/>
            <a:ext cx="3715107" cy="10022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632"/>
              </a:lnSpc>
              <a:buSzPct val="100000"/>
              <a:buChar char="•"/>
            </a:pPr>
            <a:r>
              <a:rPr lang="en-US" sz="1645" dirty="0">
                <a:solidFill>
                  <a:srgbClr val="F4CAB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Техногенные землетрясения (связаны с деятельностью человека)</a:t>
            </a:r>
            <a:endParaRPr lang="en-US" sz="164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9863852" y="3134201"/>
            <a:ext cx="3990142" cy="34802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41"/>
              </a:lnSpc>
              <a:buNone/>
            </a:pPr>
            <a:r>
              <a:rPr lang="en-US" sz="2193" b="1" dirty="0">
                <a:solidFill>
                  <a:srgbClr val="FFB393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Последствия землетрясений</a:t>
            </a:r>
            <a:endParaRPr lang="en-US" sz="219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10197941" y="3691057"/>
            <a:ext cx="3715107" cy="66817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632"/>
              </a:lnSpc>
              <a:buSzPct val="100000"/>
              <a:buChar char="•"/>
            </a:pPr>
            <a:r>
              <a:rPr lang="en-US" sz="1645" dirty="0">
                <a:solidFill>
                  <a:srgbClr val="F4CAB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Разрушение зданий и инфраструктуры</a:t>
            </a:r>
            <a:endParaRPr lang="en-US" sz="164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10197941" y="4432340"/>
            <a:ext cx="3715107" cy="33408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632"/>
              </a:lnSpc>
              <a:buSzPct val="100000"/>
              <a:buChar char="•"/>
            </a:pPr>
            <a:r>
              <a:rPr lang="en-US" sz="1645" dirty="0">
                <a:solidFill>
                  <a:srgbClr val="F4CAB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Цунами</a:t>
            </a:r>
            <a:endParaRPr lang="en-US" sz="164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10197941" y="4839533"/>
            <a:ext cx="3715107" cy="33408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632"/>
              </a:lnSpc>
              <a:buSzPct val="100000"/>
              <a:buChar char="•"/>
            </a:pPr>
            <a:r>
              <a:rPr lang="en-US" sz="1645" dirty="0">
                <a:solidFill>
                  <a:srgbClr val="F4CAB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Оползни и сели</a:t>
            </a:r>
            <a:endParaRPr lang="en-US" sz="164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10197941" y="5246727"/>
            <a:ext cx="3715107" cy="33408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632"/>
              </a:lnSpc>
              <a:buSzPct val="100000"/>
              <a:buChar char="•"/>
            </a:pPr>
            <a:r>
              <a:rPr lang="en-US" sz="1645" dirty="0">
                <a:solidFill>
                  <a:srgbClr val="F4CAB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Пожары</a:t>
            </a:r>
            <a:endParaRPr lang="en-US" sz="164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9"/>
          <p:cNvSpPr/>
          <p:nvPr/>
        </p:nvSpPr>
        <p:spPr>
          <a:xfrm>
            <a:off x="10197941" y="5653921"/>
            <a:ext cx="3715107" cy="33408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632"/>
              </a:lnSpc>
              <a:buSzPct val="100000"/>
              <a:buChar char="•"/>
            </a:pPr>
            <a:r>
              <a:rPr lang="en-US" sz="1645" dirty="0">
                <a:solidFill>
                  <a:srgbClr val="F4CAB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Потери человеческих жизней</a:t>
            </a:r>
            <a:endParaRPr lang="en-US" sz="164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E3C17CF-DB76-4E32-8354-86F7B75DA62D}"/>
              </a:ext>
            </a:extLst>
          </p:cNvPr>
          <p:cNvSpPr txBox="1"/>
          <p:nvPr/>
        </p:nvSpPr>
        <p:spPr>
          <a:xfrm>
            <a:off x="12823374" y="11369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0910"/>
          </a:xfrm>
          <a:prstGeom prst="rect">
            <a:avLst/>
          </a:prstGeom>
          <a:solidFill>
            <a:srgbClr val="5C2438"/>
          </a:solidFill>
          <a:ln/>
        </p:spPr>
      </p:sp>
      <p:sp>
        <p:nvSpPr>
          <p:cNvPr id="4" name="Text 2"/>
          <p:cNvSpPr/>
          <p:nvPr/>
        </p:nvSpPr>
        <p:spPr>
          <a:xfrm>
            <a:off x="708660" y="556736"/>
            <a:ext cx="6038612" cy="67484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314"/>
              </a:lnSpc>
              <a:buNone/>
            </a:pPr>
            <a:r>
              <a:rPr lang="en-US" sz="4252" b="1" dirty="0">
                <a:solidFill>
                  <a:srgbClr val="FFB393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Извержения вулканов</a:t>
            </a:r>
            <a:endParaRPr lang="en-US" sz="42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708660" y="1535192"/>
            <a:ext cx="13213080" cy="97190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51"/>
              </a:lnSpc>
              <a:buNone/>
            </a:pPr>
            <a:r>
              <a:rPr lang="en-US" sz="1594" dirty="0">
                <a:solidFill>
                  <a:srgbClr val="F4CAB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Вулканические извержения - это процессы, при которых магма из недр Земли поднимается на поверхность, образуя лаву, пепел, газы и другие продукты извержения. Они происходят в местах, где земная кора тонкая и подвижная, чаще всего в зонах субдукции, где океанические плиты погружаются под континентальные.</a:t>
            </a:r>
            <a:endParaRPr lang="en-US" sz="159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1000839" y="2734866"/>
            <a:ext cx="22860" cy="4939308"/>
          </a:xfrm>
          <a:prstGeom prst="roundRect">
            <a:avLst>
              <a:gd name="adj" fmla="val 132861"/>
            </a:avLst>
          </a:prstGeom>
          <a:solidFill>
            <a:srgbClr val="662E42"/>
          </a:solidFill>
          <a:ln/>
        </p:spPr>
      </p:sp>
      <p:sp>
        <p:nvSpPr>
          <p:cNvPr id="7" name="Shape 5"/>
          <p:cNvSpPr/>
          <p:nvPr/>
        </p:nvSpPr>
        <p:spPr>
          <a:xfrm>
            <a:off x="1217176" y="3178969"/>
            <a:ext cx="708660" cy="22860"/>
          </a:xfrm>
          <a:prstGeom prst="roundRect">
            <a:avLst>
              <a:gd name="adj" fmla="val 132861"/>
            </a:avLst>
          </a:prstGeom>
          <a:solidFill>
            <a:srgbClr val="662E42"/>
          </a:solidFill>
          <a:ln/>
        </p:spPr>
      </p:sp>
      <p:sp>
        <p:nvSpPr>
          <p:cNvPr id="8" name="Shape 6"/>
          <p:cNvSpPr/>
          <p:nvPr/>
        </p:nvSpPr>
        <p:spPr>
          <a:xfrm>
            <a:off x="784503" y="2962632"/>
            <a:ext cx="455533" cy="455533"/>
          </a:xfrm>
          <a:prstGeom prst="roundRect">
            <a:avLst>
              <a:gd name="adj" fmla="val 6667"/>
            </a:avLst>
          </a:prstGeom>
          <a:solidFill>
            <a:srgbClr val="4D1529"/>
          </a:solidFill>
          <a:ln/>
        </p:spPr>
      </p:sp>
      <p:sp>
        <p:nvSpPr>
          <p:cNvPr id="9" name="Text 7"/>
          <p:cNvSpPr/>
          <p:nvPr/>
        </p:nvSpPr>
        <p:spPr>
          <a:xfrm>
            <a:off x="931188" y="3028355"/>
            <a:ext cx="162044" cy="32396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51"/>
              </a:lnSpc>
              <a:buNone/>
            </a:pPr>
            <a:r>
              <a:rPr lang="en-US" sz="2551" b="1" dirty="0">
                <a:solidFill>
                  <a:srgbClr val="F4CAB8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1</a:t>
            </a:r>
            <a:endParaRPr lang="en-US" sz="255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2125861" y="2937272"/>
            <a:ext cx="2699623" cy="33730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57"/>
              </a:lnSpc>
              <a:buNone/>
            </a:pPr>
            <a:r>
              <a:rPr lang="en-US" sz="2126" b="1" dirty="0">
                <a:solidFill>
                  <a:srgbClr val="F4CAB8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Накопление магмы</a:t>
            </a:r>
            <a:endParaRPr lang="en-US" sz="212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2125861" y="3396020"/>
            <a:ext cx="11795879" cy="64793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51"/>
              </a:lnSpc>
              <a:buNone/>
            </a:pPr>
            <a:r>
              <a:rPr lang="en-US" sz="1594" dirty="0">
                <a:solidFill>
                  <a:srgbClr val="F4CAB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В недрах Земли накапливается магма, которая постепенно поднимается к поверхности. Это происходит из-за разности давления и температуры.</a:t>
            </a:r>
            <a:endParaRPr lang="en-US" sz="159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1217176" y="4892873"/>
            <a:ext cx="708660" cy="22860"/>
          </a:xfrm>
          <a:prstGeom prst="roundRect">
            <a:avLst>
              <a:gd name="adj" fmla="val 132861"/>
            </a:avLst>
          </a:prstGeom>
          <a:solidFill>
            <a:srgbClr val="662E42"/>
          </a:solidFill>
          <a:ln/>
        </p:spPr>
      </p:sp>
      <p:sp>
        <p:nvSpPr>
          <p:cNvPr id="13" name="Shape 11"/>
          <p:cNvSpPr/>
          <p:nvPr/>
        </p:nvSpPr>
        <p:spPr>
          <a:xfrm>
            <a:off x="784503" y="4676537"/>
            <a:ext cx="455533" cy="455533"/>
          </a:xfrm>
          <a:prstGeom prst="roundRect">
            <a:avLst>
              <a:gd name="adj" fmla="val 6667"/>
            </a:avLst>
          </a:prstGeom>
          <a:solidFill>
            <a:srgbClr val="4D1529"/>
          </a:solidFill>
          <a:ln/>
        </p:spPr>
      </p:sp>
      <p:sp>
        <p:nvSpPr>
          <p:cNvPr id="14" name="Text 12"/>
          <p:cNvSpPr/>
          <p:nvPr/>
        </p:nvSpPr>
        <p:spPr>
          <a:xfrm>
            <a:off x="919877" y="4742259"/>
            <a:ext cx="184666" cy="32396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51"/>
              </a:lnSpc>
              <a:buNone/>
            </a:pPr>
            <a:r>
              <a:rPr lang="en-US" sz="2551" b="1" dirty="0">
                <a:solidFill>
                  <a:srgbClr val="F4CAB8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2</a:t>
            </a:r>
            <a:endParaRPr lang="en-US" sz="255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2125861" y="4651177"/>
            <a:ext cx="2699623" cy="33730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57"/>
              </a:lnSpc>
              <a:buNone/>
            </a:pPr>
            <a:r>
              <a:rPr lang="en-US" sz="2126" b="1" dirty="0">
                <a:solidFill>
                  <a:srgbClr val="F4CAB8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Извержение</a:t>
            </a:r>
            <a:endParaRPr lang="en-US" sz="212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2125861" y="5109924"/>
            <a:ext cx="11795879" cy="64793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51"/>
              </a:lnSpc>
              <a:buNone/>
            </a:pPr>
            <a:r>
              <a:rPr lang="en-US" sz="1594" dirty="0">
                <a:solidFill>
                  <a:srgbClr val="F4CAB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Когда давление магмы превышает прочность земной коры, происходит извержение. Магма выбрасывается на поверхность в виде лавы, пепла, газов и других продуктов извержения.</a:t>
            </a:r>
            <a:endParaRPr lang="en-US" sz="159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5"/>
          <p:cNvSpPr/>
          <p:nvPr/>
        </p:nvSpPr>
        <p:spPr>
          <a:xfrm>
            <a:off x="1217176" y="6606778"/>
            <a:ext cx="708660" cy="22860"/>
          </a:xfrm>
          <a:prstGeom prst="roundRect">
            <a:avLst>
              <a:gd name="adj" fmla="val 132861"/>
            </a:avLst>
          </a:prstGeom>
          <a:solidFill>
            <a:srgbClr val="662E42"/>
          </a:solidFill>
          <a:ln/>
        </p:spPr>
      </p:sp>
      <p:sp>
        <p:nvSpPr>
          <p:cNvPr id="18" name="Shape 16"/>
          <p:cNvSpPr/>
          <p:nvPr/>
        </p:nvSpPr>
        <p:spPr>
          <a:xfrm>
            <a:off x="784503" y="6390442"/>
            <a:ext cx="455533" cy="455533"/>
          </a:xfrm>
          <a:prstGeom prst="roundRect">
            <a:avLst>
              <a:gd name="adj" fmla="val 6667"/>
            </a:avLst>
          </a:prstGeom>
          <a:solidFill>
            <a:srgbClr val="4D1529"/>
          </a:solidFill>
          <a:ln/>
        </p:spPr>
      </p:sp>
      <p:sp>
        <p:nvSpPr>
          <p:cNvPr id="19" name="Text 17"/>
          <p:cNvSpPr/>
          <p:nvPr/>
        </p:nvSpPr>
        <p:spPr>
          <a:xfrm>
            <a:off x="913448" y="6456164"/>
            <a:ext cx="197644" cy="32396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51"/>
              </a:lnSpc>
              <a:buNone/>
            </a:pPr>
            <a:r>
              <a:rPr lang="en-US" sz="2551" b="1" dirty="0">
                <a:solidFill>
                  <a:srgbClr val="F4CAB8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3</a:t>
            </a:r>
            <a:endParaRPr lang="en-US" sz="255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2125861" y="6365081"/>
            <a:ext cx="2699623" cy="33730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57"/>
              </a:lnSpc>
              <a:buNone/>
            </a:pPr>
            <a:r>
              <a:rPr lang="en-US" sz="2126" b="1" dirty="0">
                <a:solidFill>
                  <a:srgbClr val="F4CAB8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Последствия</a:t>
            </a:r>
            <a:endParaRPr lang="en-US" sz="212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9"/>
          <p:cNvSpPr/>
          <p:nvPr/>
        </p:nvSpPr>
        <p:spPr>
          <a:xfrm>
            <a:off x="2125861" y="6823829"/>
            <a:ext cx="11795879" cy="64793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51"/>
              </a:lnSpc>
              <a:buNone/>
            </a:pPr>
            <a:r>
              <a:rPr lang="en-US" sz="1594" dirty="0">
                <a:solidFill>
                  <a:srgbClr val="F4CAB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Извержения вулканов могут вызывать различные последствия, включая разрушение поселений, загрязнение атмосферы, изменение климата, оползни, сели и цунами.</a:t>
            </a:r>
            <a:endParaRPr lang="en-US" sz="159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E582BA-69B9-4915-A3B5-170D1CAC8698}"/>
              </a:ext>
            </a:extLst>
          </p:cNvPr>
          <p:cNvSpPr txBox="1"/>
          <p:nvPr/>
        </p:nvSpPr>
        <p:spPr>
          <a:xfrm>
            <a:off x="12823374" y="11369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  <p:sp>
        <p:nvSpPr>
          <p:cNvPr id="4" name="Text 2"/>
          <p:cNvSpPr/>
          <p:nvPr/>
        </p:nvSpPr>
        <p:spPr>
          <a:xfrm>
            <a:off x="679490" y="637342"/>
            <a:ext cx="5177195" cy="64710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096"/>
              </a:lnSpc>
              <a:buNone/>
            </a:pPr>
            <a:r>
              <a:rPr lang="en-US" sz="4077" b="1" dirty="0">
                <a:solidFill>
                  <a:srgbClr val="FFB393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Оползни и сели</a:t>
            </a:r>
            <a:endParaRPr lang="en-US" sz="407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679490" y="1575554"/>
            <a:ext cx="13271421" cy="93190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46"/>
              </a:lnSpc>
              <a:buNone/>
            </a:pPr>
            <a:r>
              <a:rPr lang="en-US" sz="1529" dirty="0">
                <a:solidFill>
                  <a:srgbClr val="F4CAB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Оползни и сели - это опасные геологические явления, связанные с движением почвы, грунта, скальных пород или их смеси вниз по склону под действием силы тяжести. Оползни отличаются медленным скольжением, сели - быстрым потоком, часто с большим количеством воды.</a:t>
            </a:r>
            <a:endParaRPr lang="en-US" sz="152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490" y="2725817"/>
            <a:ext cx="970717" cy="1759982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941314" y="2919889"/>
            <a:ext cx="3512225" cy="3234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48"/>
              </a:lnSpc>
              <a:buNone/>
            </a:pPr>
            <a:r>
              <a:rPr lang="en-US" sz="2038" b="1" dirty="0">
                <a:solidFill>
                  <a:srgbClr val="F4CAB8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Причины оползней и селей</a:t>
            </a:r>
            <a:endParaRPr lang="en-US" sz="20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1941314" y="3359825"/>
            <a:ext cx="12009596" cy="93190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46"/>
              </a:lnSpc>
              <a:buNone/>
            </a:pPr>
            <a:r>
              <a:rPr lang="en-US" sz="1529" dirty="0">
                <a:solidFill>
                  <a:srgbClr val="F4CAB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Оползни и сели могут быть вызваны различными факторами, такими как сильные дожди, землетрясения, вулканическая активность, снеготаяние, антропогенные факторы (например, вырубка леса, строительство дорог, неправильное использование земель)</a:t>
            </a:r>
            <a:endParaRPr lang="en-US" sz="152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490" y="4485799"/>
            <a:ext cx="970717" cy="1553170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1941314" y="4679871"/>
            <a:ext cx="2588538" cy="3234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48"/>
              </a:lnSpc>
              <a:buNone/>
            </a:pPr>
            <a:r>
              <a:rPr lang="en-US" sz="2038" b="1" dirty="0">
                <a:solidFill>
                  <a:srgbClr val="F4CAB8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Факторы риска</a:t>
            </a:r>
            <a:endParaRPr lang="en-US" sz="20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1941314" y="5119807"/>
            <a:ext cx="12009596" cy="6212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46"/>
              </a:lnSpc>
              <a:buNone/>
            </a:pPr>
            <a:r>
              <a:rPr lang="en-US" sz="1529" dirty="0">
                <a:solidFill>
                  <a:srgbClr val="F4CAB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Факторы риска для оползней и селей включают крутые склоны, рыхлые почвы, наличие слабых пород, высокая степень насыщенности почвы водой, отсутствие растительности, подземные воды, антропогенные факторы.</a:t>
            </a:r>
            <a:endParaRPr lang="en-US" sz="152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490" y="6038969"/>
            <a:ext cx="970717" cy="1553170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1941314" y="6233041"/>
            <a:ext cx="2588538" cy="3234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48"/>
              </a:lnSpc>
              <a:buNone/>
            </a:pPr>
            <a:r>
              <a:rPr lang="en-US" sz="2038" b="1" dirty="0">
                <a:solidFill>
                  <a:srgbClr val="F4CAB8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Последствия</a:t>
            </a:r>
            <a:endParaRPr lang="en-US" sz="20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9"/>
          <p:cNvSpPr/>
          <p:nvPr/>
        </p:nvSpPr>
        <p:spPr>
          <a:xfrm>
            <a:off x="1941314" y="6672977"/>
            <a:ext cx="12009596" cy="6212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46"/>
              </a:lnSpc>
              <a:buNone/>
            </a:pPr>
            <a:r>
              <a:rPr lang="en-US" sz="1529" dirty="0">
                <a:solidFill>
                  <a:srgbClr val="F4CAB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Оползни и сели могут вызывать значительные потери, включая разрушение зданий, дорог, мостов, гибель людей, загрязнение воды и почвы.</a:t>
            </a:r>
            <a:endParaRPr lang="en-US" sz="152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9590A9-756A-4A14-9EE4-7CFA9B4F3FEA}"/>
              </a:ext>
            </a:extLst>
          </p:cNvPr>
          <p:cNvSpPr txBox="1"/>
          <p:nvPr/>
        </p:nvSpPr>
        <p:spPr>
          <a:xfrm>
            <a:off x="12823374" y="11369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  <p:sp>
        <p:nvSpPr>
          <p:cNvPr id="4" name="Text 2"/>
          <p:cNvSpPr/>
          <p:nvPr/>
        </p:nvSpPr>
        <p:spPr>
          <a:xfrm>
            <a:off x="749260" y="1591032"/>
            <a:ext cx="5709404" cy="71354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620"/>
              </a:lnSpc>
              <a:buNone/>
            </a:pPr>
            <a:r>
              <a:rPr lang="en-US" sz="4496" b="1" dirty="0">
                <a:solidFill>
                  <a:srgbClr val="FFB393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Камнепады</a:t>
            </a:r>
            <a:endParaRPr lang="en-US" sz="449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749260" y="2625685"/>
            <a:ext cx="13131879" cy="6848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97"/>
              </a:lnSpc>
              <a:buNone/>
            </a:pPr>
            <a:r>
              <a:rPr lang="en-US" sz="1686" dirty="0">
                <a:solidFill>
                  <a:srgbClr val="F4CAB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Камнепады - это внезапное падение камней, обломков горных пород с крутых склонов под действием силы тяжести. Они часто связаны с землетрясениями, снеготаянием, эрозией почвы, выветриванием горных пород.</a:t>
            </a:r>
            <a:endParaRPr lang="en-US" sz="16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749260" y="3551396"/>
            <a:ext cx="13131879" cy="3087053"/>
          </a:xfrm>
          <a:prstGeom prst="roundRect">
            <a:avLst>
              <a:gd name="adj" fmla="val 1040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756880" y="3559016"/>
            <a:ext cx="13116639" cy="61436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8" name="Text 6"/>
          <p:cNvSpPr/>
          <p:nvPr/>
        </p:nvSpPr>
        <p:spPr>
          <a:xfrm>
            <a:off x="970955" y="3694986"/>
            <a:ext cx="6126361" cy="3424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97"/>
              </a:lnSpc>
              <a:buNone/>
            </a:pPr>
            <a:r>
              <a:rPr lang="en-US" sz="1686" dirty="0">
                <a:solidFill>
                  <a:srgbClr val="F4CAB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Причины</a:t>
            </a:r>
            <a:endParaRPr lang="en-US" sz="16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7533084" y="3694986"/>
            <a:ext cx="6126361" cy="3424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97"/>
              </a:lnSpc>
              <a:buNone/>
            </a:pPr>
            <a:r>
              <a:rPr lang="en-US" sz="1686" dirty="0">
                <a:solidFill>
                  <a:srgbClr val="F4CAB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Последствия</a:t>
            </a:r>
            <a:endParaRPr lang="en-US" sz="16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8"/>
          <p:cNvSpPr/>
          <p:nvPr/>
        </p:nvSpPr>
        <p:spPr>
          <a:xfrm>
            <a:off x="756880" y="4173379"/>
            <a:ext cx="13116639" cy="614363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1" name="Text 9"/>
          <p:cNvSpPr/>
          <p:nvPr/>
        </p:nvSpPr>
        <p:spPr>
          <a:xfrm>
            <a:off x="970955" y="4309348"/>
            <a:ext cx="6126361" cy="3424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97"/>
              </a:lnSpc>
              <a:buNone/>
            </a:pPr>
            <a:r>
              <a:rPr lang="en-US" sz="1686" dirty="0">
                <a:solidFill>
                  <a:srgbClr val="F4CAB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Землетрясения</a:t>
            </a:r>
            <a:endParaRPr lang="en-US" sz="16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7533084" y="4309348"/>
            <a:ext cx="6126361" cy="3424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97"/>
              </a:lnSpc>
              <a:buNone/>
            </a:pPr>
            <a:r>
              <a:rPr lang="en-US" sz="1686" dirty="0">
                <a:solidFill>
                  <a:srgbClr val="F4CAB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Разрушение зданий, дорог, мостов</a:t>
            </a:r>
            <a:endParaRPr lang="en-US" sz="16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756880" y="4787741"/>
            <a:ext cx="13116639" cy="61436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4" name="Text 12"/>
          <p:cNvSpPr/>
          <p:nvPr/>
        </p:nvSpPr>
        <p:spPr>
          <a:xfrm>
            <a:off x="970955" y="4923711"/>
            <a:ext cx="6126361" cy="3424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97"/>
              </a:lnSpc>
              <a:buNone/>
            </a:pPr>
            <a:r>
              <a:rPr lang="en-US" sz="1686" dirty="0">
                <a:solidFill>
                  <a:srgbClr val="F4CAB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Снеготаяние</a:t>
            </a:r>
            <a:endParaRPr lang="en-US" sz="16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7533084" y="4923711"/>
            <a:ext cx="6126361" cy="3424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97"/>
              </a:lnSpc>
              <a:buNone/>
            </a:pPr>
            <a:r>
              <a:rPr lang="en-US" sz="1686" dirty="0">
                <a:solidFill>
                  <a:srgbClr val="F4CAB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Затопление, размыв почвы</a:t>
            </a:r>
            <a:endParaRPr lang="en-US" sz="16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756880" y="5402104"/>
            <a:ext cx="13116639" cy="614363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7" name="Text 15"/>
          <p:cNvSpPr/>
          <p:nvPr/>
        </p:nvSpPr>
        <p:spPr>
          <a:xfrm>
            <a:off x="970955" y="5538073"/>
            <a:ext cx="6126361" cy="3424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97"/>
              </a:lnSpc>
              <a:buNone/>
            </a:pPr>
            <a:r>
              <a:rPr lang="en-US" sz="1686" dirty="0">
                <a:solidFill>
                  <a:srgbClr val="F4CAB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Эрозия почвы</a:t>
            </a:r>
            <a:endParaRPr lang="en-US" sz="16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7533084" y="5538073"/>
            <a:ext cx="6126361" cy="3424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97"/>
              </a:lnSpc>
              <a:buNone/>
            </a:pPr>
            <a:r>
              <a:rPr lang="en-US" sz="1686" dirty="0">
                <a:solidFill>
                  <a:srgbClr val="F4CAB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Потеря плодородных земель</a:t>
            </a:r>
            <a:endParaRPr lang="en-US" sz="16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hape 17"/>
          <p:cNvSpPr/>
          <p:nvPr/>
        </p:nvSpPr>
        <p:spPr>
          <a:xfrm>
            <a:off x="756880" y="6016466"/>
            <a:ext cx="13116639" cy="61436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20" name="Text 18"/>
          <p:cNvSpPr/>
          <p:nvPr/>
        </p:nvSpPr>
        <p:spPr>
          <a:xfrm>
            <a:off x="970955" y="6152436"/>
            <a:ext cx="6126361" cy="3424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97"/>
              </a:lnSpc>
              <a:buNone/>
            </a:pPr>
            <a:r>
              <a:rPr lang="en-US" sz="1686" dirty="0">
                <a:solidFill>
                  <a:srgbClr val="F4CAB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Выветривание горных пород</a:t>
            </a:r>
            <a:endParaRPr lang="en-US" sz="16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9"/>
          <p:cNvSpPr/>
          <p:nvPr/>
        </p:nvSpPr>
        <p:spPr>
          <a:xfrm>
            <a:off x="7533084" y="6152436"/>
            <a:ext cx="6126361" cy="3424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97"/>
              </a:lnSpc>
              <a:buNone/>
            </a:pPr>
            <a:r>
              <a:rPr lang="en-US" sz="1686" dirty="0">
                <a:solidFill>
                  <a:srgbClr val="F4CAB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Образование опасных обвалов</a:t>
            </a:r>
            <a:endParaRPr lang="en-US" sz="16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290E354-A9C1-4FD5-B883-E2C351E77922}"/>
              </a:ext>
            </a:extLst>
          </p:cNvPr>
          <p:cNvSpPr txBox="1"/>
          <p:nvPr/>
        </p:nvSpPr>
        <p:spPr>
          <a:xfrm>
            <a:off x="12823374" y="11369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  <p:sp>
        <p:nvSpPr>
          <p:cNvPr id="4" name="Text 2"/>
          <p:cNvSpPr/>
          <p:nvPr/>
        </p:nvSpPr>
        <p:spPr>
          <a:xfrm>
            <a:off x="669369" y="999053"/>
            <a:ext cx="13238798" cy="63758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020"/>
              </a:lnSpc>
              <a:buNone/>
            </a:pPr>
            <a:r>
              <a:rPr lang="en-US" sz="4016" b="1" dirty="0">
                <a:solidFill>
                  <a:srgbClr val="FFB393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Оценка рисков и </a:t>
            </a:r>
            <a:r>
              <a:rPr lang="en-US" sz="4016" b="1" dirty="0" err="1">
                <a:solidFill>
                  <a:srgbClr val="FFB393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риск-ориентированное</a:t>
            </a:r>
            <a:r>
              <a:rPr lang="en-US" sz="4016" b="1" dirty="0">
                <a:solidFill>
                  <a:srgbClr val="FFB393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 </a:t>
            </a:r>
            <a:r>
              <a:rPr lang="ru-RU" sz="4016" b="1" dirty="0">
                <a:solidFill>
                  <a:srgbClr val="FFB393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п</a:t>
            </a:r>
            <a:r>
              <a:rPr lang="en-US" sz="4016" b="1" dirty="0" err="1">
                <a:solidFill>
                  <a:srgbClr val="FFB393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оведение</a:t>
            </a:r>
            <a:endParaRPr lang="en-US" sz="401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669369" y="1923455"/>
            <a:ext cx="13291661" cy="91761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10"/>
              </a:lnSpc>
              <a:buNone/>
            </a:pPr>
            <a:r>
              <a:rPr lang="en-US" sz="1506" dirty="0">
                <a:solidFill>
                  <a:srgbClr val="F4CAB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Оценка рисков - это процесс идентификации и оценки потенциальных угроз, связанных с природными чрезвычайными ситуациями. Это помогает определить зоны риска, разработать стратегии смягчения рисков и создать системы раннего предупреждения.</a:t>
            </a:r>
            <a:endParaRPr lang="en-US" sz="150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369" y="3056215"/>
            <a:ext cx="478036" cy="478036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669369" y="3725466"/>
            <a:ext cx="2817138" cy="3187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10"/>
              </a:lnSpc>
              <a:buNone/>
            </a:pPr>
            <a:r>
              <a:rPr lang="en-US" sz="2008" b="1" dirty="0">
                <a:solidFill>
                  <a:srgbClr val="F4CAB8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Картирование рисков</a:t>
            </a:r>
            <a:endParaRPr lang="en-US" sz="200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669369" y="4158853"/>
            <a:ext cx="4239339" cy="18352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10"/>
              </a:lnSpc>
              <a:buNone/>
            </a:pPr>
            <a:r>
              <a:rPr lang="en-US" sz="1506" dirty="0">
                <a:solidFill>
                  <a:srgbClr val="F4CAB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Создание карт риска помогает определить зоны, наиболее подверженные опасности от природных чрезвычайных ситуаций. Это позволяет разработать целевые стратегии смягчения рисков и планы эвакуации.</a:t>
            </a:r>
            <a:endParaRPr lang="en-US" sz="150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5530" y="3056215"/>
            <a:ext cx="478036" cy="478036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195530" y="3725466"/>
            <a:ext cx="4239339" cy="6374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10"/>
              </a:lnSpc>
              <a:buNone/>
            </a:pPr>
            <a:r>
              <a:rPr lang="en-US" sz="2008" b="1" dirty="0">
                <a:solidFill>
                  <a:srgbClr val="F4CAB8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Системы раннего предупреждения</a:t>
            </a:r>
            <a:endParaRPr lang="en-US" sz="200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5195530" y="4477583"/>
            <a:ext cx="4239339" cy="275284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10"/>
              </a:lnSpc>
              <a:buNone/>
            </a:pPr>
            <a:r>
              <a:rPr lang="en-US" sz="1506" dirty="0">
                <a:solidFill>
                  <a:srgbClr val="F4CAB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Системы раннего предупреждения играют ключевую роль в сведении к минимуму потери жизни и ущерба от природных чрезвычайных ситуаций. Они предоставляют информацию о наступающих угрозах и дают людям время подготовиться к эвакуации или принять необходимые меры безопасности.</a:t>
            </a:r>
            <a:endParaRPr lang="en-US" sz="150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1691" y="3056215"/>
            <a:ext cx="478036" cy="478036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9721691" y="3725466"/>
            <a:ext cx="4239339" cy="6374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10"/>
              </a:lnSpc>
              <a:buNone/>
            </a:pPr>
            <a:r>
              <a:rPr lang="en-US" sz="2008" b="1" dirty="0">
                <a:solidFill>
                  <a:srgbClr val="F4CAB8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Риск-ориентированное поведение</a:t>
            </a:r>
            <a:endParaRPr lang="en-US" sz="200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9"/>
          <p:cNvSpPr/>
          <p:nvPr/>
        </p:nvSpPr>
        <p:spPr>
          <a:xfrm>
            <a:off x="9721691" y="4477583"/>
            <a:ext cx="4239339" cy="24469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10"/>
              </a:lnSpc>
              <a:buNone/>
            </a:pPr>
            <a:r>
              <a:rPr lang="en-US" sz="1506" dirty="0">
                <a:solidFill>
                  <a:srgbClr val="F4CAB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Риск-ориентированное поведение означает понимание своих рисков и принятие мер для их смягчения. Это включает в себя обучение правилам безопасности при стихийных бедствиях, создание планов эвакуации, проведение тренировок и проверки готовности к чрезвычайным ситуациям.</a:t>
            </a:r>
            <a:endParaRPr lang="en-US" sz="150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194B38-0D55-4BA8-BACD-3A674A32C98D}"/>
              </a:ext>
            </a:extLst>
          </p:cNvPr>
          <p:cNvSpPr txBox="1"/>
          <p:nvPr/>
        </p:nvSpPr>
        <p:spPr>
          <a:xfrm>
            <a:off x="12823374" y="11369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44338B-71F4-477E-B6BE-1CD60792CD60}"/>
              </a:ext>
            </a:extLst>
          </p:cNvPr>
          <p:cNvSpPr txBox="1"/>
          <p:nvPr/>
        </p:nvSpPr>
        <p:spPr>
          <a:xfrm>
            <a:off x="12768944" y="18989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948</Words>
  <Application>Microsoft Office PowerPoint</Application>
  <PresentationFormat>Произвольный</PresentationFormat>
  <Paragraphs>88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2024-08-07T14:58:14Z</dcterms:created>
  <dcterms:modified xsi:type="dcterms:W3CDTF">2024-08-07T15:03:10Z</dcterms:modified>
</cp:coreProperties>
</file>