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74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" y="24882"/>
            <a:ext cx="7315200" cy="22126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868"/>
              </a:lnSpc>
              <a:buNone/>
            </a:pPr>
            <a:r>
              <a:rPr lang="en-US" sz="4000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Природные чрезвычайные ситуации. Природные пожары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" y="2388765"/>
            <a:ext cx="7315200" cy="22126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Природные чрезвычайные ситуации, такие как природные пожары, могут иметь катастрофические последствия для человечества и окружающей среды. Эта презентация рассмотрит причины возникновения природных пожаров, их последствия, а также методы прогнозирования и предотвращения таких опасных явлений. Мы также обсудим основные правила безопасного поведения в случае возникновения природных пожаров, чтобы помочь учащимся быть подготовленными к чрезвычайным ситуациям.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D6EB5-12D5-4893-ACA9-01EED7858F6E}"/>
              </a:ext>
            </a:extLst>
          </p:cNvPr>
          <p:cNvSpPr txBox="1"/>
          <p:nvPr/>
        </p:nvSpPr>
        <p:spPr>
          <a:xfrm>
            <a:off x="-1" y="4847648"/>
            <a:ext cx="7315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«Природные чрезвычайные ситуации. Природные пожары»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B87C10-87CA-428C-A9D7-6F437C416AD8}"/>
              </a:ext>
            </a:extLst>
          </p:cNvPr>
          <p:cNvSpPr txBox="1"/>
          <p:nvPr/>
        </p:nvSpPr>
        <p:spPr>
          <a:xfrm>
            <a:off x="12823374" y="1136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1968222" y="540544"/>
            <a:ext cx="10693837" cy="12234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17"/>
              </a:lnSpc>
              <a:buNone/>
            </a:pPr>
            <a:r>
              <a:rPr lang="en-US" sz="385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Введение в тему «Природные чрезвычайные ситуации»</a:t>
            </a:r>
            <a:endParaRPr lang="en-US" sz="38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968222" y="2277785"/>
            <a:ext cx="440412" cy="440412"/>
          </a:xfrm>
          <a:prstGeom prst="roundRect">
            <a:avLst>
              <a:gd name="adj" fmla="val 1867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131100" y="2351127"/>
            <a:ext cx="114538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12"/>
              </a:lnSpc>
              <a:buNone/>
            </a:pPr>
            <a:r>
              <a:rPr lang="en-US" sz="2312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3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604373" y="2277785"/>
            <a:ext cx="2797969" cy="12230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9"/>
              </a:lnSpc>
              <a:buNone/>
            </a:pPr>
            <a:r>
              <a:rPr lang="en-US" sz="192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Определение природных чрезвычайных ситуаций</a:t>
            </a:r>
            <a:endParaRPr lang="en-US" sz="19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604373" y="3618190"/>
            <a:ext cx="2797969" cy="4070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6"/>
              </a:lnSpc>
              <a:buNone/>
            </a:pPr>
            <a:r>
              <a:rPr lang="en-US" sz="1541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Природные чрезвычайные ситуации - это опасные природные явления, которые могут привести к значительным материальным, экологическим и человеческим потерям. Они включают в себя стихийные бедствия, такие как землетрясения, наводнения, ураганы, пожары и многие другие.</a:t>
            </a:r>
            <a:endParaRPr lang="en-US" sz="15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598081" y="2277785"/>
            <a:ext cx="440412" cy="440412"/>
          </a:xfrm>
          <a:prstGeom prst="roundRect">
            <a:avLst>
              <a:gd name="adj" fmla="val 1867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726668" y="2351127"/>
            <a:ext cx="183237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12"/>
              </a:lnSpc>
              <a:buNone/>
            </a:pPr>
            <a:r>
              <a:rPr lang="en-US" sz="2312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3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234232" y="2277785"/>
            <a:ext cx="2797969" cy="611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9"/>
              </a:lnSpc>
              <a:buNone/>
            </a:pPr>
            <a:r>
              <a:rPr lang="en-US" sz="192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Основные типы природных ЧС</a:t>
            </a:r>
            <a:endParaRPr lang="en-US" sz="19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234232" y="3006685"/>
            <a:ext cx="2797969" cy="34444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6"/>
              </a:lnSpc>
              <a:buNone/>
            </a:pPr>
            <a:r>
              <a:rPr lang="en-US" sz="1541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Основными типами природных чрезвычайных ситуаций являются: геологические (землетрясения, извержения вулканов), метеорологические (ураганы, торнадо, штормы), гидрологические (наводнения, цунами) и природные пожары.</a:t>
            </a:r>
            <a:endParaRPr lang="en-US" sz="15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227939" y="2277785"/>
            <a:ext cx="440412" cy="440412"/>
          </a:xfrm>
          <a:prstGeom prst="roundRect">
            <a:avLst>
              <a:gd name="adj" fmla="val 1867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354026" y="2351127"/>
            <a:ext cx="188238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12"/>
              </a:lnSpc>
              <a:buNone/>
            </a:pPr>
            <a:r>
              <a:rPr lang="en-US" sz="2312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3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864090" y="2277785"/>
            <a:ext cx="2797969" cy="9172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9"/>
              </a:lnSpc>
              <a:buNone/>
            </a:pPr>
            <a:r>
              <a:rPr lang="en-US" sz="192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Масштабы и последствия природных ЧС</a:t>
            </a:r>
            <a:endParaRPr lang="en-US" sz="19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864090" y="3312438"/>
            <a:ext cx="2797969" cy="4070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6"/>
              </a:lnSpc>
              <a:buNone/>
            </a:pPr>
            <a:r>
              <a:rPr lang="en-US" sz="1541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Природные чрезвычайные ситуации могут иметь катастрофические последствия, включая разрушение инфраструктуры, гибель людей, ущерб окружающей среде. Они способны нарушить нормальную жизнедеятельность целых регионов и привести к серьезным экономическим и социальным потрясениям.</a:t>
            </a:r>
            <a:endParaRPr lang="en-US" sz="15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B2CB2D-00AC-422E-9E1E-F4D82A2D6548}"/>
              </a:ext>
            </a:extLst>
          </p:cNvPr>
          <p:cNvSpPr txBox="1"/>
          <p:nvPr/>
        </p:nvSpPr>
        <p:spPr>
          <a:xfrm>
            <a:off x="12823374" y="1136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864037" y="1027152"/>
            <a:ext cx="129023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Общие правила поведения в природных чрезвычайных ситуациях</a:t>
            </a:r>
            <a:endParaRPr lang="en-US" sz="48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64037" y="3187303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До ЧС</a:t>
            </a:r>
            <a:endParaRPr lang="en-US" sz="24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64037" y="3819882"/>
            <a:ext cx="3898821" cy="3160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Заранее составьте план действий, подготовьте аварийный запас питания, воды и медикаментов. Познакомьтесь с маршрутами эвакуации и точками сбора. Регулярно проводите тренировки по действиям в ЧС.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72695" y="3187303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 время ЧС</a:t>
            </a:r>
            <a:endParaRPr lang="en-US" sz="24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72695" y="3819882"/>
            <a:ext cx="3898821" cy="27653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Оставайтесь спокойными, быстро реагируйте на сигналы оповещения. Незамедлительно покиньте опасную зону, следуя инструкциям. Окажите первую помощь пострадавшим, если это возможно.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81354" y="3187303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После ЧС</a:t>
            </a:r>
            <a:endParaRPr lang="en-US" sz="24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81354" y="3819882"/>
            <a:ext cx="3898821" cy="27653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Дождитесь сообщений об окончании ЧС. Возвращайтесь домой только после разрешения властей. Окажите посильную помощь пострадавшим. Следите за дальнейшими инструкциями и рекомендациями.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7E010-3096-4922-A3C4-43CC711EB46E}"/>
              </a:ext>
            </a:extLst>
          </p:cNvPr>
          <p:cNvSpPr txBox="1"/>
          <p:nvPr/>
        </p:nvSpPr>
        <p:spPr>
          <a:xfrm>
            <a:off x="12823374" y="1136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1544479" y="582692"/>
            <a:ext cx="11541323" cy="1320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99"/>
              </a:lnSpc>
              <a:buNone/>
            </a:pPr>
            <a:r>
              <a:rPr lang="en-US" sz="4159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Природные пожары: виды, причины, последствия</a:t>
            </a:r>
            <a:endParaRPr lang="en-US" sz="41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849874" y="2219920"/>
            <a:ext cx="22860" cy="5426869"/>
          </a:xfrm>
          <a:prstGeom prst="roundRect">
            <a:avLst>
              <a:gd name="adj" fmla="val 388184"/>
            </a:avLst>
          </a:prstGeom>
          <a:solidFill>
            <a:srgbClr val="C3D4CC"/>
          </a:solidFill>
          <a:ln/>
        </p:spPr>
      </p:sp>
      <p:sp>
        <p:nvSpPr>
          <p:cNvPr id="6" name="Shape 4"/>
          <p:cNvSpPr/>
          <p:nvPr/>
        </p:nvSpPr>
        <p:spPr>
          <a:xfrm>
            <a:off x="2076093" y="2683788"/>
            <a:ext cx="739378" cy="22860"/>
          </a:xfrm>
          <a:prstGeom prst="roundRect">
            <a:avLst>
              <a:gd name="adj" fmla="val 388184"/>
            </a:avLst>
          </a:prstGeom>
          <a:solidFill>
            <a:srgbClr val="C3D4CC"/>
          </a:solidFill>
          <a:ln/>
        </p:spPr>
      </p:sp>
      <p:sp>
        <p:nvSpPr>
          <p:cNvPr id="7" name="Shape 5"/>
          <p:cNvSpPr/>
          <p:nvPr/>
        </p:nvSpPr>
        <p:spPr>
          <a:xfrm>
            <a:off x="1623655" y="2457569"/>
            <a:ext cx="475298" cy="475298"/>
          </a:xfrm>
          <a:prstGeom prst="roundRect">
            <a:avLst>
              <a:gd name="adj" fmla="val 1867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799511" y="2536746"/>
            <a:ext cx="123587" cy="3169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5"/>
              </a:lnSpc>
              <a:buNone/>
            </a:pPr>
            <a:r>
              <a:rPr lang="en-US" sz="2495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4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023354" y="2431137"/>
            <a:ext cx="3702963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9"/>
              </a:lnSpc>
              <a:buNone/>
            </a:pPr>
            <a:r>
              <a:rPr lang="en-US" sz="208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Виды природных пожаров</a:t>
            </a:r>
            <a:endParaRPr lang="en-US" sz="20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023354" y="2887861"/>
            <a:ext cx="10062448" cy="6762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2"/>
              </a:lnSpc>
              <a:buNone/>
            </a:pPr>
            <a:r>
              <a:rPr lang="en-US" sz="1664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Природные пожары бывают лесными, степными, торфяными. Они могут распространяться с огромной скоростью и охватывать большие территории.</a:t>
            </a:r>
            <a:endParaRPr lang="en-US" sz="16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076093" y="4450437"/>
            <a:ext cx="739378" cy="22860"/>
          </a:xfrm>
          <a:prstGeom prst="roundRect">
            <a:avLst>
              <a:gd name="adj" fmla="val 388184"/>
            </a:avLst>
          </a:prstGeom>
          <a:solidFill>
            <a:srgbClr val="C3D4CC"/>
          </a:solidFill>
          <a:ln/>
        </p:spPr>
      </p:sp>
      <p:sp>
        <p:nvSpPr>
          <p:cNvPr id="12" name="Shape 10"/>
          <p:cNvSpPr/>
          <p:nvPr/>
        </p:nvSpPr>
        <p:spPr>
          <a:xfrm>
            <a:off x="1623655" y="4224218"/>
            <a:ext cx="475298" cy="475298"/>
          </a:xfrm>
          <a:prstGeom prst="roundRect">
            <a:avLst>
              <a:gd name="adj" fmla="val 1867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762363" y="4303395"/>
            <a:ext cx="197763" cy="3169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5"/>
              </a:lnSpc>
              <a:buNone/>
            </a:pPr>
            <a:r>
              <a:rPr lang="en-US" sz="2495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4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023354" y="4197787"/>
            <a:ext cx="4252079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9"/>
              </a:lnSpc>
              <a:buNone/>
            </a:pPr>
            <a:r>
              <a:rPr lang="en-US" sz="208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Причины природных пожаров</a:t>
            </a:r>
            <a:endParaRPr lang="en-US" sz="20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023354" y="4654510"/>
            <a:ext cx="10062448" cy="6762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2"/>
              </a:lnSpc>
              <a:buNone/>
            </a:pPr>
            <a:r>
              <a:rPr lang="en-US" sz="1664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Основными причинами природных пожаров являются грозовые разряды, самовозгорание сухой растительности, халатное обращение человека с огнем, поджоги.</a:t>
            </a:r>
            <a:endParaRPr lang="en-US" sz="16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2076093" y="6217087"/>
            <a:ext cx="739378" cy="22860"/>
          </a:xfrm>
          <a:prstGeom prst="roundRect">
            <a:avLst>
              <a:gd name="adj" fmla="val 388184"/>
            </a:avLst>
          </a:prstGeom>
          <a:solidFill>
            <a:srgbClr val="C3D4CC"/>
          </a:solidFill>
          <a:ln/>
        </p:spPr>
      </p:sp>
      <p:sp>
        <p:nvSpPr>
          <p:cNvPr id="17" name="Shape 15"/>
          <p:cNvSpPr/>
          <p:nvPr/>
        </p:nvSpPr>
        <p:spPr>
          <a:xfrm>
            <a:off x="1623655" y="5990868"/>
            <a:ext cx="475298" cy="475298"/>
          </a:xfrm>
          <a:prstGeom prst="roundRect">
            <a:avLst>
              <a:gd name="adj" fmla="val 1867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759744" y="6070044"/>
            <a:ext cx="203121" cy="3169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5"/>
              </a:lnSpc>
              <a:buNone/>
            </a:pPr>
            <a:r>
              <a:rPr lang="en-US" sz="2495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4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023354" y="5964436"/>
            <a:ext cx="4727496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9"/>
              </a:lnSpc>
              <a:buNone/>
            </a:pPr>
            <a:r>
              <a:rPr lang="en-US" sz="208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Последствия природных пожаров</a:t>
            </a:r>
            <a:endParaRPr lang="en-US" sz="20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3023354" y="6421160"/>
            <a:ext cx="10062448" cy="10144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2"/>
              </a:lnSpc>
              <a:buNone/>
            </a:pPr>
            <a:r>
              <a:rPr lang="en-US" sz="1664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Природные пожары наносят колоссальный ущерб экосистемам, уничтожая флору и фауну. Они представляют угрозу для населенных пунктов, линий электропередач, транспортных артерий. Пожары также ведут к загрязнению воздуха и воды.</a:t>
            </a:r>
            <a:endParaRPr lang="en-US" sz="16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AEF9DB-647D-480B-BC7A-DBAAFF06FF3D}"/>
              </a:ext>
            </a:extLst>
          </p:cNvPr>
          <p:cNvSpPr txBox="1"/>
          <p:nvPr/>
        </p:nvSpPr>
        <p:spPr>
          <a:xfrm>
            <a:off x="12823374" y="1136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1516975" y="583763"/>
            <a:ext cx="11596449" cy="13268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24"/>
              </a:lnSpc>
              <a:buNone/>
            </a:pPr>
            <a:r>
              <a:rPr lang="en-US" sz="4179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Прогнозирование и предупреждение природных пожаров</a:t>
            </a:r>
            <a:endParaRPr lang="en-US" sz="41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975" y="2228969"/>
            <a:ext cx="530662" cy="53066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516975" y="2971919"/>
            <a:ext cx="3709392" cy="3317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Спутниковый мониторинг</a:t>
            </a:r>
            <a:endParaRPr lang="en-US" sz="20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16975" y="3430905"/>
            <a:ext cx="5639038" cy="10186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1672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Современные спутники постоянно наблюдают за состоянием растительности и фиксируют начало возгораний на ранней стадии.</a:t>
            </a:r>
            <a:endParaRPr lang="en-US" sz="1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387" y="2228969"/>
            <a:ext cx="530662" cy="5306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74387" y="2971919"/>
            <a:ext cx="4056221" cy="3317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Метеорологический прогноз</a:t>
            </a:r>
            <a:endParaRPr lang="en-US" sz="20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474387" y="3430905"/>
            <a:ext cx="5639038" cy="10186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1672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Анализ данных о температуре, влажности, ветре и других погодных факторах позволяет прогнозировать риск возникновения пожаров.</a:t>
            </a:r>
            <a:endParaRPr lang="en-US" sz="1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975" y="5086469"/>
            <a:ext cx="530662" cy="53066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516975" y="5829419"/>
            <a:ext cx="3587234" cy="3317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Профилактические меры</a:t>
            </a:r>
            <a:endParaRPr lang="en-US" sz="20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1516975" y="6288405"/>
            <a:ext cx="5639038" cy="13582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1672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Регулярные профилактические выжигания сухой растительности, патрулирование лесных массивов, установка систем раннего обнаружения помогают предотвратить ЧС.</a:t>
            </a:r>
            <a:endParaRPr lang="en-US" sz="1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4387" y="5086469"/>
            <a:ext cx="530662" cy="53066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474387" y="5829419"/>
            <a:ext cx="4084320" cy="3317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12"/>
              </a:lnSpc>
              <a:buNone/>
            </a:pPr>
            <a:r>
              <a:rPr lang="en-US" sz="2089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Информирование населения</a:t>
            </a:r>
            <a:endParaRPr lang="en-US" sz="20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7474387" y="6288405"/>
            <a:ext cx="5639038" cy="10186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5"/>
              </a:lnSpc>
              <a:buNone/>
            </a:pPr>
            <a:r>
              <a:rPr lang="en-US" sz="1672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Просветительская работа среди населения о правилах пожарной безопасности в природной среде необходима для предупреждения возгораний.</a:t>
            </a:r>
            <a:endParaRPr lang="en-US" sz="1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081056-9E93-4420-A8AB-875923EDF44C}"/>
              </a:ext>
            </a:extLst>
          </p:cNvPr>
          <p:cNvSpPr txBox="1"/>
          <p:nvPr/>
        </p:nvSpPr>
        <p:spPr>
          <a:xfrm>
            <a:off x="12823374" y="1136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1432679" y="695920"/>
            <a:ext cx="11765042" cy="13458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40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Правила безопасного поведения при природном пожаре</a:t>
            </a:r>
            <a:endParaRPr lang="en-US" sz="42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679" y="2364819"/>
            <a:ext cx="1076801" cy="172295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832497" y="2580084"/>
            <a:ext cx="2692122" cy="3364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Оценка ситуации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832497" y="3045738"/>
            <a:ext cx="10365224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3"/>
              </a:lnSpc>
              <a:buNone/>
            </a:pPr>
            <a:r>
              <a:rPr lang="en-US" sz="1696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Внимательно следите за направлением распространения огня, скоростью его движения, видимостью и другими факторами.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679" y="4087773"/>
            <a:ext cx="1076801" cy="172295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832497" y="4303038"/>
            <a:ext cx="3635335" cy="3364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Покидание опасной зоны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832497" y="4768691"/>
            <a:ext cx="10365224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3"/>
              </a:lnSpc>
              <a:buNone/>
            </a:pPr>
            <a:r>
              <a:rPr lang="en-US" sz="1696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Немедленно эвакуируйтесь из угрожаемой зоны, двигаясь в наветренном направлении или перпендикулярно фронту пламени.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679" y="5810726"/>
            <a:ext cx="1076801" cy="1722953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2832497" y="6025991"/>
            <a:ext cx="2917865" cy="3364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Защитные действия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2832497" y="6491645"/>
            <a:ext cx="10365224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3"/>
              </a:lnSpc>
              <a:buNone/>
            </a:pPr>
            <a:r>
              <a:rPr lang="en-US" sz="1696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Если невозможно покинуть опасную зону, найдите безопасное место с минимальным количеством горючих материалов и ложитесь в канаву или овраг, накрывшись влажной одеждой.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2493AC-18F3-41F7-AB19-FDE2C32C5A99}"/>
              </a:ext>
            </a:extLst>
          </p:cNvPr>
          <p:cNvSpPr txBox="1"/>
          <p:nvPr/>
        </p:nvSpPr>
        <p:spPr>
          <a:xfrm>
            <a:off x="12823374" y="1136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864037" y="860703"/>
            <a:ext cx="129023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Практическая часть: отработка навыков безопасного поведения</a:t>
            </a:r>
            <a:endParaRPr lang="en-US" sz="48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64037" y="2774037"/>
            <a:ext cx="4136231" cy="4594860"/>
          </a:xfrm>
          <a:prstGeom prst="roundRect">
            <a:avLst>
              <a:gd name="adj" fmla="val 2507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126093" y="3036094"/>
            <a:ext cx="3612118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Действия при обнаружении пожара</a:t>
            </a:r>
            <a:endParaRPr lang="en-US" sz="24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26093" y="3955732"/>
            <a:ext cx="3612118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Немедленно сообщите в экстренные службы, постарайтесь предупредить других людей, при возможности примите меры по тушению пожара.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47084" y="2774037"/>
            <a:ext cx="4136231" cy="4594860"/>
          </a:xfrm>
          <a:prstGeom prst="roundRect">
            <a:avLst>
              <a:gd name="adj" fmla="val 2507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509141" y="3036094"/>
            <a:ext cx="3612118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Эвакуация из зоны пожара</a:t>
            </a:r>
            <a:endParaRPr lang="en-US" sz="24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509141" y="3955732"/>
            <a:ext cx="3612118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Без паники покиньте опасную зону, следуя указаниям спасателей. Используйте средства защиты органов дыхания, двигайтесь в наветренном направлении.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30132" y="2774037"/>
            <a:ext cx="4136231" cy="4594860"/>
          </a:xfrm>
          <a:prstGeom prst="roundRect">
            <a:avLst>
              <a:gd name="adj" fmla="val 2507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92189" y="3036094"/>
            <a:ext cx="3612118" cy="11572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Действия при невозможности эвакуации</a:t>
            </a:r>
            <a:endParaRPr lang="en-US" sz="24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92189" y="4341495"/>
            <a:ext cx="3612118" cy="27653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Найдите безопасное место с минимальным количеством горючих материалов, ложитесь в канаву или овраг, накрывшись влажной одеждой, дышите через влажную ткань.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A524D9-EF4E-422B-A648-33A091A7877D}"/>
              </a:ext>
            </a:extLst>
          </p:cNvPr>
          <p:cNvSpPr txBox="1"/>
          <p:nvPr/>
        </p:nvSpPr>
        <p:spPr>
          <a:xfrm>
            <a:off x="12823374" y="1136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681</Words>
  <Application>Microsoft Office PowerPoint</Application>
  <PresentationFormat>Произвольный</PresentationFormat>
  <Paragraphs>69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2024-08-06T14:11:32Z</dcterms:created>
  <dcterms:modified xsi:type="dcterms:W3CDTF">2024-08-06T14:15:25Z</dcterms:modified>
</cp:coreProperties>
</file>