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16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" y="28641"/>
            <a:ext cx="7315200" cy="27363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21"/>
              </a:lnSpc>
              <a:buNone/>
            </a:pPr>
            <a:r>
              <a:rPr lang="en-US" sz="4337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Природные чрезвычайные ситуации: Опасные гидрологические явления и процессы</a:t>
            </a:r>
            <a:endParaRPr lang="en-US" sz="43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" y="2832530"/>
            <a:ext cx="7315200" cy="9705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11"/>
              </a:lnSpc>
              <a:buNone/>
            </a:pPr>
            <a:r>
              <a:rPr lang="en-US" sz="119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Добро пожаловать на урок ОБЗР! Сегодня мы рассмотрим одну из наиболее актуальных тем, связанных с безопасностью человека – природные чрезвычайные ситуации. В частности, мы изучим опасные гидрологические явления и процессы, которые могут представлять серьезную угрозу для жизни и имущества людей.</a:t>
            </a:r>
            <a:endParaRPr lang="en-US" sz="11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95318E-0E0C-4037-835F-4CA40CA9C398}"/>
              </a:ext>
            </a:extLst>
          </p:cNvPr>
          <p:cNvSpPr txBox="1"/>
          <p:nvPr/>
        </p:nvSpPr>
        <p:spPr>
          <a:xfrm>
            <a:off x="-1" y="4847648"/>
            <a:ext cx="73152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11 классе по теме: «Природные чрезвычайные ситуации. Опасные гидрологические явления и процессы: наводнения, паводки, половодья, цунами, сели, лавины»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85E92A-1167-4CEC-9BCD-DD669F7C615D}"/>
              </a:ext>
            </a:extLst>
          </p:cNvPr>
          <p:cNvSpPr txBox="1"/>
          <p:nvPr/>
        </p:nvSpPr>
        <p:spPr>
          <a:xfrm>
            <a:off x="12801602" y="1028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43069" y="584240"/>
            <a:ext cx="13144262" cy="20952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Введение. Сущность и классификация опасных гидрологических явлений и процессов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43069" y="3104078"/>
            <a:ext cx="13144262" cy="6791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75"/>
              </a:lnSpc>
              <a:buNone/>
            </a:pPr>
            <a:r>
              <a:rPr lang="en-US" sz="1672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Опасные гидрологические явления и процессы – это изменения в водных объектах, которые могут вызывать разрушения и угрожать жизни людей. К ним относятся наводнения, паводки, половодья, цунами, сели, лавины и другие.</a:t>
            </a:r>
            <a:endParaRPr lang="en-US" sz="16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43069" y="4022050"/>
            <a:ext cx="13144262" cy="10186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75"/>
              </a:lnSpc>
              <a:buNone/>
            </a:pPr>
            <a:r>
              <a:rPr lang="en-US" sz="1672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Классификация этих явлений основывается на их природе, причинах возникновения и масштабах. Например, наводнения могут быть вызваны обильными осадками, подтоплением рек или ледовыми заторами, а цунами - землетрясениями в океане.</a:t>
            </a:r>
            <a:endParaRPr lang="en-US" sz="16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43069" y="5491877"/>
            <a:ext cx="4035623" cy="6984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По характеру возникновения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43069" y="6402586"/>
            <a:ext cx="4035623" cy="3395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75"/>
              </a:lnSpc>
              <a:buNone/>
            </a:pPr>
            <a:r>
              <a:rPr lang="en-US" sz="1672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Естественные</a:t>
            </a:r>
            <a:endParaRPr lang="en-US" sz="16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43069" y="6933248"/>
            <a:ext cx="4035623" cy="3395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75"/>
              </a:lnSpc>
              <a:buNone/>
            </a:pPr>
            <a:r>
              <a:rPr lang="en-US" sz="1672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Антропогенные</a:t>
            </a:r>
            <a:endParaRPr lang="en-US" sz="16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304234" y="5491877"/>
            <a:ext cx="2793802" cy="3492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По масштабу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304234" y="6053376"/>
            <a:ext cx="4035623" cy="3395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75"/>
              </a:lnSpc>
              <a:buNone/>
            </a:pPr>
            <a:r>
              <a:rPr lang="en-US" sz="1672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Локальные</a:t>
            </a:r>
            <a:endParaRPr lang="en-US" sz="16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304234" y="6584037"/>
            <a:ext cx="4035623" cy="3395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75"/>
              </a:lnSpc>
              <a:buNone/>
            </a:pPr>
            <a:r>
              <a:rPr lang="en-US" sz="1672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Региональные</a:t>
            </a:r>
            <a:endParaRPr lang="en-US" sz="16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5304234" y="7114699"/>
            <a:ext cx="4035623" cy="3395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75"/>
              </a:lnSpc>
              <a:buNone/>
            </a:pPr>
            <a:r>
              <a:rPr lang="en-US" sz="1672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Глобальные</a:t>
            </a:r>
            <a:endParaRPr lang="en-US" sz="16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865400" y="5491877"/>
            <a:ext cx="3877627" cy="3492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По продолжительности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9865400" y="6053376"/>
            <a:ext cx="4035623" cy="3395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75"/>
              </a:lnSpc>
              <a:buNone/>
            </a:pPr>
            <a:r>
              <a:rPr lang="en-US" sz="1672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Кратковременные</a:t>
            </a:r>
            <a:endParaRPr lang="en-US" sz="16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9865400" y="6584037"/>
            <a:ext cx="4035623" cy="3395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75"/>
              </a:lnSpc>
              <a:buNone/>
            </a:pPr>
            <a:r>
              <a:rPr lang="en-US" sz="1672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Долговременные</a:t>
            </a:r>
            <a:endParaRPr lang="en-US" sz="16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0B3569-51A2-48AE-BAFB-24E008CDC8A4}"/>
              </a:ext>
            </a:extLst>
          </p:cNvPr>
          <p:cNvSpPr txBox="1"/>
          <p:nvPr/>
        </p:nvSpPr>
        <p:spPr>
          <a:xfrm>
            <a:off x="12801602" y="1028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338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59532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26638" y="3166229"/>
            <a:ext cx="5463778" cy="682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78"/>
              </a:lnSpc>
              <a:buNone/>
            </a:pPr>
            <a:r>
              <a:rPr lang="en-US" sz="4302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Наводнения</a:t>
            </a:r>
            <a:endParaRPr lang="en-US" sz="43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26638" y="4160520"/>
            <a:ext cx="13177123" cy="9965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6"/>
              </a:lnSpc>
              <a:buNone/>
            </a:pPr>
            <a:r>
              <a:rPr lang="en-US" sz="1635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Наводнение - это временное затопление суши водой, вызванное подъемом уровня воды в реках, озерах или морях. Наводнения могут быть вызваны различными факторами, такими как обильные осадки, таяние снегов, ледовые заторы, разрушение плотин или штормовые нагоны.</a:t>
            </a:r>
            <a:endParaRPr lang="en-US" sz="16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726638" y="5624036"/>
            <a:ext cx="467082" cy="467082"/>
          </a:xfrm>
          <a:prstGeom prst="roundRect">
            <a:avLst>
              <a:gd name="adj" fmla="val 1867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863798" y="5693688"/>
            <a:ext cx="192762" cy="327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1"/>
              </a:lnSpc>
              <a:buNone/>
            </a:pPr>
            <a:r>
              <a:rPr lang="en-US" sz="258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1</a:t>
            </a:r>
            <a:endParaRPr lang="en-US" sz="2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401247" y="5624036"/>
            <a:ext cx="2907744" cy="3414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89"/>
              </a:lnSpc>
              <a:buNone/>
            </a:pPr>
            <a:r>
              <a:rPr lang="en-US" sz="215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Виды наводнений</a:t>
            </a:r>
            <a:endParaRPr lang="en-US" sz="21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1401247" y="6090047"/>
            <a:ext cx="5810250" cy="3321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6"/>
              </a:lnSpc>
              <a:buNone/>
            </a:pPr>
            <a:r>
              <a:rPr lang="en-US" sz="1635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Паводковые</a:t>
            </a:r>
            <a:endParaRPr lang="en-US" sz="16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7419023" y="5624036"/>
            <a:ext cx="467082" cy="467082"/>
          </a:xfrm>
          <a:prstGeom prst="roundRect">
            <a:avLst>
              <a:gd name="adj" fmla="val 1867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7515701" y="5693688"/>
            <a:ext cx="273725" cy="327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1"/>
              </a:lnSpc>
              <a:buNone/>
            </a:pPr>
            <a:r>
              <a:rPr lang="en-US" sz="258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2</a:t>
            </a:r>
            <a:endParaRPr lang="en-US" sz="2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8093631" y="5624036"/>
            <a:ext cx="2907744" cy="3414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89"/>
              </a:lnSpc>
              <a:buNone/>
            </a:pPr>
            <a:r>
              <a:rPr lang="en-US" sz="215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Виды наводнений</a:t>
            </a:r>
            <a:endParaRPr lang="en-US" sz="21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8093631" y="6090047"/>
            <a:ext cx="5810250" cy="3321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6"/>
              </a:lnSpc>
              <a:buNone/>
            </a:pPr>
            <a:r>
              <a:rPr lang="en-US" sz="1635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Половодья</a:t>
            </a:r>
            <a:endParaRPr lang="en-US" sz="16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726638" y="6863239"/>
            <a:ext cx="467082" cy="467082"/>
          </a:xfrm>
          <a:prstGeom prst="roundRect">
            <a:avLst>
              <a:gd name="adj" fmla="val 1867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15697" y="6932890"/>
            <a:ext cx="288846" cy="327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1"/>
              </a:lnSpc>
              <a:buNone/>
            </a:pPr>
            <a:r>
              <a:rPr lang="en-US" sz="258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3</a:t>
            </a:r>
            <a:endParaRPr lang="en-US" sz="2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401247" y="6863239"/>
            <a:ext cx="2907744" cy="3414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89"/>
              </a:lnSpc>
              <a:buNone/>
            </a:pPr>
            <a:r>
              <a:rPr lang="en-US" sz="215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Виды наводнений</a:t>
            </a:r>
            <a:endParaRPr lang="en-US" sz="21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1401247" y="7329249"/>
            <a:ext cx="5810250" cy="3321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6"/>
              </a:lnSpc>
              <a:buNone/>
            </a:pPr>
            <a:r>
              <a:rPr lang="en-US" sz="1635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Заторные</a:t>
            </a:r>
            <a:endParaRPr lang="en-US" sz="16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5"/>
          <p:cNvSpPr/>
          <p:nvPr/>
        </p:nvSpPr>
        <p:spPr>
          <a:xfrm>
            <a:off x="7419023" y="6863239"/>
            <a:ext cx="467082" cy="467082"/>
          </a:xfrm>
          <a:prstGeom prst="roundRect">
            <a:avLst>
              <a:gd name="adj" fmla="val 1867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7501057" y="6932890"/>
            <a:ext cx="302895" cy="327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1"/>
              </a:lnSpc>
              <a:buNone/>
            </a:pPr>
            <a:r>
              <a:rPr lang="en-US" sz="258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4</a:t>
            </a:r>
            <a:endParaRPr lang="en-US" sz="2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8093631" y="6863239"/>
            <a:ext cx="2907744" cy="3414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89"/>
              </a:lnSpc>
              <a:buNone/>
            </a:pPr>
            <a:r>
              <a:rPr lang="en-US" sz="215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Виды наводнений</a:t>
            </a:r>
            <a:endParaRPr lang="en-US" sz="21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8093631" y="7329249"/>
            <a:ext cx="5810250" cy="3321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6"/>
              </a:lnSpc>
              <a:buNone/>
            </a:pPr>
            <a:r>
              <a:rPr lang="en-US" sz="1635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Штормовые</a:t>
            </a:r>
            <a:endParaRPr lang="en-US" sz="16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98A3C7-017A-42AF-AEA1-B3A91C3B0DAA}"/>
              </a:ext>
            </a:extLst>
          </p:cNvPr>
          <p:cNvSpPr txBox="1"/>
          <p:nvPr/>
        </p:nvSpPr>
        <p:spPr>
          <a:xfrm>
            <a:off x="12801602" y="1028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58309" y="665083"/>
            <a:ext cx="5701546" cy="7127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12"/>
              </a:lnSpc>
              <a:buNone/>
            </a:pPr>
            <a:r>
              <a:rPr lang="en-US" sz="4489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Цунами</a:t>
            </a:r>
            <a:endParaRPr lang="en-US" sz="4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58309" y="1702713"/>
            <a:ext cx="13113782" cy="10401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Цунами – это гигантские волны, возникающие в результате землетрясений, подводных извержений вулканов или оползней на дне океана. Цунами могут распространяться на огромные расстояния и достигать высоты в десятки метров, вызывая катастрофические разрушения на побережьях.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067991" y="2986564"/>
            <a:ext cx="30480" cy="4577834"/>
          </a:xfrm>
          <a:prstGeom prst="roundRect">
            <a:avLst>
              <a:gd name="adj" fmla="val 298550"/>
            </a:avLst>
          </a:prstGeom>
          <a:solidFill>
            <a:srgbClr val="8D2424"/>
          </a:solidFill>
          <a:ln/>
        </p:spPr>
      </p:sp>
      <p:sp>
        <p:nvSpPr>
          <p:cNvPr id="7" name="Shape 4"/>
          <p:cNvSpPr/>
          <p:nvPr/>
        </p:nvSpPr>
        <p:spPr>
          <a:xfrm>
            <a:off x="1296472" y="3458766"/>
            <a:ext cx="758309" cy="30480"/>
          </a:xfrm>
          <a:prstGeom prst="roundRect">
            <a:avLst>
              <a:gd name="adj" fmla="val 298550"/>
            </a:avLst>
          </a:prstGeom>
          <a:solidFill>
            <a:srgbClr val="8D2424"/>
          </a:solidFill>
          <a:ln/>
        </p:spPr>
      </p:sp>
      <p:sp>
        <p:nvSpPr>
          <p:cNvPr id="8" name="Shape 5"/>
          <p:cNvSpPr/>
          <p:nvPr/>
        </p:nvSpPr>
        <p:spPr>
          <a:xfrm>
            <a:off x="839510" y="3230285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982623" y="3302913"/>
            <a:ext cx="201097" cy="342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4"/>
              </a:lnSpc>
              <a:buNone/>
            </a:pPr>
            <a:r>
              <a:rPr lang="en-US" sz="269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1</a:t>
            </a:r>
            <a:endParaRPr lang="en-US" sz="26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274808" y="3203138"/>
            <a:ext cx="4625935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Подводное землетрясение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274808" y="3689271"/>
            <a:ext cx="11597283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Подводное землетрясение вызывает смещение морского дна, что приводит к образованию цунами.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296472" y="4941332"/>
            <a:ext cx="758309" cy="30480"/>
          </a:xfrm>
          <a:prstGeom prst="roundRect">
            <a:avLst>
              <a:gd name="adj" fmla="val 298550"/>
            </a:avLst>
          </a:prstGeom>
          <a:solidFill>
            <a:srgbClr val="8D2424"/>
          </a:solidFill>
          <a:ln/>
        </p:spPr>
      </p:sp>
      <p:sp>
        <p:nvSpPr>
          <p:cNvPr id="13" name="Shape 10"/>
          <p:cNvSpPr/>
          <p:nvPr/>
        </p:nvSpPr>
        <p:spPr>
          <a:xfrm>
            <a:off x="839510" y="4712851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40356" y="4785479"/>
            <a:ext cx="285631" cy="342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4"/>
              </a:lnSpc>
              <a:buNone/>
            </a:pPr>
            <a:r>
              <a:rPr lang="en-US" sz="269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2</a:t>
            </a:r>
            <a:endParaRPr lang="en-US" sz="26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274808" y="4685705"/>
            <a:ext cx="3660458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Образование цунами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274808" y="5171837"/>
            <a:ext cx="11597283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Из-за смещения дна океана образуются огромные волны, которые распространяются в разные стороны.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296472" y="6423898"/>
            <a:ext cx="758309" cy="30480"/>
          </a:xfrm>
          <a:prstGeom prst="roundRect">
            <a:avLst>
              <a:gd name="adj" fmla="val 298550"/>
            </a:avLst>
          </a:prstGeom>
          <a:solidFill>
            <a:srgbClr val="8D2424"/>
          </a:solidFill>
          <a:ln/>
        </p:spPr>
      </p:sp>
      <p:sp>
        <p:nvSpPr>
          <p:cNvPr id="18" name="Shape 15"/>
          <p:cNvSpPr/>
          <p:nvPr/>
        </p:nvSpPr>
        <p:spPr>
          <a:xfrm>
            <a:off x="839510" y="6195417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932498" y="6268045"/>
            <a:ext cx="301347" cy="342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4"/>
              </a:lnSpc>
              <a:buNone/>
            </a:pPr>
            <a:r>
              <a:rPr lang="en-US" sz="269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3</a:t>
            </a:r>
            <a:endParaRPr lang="en-US" sz="26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274808" y="6168271"/>
            <a:ext cx="5128974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Разрушительное воздействие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2274808" y="6654403"/>
            <a:ext cx="11597283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Когда цунами достигает берега, оно может затопить прибрежные районы, вызывая разрушения и человеческие жертвы.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B982B7-87F8-48D3-99CC-71CFA5710DB1}"/>
              </a:ext>
            </a:extLst>
          </p:cNvPr>
          <p:cNvSpPr txBox="1"/>
          <p:nvPr/>
        </p:nvSpPr>
        <p:spPr>
          <a:xfrm>
            <a:off x="12801602" y="1028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58309" y="1702951"/>
            <a:ext cx="5701546" cy="7127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12"/>
              </a:lnSpc>
              <a:buNone/>
            </a:pPr>
            <a:r>
              <a:rPr lang="en-US" sz="4489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Сели</a:t>
            </a:r>
            <a:endParaRPr lang="en-US" sz="4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58309" y="2740581"/>
            <a:ext cx="13113782" cy="10401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Сели - это стремительные потоки воды, насыщенные камнями, песком и глиной, которые возникают в горных районах после сильных дождей или быстрого таяния снега. Сели представляют собой серьезную опасность, так как они могут разрушать мосты, дороги, здания и сельскохозяйственные угодья.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58309" y="4024432"/>
            <a:ext cx="13113782" cy="2502218"/>
          </a:xfrm>
          <a:prstGeom prst="roundRect">
            <a:avLst>
              <a:gd name="adj" fmla="val 3637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765929" y="4032052"/>
            <a:ext cx="13098542" cy="62174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982504" y="4169569"/>
            <a:ext cx="6112312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Факторы возникновения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535585" y="4169569"/>
            <a:ext cx="6112312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Характеристики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65929" y="4653796"/>
            <a:ext cx="13098542" cy="62174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982504" y="4791313"/>
            <a:ext cx="6112312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Сильные дожди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535585" y="4791313"/>
            <a:ext cx="6112312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Высокая скорость потока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65929" y="5275540"/>
            <a:ext cx="13098542" cy="62174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982504" y="5413058"/>
            <a:ext cx="6112312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Быстрое таяние снега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535585" y="5413058"/>
            <a:ext cx="6112312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Высокая плотность потока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65929" y="5897285"/>
            <a:ext cx="13098542" cy="62174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4"/>
          <p:cNvSpPr/>
          <p:nvPr/>
        </p:nvSpPr>
        <p:spPr>
          <a:xfrm>
            <a:off x="982504" y="6034802"/>
            <a:ext cx="6112312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Оползни и обвалы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7535585" y="6034802"/>
            <a:ext cx="6112312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Большая разрушительная сила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293DCF-2271-46A3-92B1-22D893E2CCAF}"/>
              </a:ext>
            </a:extLst>
          </p:cNvPr>
          <p:cNvSpPr txBox="1"/>
          <p:nvPr/>
        </p:nvSpPr>
        <p:spPr>
          <a:xfrm>
            <a:off x="12801602" y="1028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42327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78418" y="2956322"/>
            <a:ext cx="5101709" cy="6376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21"/>
              </a:lnSpc>
              <a:buNone/>
            </a:pPr>
            <a:r>
              <a:rPr lang="en-US" sz="4017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Лавины</a:t>
            </a:r>
            <a:endParaRPr lang="en-US" sz="40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78418" y="3884771"/>
            <a:ext cx="13273564" cy="930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42"/>
              </a:lnSpc>
              <a:buNone/>
            </a:pPr>
            <a:r>
              <a:rPr lang="en-US" sz="152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Лавины – это массы снега, сползающие с горных склонов под действием силы тяжести. Лавины могут быть вызваны различными факторами, такими как сильные ветры, обильные снегопады, перегрузка склона снегом или вибрации от проходящих людей или животных.</a:t>
            </a:r>
            <a:endParaRPr lang="en-US" sz="15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18" y="5032891"/>
            <a:ext cx="484584" cy="4845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78418" y="5711309"/>
            <a:ext cx="2556272" cy="318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11"/>
              </a:lnSpc>
              <a:buNone/>
            </a:pPr>
            <a:r>
              <a:rPr lang="en-US" sz="2009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Снежный покров</a:t>
            </a:r>
            <a:endParaRPr lang="en-US" sz="20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678418" y="6146244"/>
            <a:ext cx="3100268" cy="930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2"/>
              </a:lnSpc>
              <a:buNone/>
            </a:pPr>
            <a:r>
              <a:rPr lang="en-US" sz="152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Количество и плотность снега играют решающую роль в возникновении лавин.</a:t>
            </a:r>
            <a:endParaRPr lang="en-US" sz="15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437" y="5032891"/>
            <a:ext cx="484584" cy="4845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069437" y="5711309"/>
            <a:ext cx="2550795" cy="318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11"/>
              </a:lnSpc>
              <a:buNone/>
            </a:pPr>
            <a:r>
              <a:rPr lang="en-US" sz="2009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Рельеф</a:t>
            </a:r>
            <a:endParaRPr lang="en-US" sz="20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4069437" y="6146244"/>
            <a:ext cx="3100388" cy="930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2"/>
              </a:lnSpc>
              <a:buNone/>
            </a:pPr>
            <a:r>
              <a:rPr lang="en-US" sz="152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Крутые склоны и наличие уступов увеличивают риск лавинной опасности.</a:t>
            </a:r>
            <a:endParaRPr lang="en-US" sz="15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0575" y="5032891"/>
            <a:ext cx="484584" cy="4845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60575" y="5711309"/>
            <a:ext cx="2550795" cy="318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11"/>
              </a:lnSpc>
              <a:buNone/>
            </a:pPr>
            <a:r>
              <a:rPr lang="en-US" sz="2009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Погода</a:t>
            </a:r>
            <a:endParaRPr lang="en-US" sz="20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7460575" y="6146244"/>
            <a:ext cx="3100268" cy="12401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2"/>
              </a:lnSpc>
              <a:buNone/>
            </a:pPr>
            <a:r>
              <a:rPr lang="en-US" sz="152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Сильные ветры, обильные снегопады и резкие перепады температур могут спровоцировать лавины.</a:t>
            </a:r>
            <a:endParaRPr lang="en-US" sz="15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1594" y="5032891"/>
            <a:ext cx="484584" cy="484584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10851594" y="5711309"/>
            <a:ext cx="2550795" cy="318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11"/>
              </a:lnSpc>
              <a:buNone/>
            </a:pPr>
            <a:r>
              <a:rPr lang="en-US" sz="2009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Растительность</a:t>
            </a:r>
            <a:endParaRPr lang="en-US" sz="20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0"/>
          <p:cNvSpPr/>
          <p:nvPr/>
        </p:nvSpPr>
        <p:spPr>
          <a:xfrm>
            <a:off x="10851594" y="6146244"/>
            <a:ext cx="3100388" cy="15501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2"/>
              </a:lnSpc>
              <a:buNone/>
            </a:pPr>
            <a:r>
              <a:rPr lang="en-US" sz="152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Лесная растительность может сдерживать лавины, но в некоторых случаях может способствовать их образованию.</a:t>
            </a:r>
            <a:endParaRPr lang="en-US" sz="15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A27739-4D8B-4E94-87D9-0FBB21634F2E}"/>
              </a:ext>
            </a:extLst>
          </p:cNvPr>
          <p:cNvSpPr txBox="1"/>
          <p:nvPr/>
        </p:nvSpPr>
        <p:spPr>
          <a:xfrm>
            <a:off x="12801602" y="1028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6921" y="498277"/>
            <a:ext cx="10556558" cy="1496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928"/>
              </a:lnSpc>
              <a:buNone/>
            </a:pPr>
            <a:r>
              <a:rPr lang="en-US" sz="3143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Меры защиты и правила безопасного поведения при опасных гидрологических явлениях и процессах</a:t>
            </a:r>
            <a:endParaRPr lang="en-US" sz="31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6921" y="2222302"/>
            <a:ext cx="10556558" cy="4852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11"/>
              </a:lnSpc>
              <a:buNone/>
            </a:pPr>
            <a:r>
              <a:rPr lang="en-US" sz="119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Для предотвращения негативных последствий опасных гидрологических явлений важно соблюдать правила безопасности и предпринимать необходимые меры защиты.</a:t>
            </a:r>
            <a:endParaRPr lang="en-US" sz="11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921" y="2878217"/>
            <a:ext cx="758309" cy="121324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022640" y="3029783"/>
            <a:ext cx="2156460" cy="2494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4"/>
              </a:lnSpc>
              <a:buNone/>
            </a:pPr>
            <a:r>
              <a:rPr lang="en-US" sz="157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Прогнозирование</a:t>
            </a:r>
            <a:endParaRPr lang="en-US" sz="15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3022640" y="3370183"/>
            <a:ext cx="9570839" cy="2426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1"/>
              </a:lnSpc>
              <a:buNone/>
            </a:pPr>
            <a:r>
              <a:rPr lang="en-US" sz="119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Важным шагом является своевременное прогнозирование опасных явлений.</a:t>
            </a:r>
            <a:endParaRPr lang="en-US" sz="11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921" y="4091464"/>
            <a:ext cx="758309" cy="12132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022640" y="4243030"/>
            <a:ext cx="2060615" cy="2494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4"/>
              </a:lnSpc>
              <a:buNone/>
            </a:pPr>
            <a:r>
              <a:rPr lang="en-US" sz="157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Предупреждение</a:t>
            </a:r>
            <a:endParaRPr lang="en-US" sz="15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3022640" y="4583430"/>
            <a:ext cx="9570839" cy="2426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1"/>
              </a:lnSpc>
              <a:buNone/>
            </a:pPr>
            <a:r>
              <a:rPr lang="en-US" sz="119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Информация о прогнозе должна быть оперативно доведена до населения.</a:t>
            </a:r>
            <a:endParaRPr lang="en-US" sz="11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6921" y="5304711"/>
            <a:ext cx="758309" cy="121324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3022640" y="5456277"/>
            <a:ext cx="1995487" cy="2494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4"/>
              </a:lnSpc>
              <a:buNone/>
            </a:pPr>
            <a:r>
              <a:rPr lang="en-US" sz="157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Эвакуация</a:t>
            </a:r>
            <a:endParaRPr lang="en-US" sz="15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3022640" y="5796677"/>
            <a:ext cx="9570839" cy="2426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1"/>
              </a:lnSpc>
              <a:buNone/>
            </a:pPr>
            <a:r>
              <a:rPr lang="en-US" sz="119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 случае угрозы опасных явлений необходимо провести эвакуацию населения из опасных зон.</a:t>
            </a:r>
            <a:endParaRPr lang="en-US" sz="11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6921" y="6517958"/>
            <a:ext cx="758309" cy="1213247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022640" y="6669524"/>
            <a:ext cx="2739866" cy="2494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4"/>
              </a:lnSpc>
              <a:buNone/>
            </a:pPr>
            <a:r>
              <a:rPr lang="en-US" sz="157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Спасательные работы</a:t>
            </a:r>
            <a:endParaRPr lang="en-US" sz="15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3022640" y="7009924"/>
            <a:ext cx="9570839" cy="2426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1"/>
              </a:lnSpc>
              <a:buNone/>
            </a:pPr>
            <a:r>
              <a:rPr lang="en-US" sz="119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При возникновении опасных явлений необходимо организовать спасательные работы.</a:t>
            </a:r>
            <a:endParaRPr lang="en-US" sz="11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B4DFC-CD43-4CFC-A995-C90A80D7C1A9}"/>
              </a:ext>
            </a:extLst>
          </p:cNvPr>
          <p:cNvSpPr txBox="1"/>
          <p:nvPr/>
        </p:nvSpPr>
        <p:spPr>
          <a:xfrm>
            <a:off x="12801602" y="1028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618</Words>
  <Application>Microsoft Office PowerPoint</Application>
  <PresentationFormat>Произвольный</PresentationFormat>
  <Paragraphs>87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2024-08-08T14:08:34Z</dcterms:created>
  <dcterms:modified xsi:type="dcterms:W3CDTF">2024-08-08T14:13:27Z</dcterms:modified>
</cp:coreProperties>
</file>