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2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18075"/>
            <a:ext cx="7315199" cy="25291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834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Природные ЧС: Опасные метеорологические явления и процессы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2643028"/>
            <a:ext cx="7315199" cy="17656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4"/>
              </a:lnSpc>
              <a:buNone/>
            </a:pPr>
            <a:r>
              <a:rPr lang="en-US" sz="1684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Добро пожаловать на урок ОБЗР! Сегодня мы углубимся в мир природных чрезвычайных ситуаций (ЧС), особое внимание уделив опасным метеорологическим явлениям и процессам. Мы рассмотрим основные типы таких явлений, узнаем об их характеристиках, последствиях и мерах предосторожности.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DB703-5463-45CF-94EF-B1BAF263205A}"/>
              </a:ext>
            </a:extLst>
          </p:cNvPr>
          <p:cNvSpPr txBox="1"/>
          <p:nvPr/>
        </p:nvSpPr>
        <p:spPr>
          <a:xfrm>
            <a:off x="-1" y="4847648"/>
            <a:ext cx="7315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«Природные чрезвычайные ситуации. Опасные метеорологические явления и процессы: ливни, град, мороз, жара»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F72E54-0497-4305-B0F0-38A9FDDD489C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788194" y="830937"/>
            <a:ext cx="5298757" cy="6622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15"/>
              </a:lnSpc>
              <a:buNone/>
            </a:pPr>
            <a:r>
              <a:rPr lang="en-US" sz="417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Введение в тему</a:t>
            </a:r>
            <a:endParaRPr lang="en-US" sz="41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88194" y="2084189"/>
            <a:ext cx="506611" cy="506611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6" name="Text 4"/>
          <p:cNvSpPr/>
          <p:nvPr/>
        </p:nvSpPr>
        <p:spPr>
          <a:xfrm>
            <a:off x="990719" y="2178487"/>
            <a:ext cx="101441" cy="3178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3"/>
              </a:lnSpc>
              <a:buNone/>
            </a:pPr>
            <a:r>
              <a:rPr lang="en-US" sz="2503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5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19952" y="2084189"/>
            <a:ext cx="2649379" cy="3311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8"/>
              </a:lnSpc>
              <a:buNone/>
            </a:pPr>
            <a:r>
              <a:rPr lang="en-US" sz="2086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Природные ЧС</a:t>
            </a:r>
            <a:endParaRPr lang="en-US" sz="2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519952" y="2550319"/>
            <a:ext cx="3469481" cy="2881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7"/>
              </a:lnSpc>
              <a:buNone/>
            </a:pPr>
            <a:r>
              <a:rPr lang="en-US" sz="177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Природные чрезвычайные ситуации - это события, вызванные стихийными бедствиями, которые нарушают нормальную жизнь людей, приводят к человеческим жертвам, материальным потерям и разрушениям.</a:t>
            </a:r>
            <a:endParaRPr lang="en-US" sz="17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214580" y="2084189"/>
            <a:ext cx="506611" cy="506611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0" name="Text 8"/>
          <p:cNvSpPr/>
          <p:nvPr/>
        </p:nvSpPr>
        <p:spPr>
          <a:xfrm>
            <a:off x="5386864" y="2178487"/>
            <a:ext cx="161925" cy="3178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3"/>
              </a:lnSpc>
              <a:buNone/>
            </a:pPr>
            <a:r>
              <a:rPr lang="en-US" sz="2503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5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946338" y="2084189"/>
            <a:ext cx="3469481" cy="9933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8"/>
              </a:lnSpc>
              <a:buNone/>
            </a:pPr>
            <a:r>
              <a:rPr lang="en-US" sz="2086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Опасные метеорологические явления</a:t>
            </a:r>
            <a:endParaRPr lang="en-US" sz="2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946338" y="3212544"/>
            <a:ext cx="3469481" cy="2521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7"/>
              </a:lnSpc>
              <a:buNone/>
            </a:pPr>
            <a:r>
              <a:rPr lang="en-US" sz="177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Опасные метеорологические явления - это природные процессы, связанные с погодой, которые могут представлять угрозу для жизни и здоровья людей, а также для инфраструктуры.</a:t>
            </a:r>
            <a:endParaRPr lang="en-US" sz="17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640967" y="2084189"/>
            <a:ext cx="506611" cy="506611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4" name="Text 12"/>
          <p:cNvSpPr/>
          <p:nvPr/>
        </p:nvSpPr>
        <p:spPr>
          <a:xfrm>
            <a:off x="9811702" y="2178487"/>
            <a:ext cx="165021" cy="3178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3"/>
              </a:lnSpc>
              <a:buNone/>
            </a:pPr>
            <a:r>
              <a:rPr lang="en-US" sz="2503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5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372725" y="2084189"/>
            <a:ext cx="3276719" cy="3311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8"/>
              </a:lnSpc>
              <a:buNone/>
            </a:pPr>
            <a:r>
              <a:rPr lang="en-US" sz="2086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Значение изучения темы</a:t>
            </a:r>
            <a:endParaRPr lang="en-US" sz="2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372725" y="2550319"/>
            <a:ext cx="3469481" cy="2521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7"/>
              </a:lnSpc>
              <a:buNone/>
            </a:pPr>
            <a:r>
              <a:rPr lang="en-US" sz="177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Изучение этой темы важно, так как позволяет нам лучше понимать опасности, связанные с природными явлениями, а также разработать эффективные стратегии предотвращения и реагирования на ЧС.</a:t>
            </a:r>
            <a:endParaRPr lang="en-US" sz="17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88194" y="6212086"/>
            <a:ext cx="506611" cy="506611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8" name="Text 16"/>
          <p:cNvSpPr/>
          <p:nvPr/>
        </p:nvSpPr>
        <p:spPr>
          <a:xfrm>
            <a:off x="955119" y="6306383"/>
            <a:ext cx="172641" cy="3178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3"/>
              </a:lnSpc>
              <a:buNone/>
            </a:pPr>
            <a:r>
              <a:rPr lang="en-US" sz="2503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4</a:t>
            </a:r>
            <a:endParaRPr lang="en-US" sz="25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519952" y="6212086"/>
            <a:ext cx="2649379" cy="3311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8"/>
              </a:lnSpc>
              <a:buNone/>
            </a:pPr>
            <a:r>
              <a:rPr lang="en-US" sz="2086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Цели урока</a:t>
            </a:r>
            <a:endParaRPr lang="en-US" sz="2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519952" y="6678216"/>
            <a:ext cx="12322254" cy="7203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7"/>
              </a:lnSpc>
              <a:buNone/>
            </a:pPr>
            <a:r>
              <a:rPr lang="en-US" sz="177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На этом уроке мы рассмотрим основные виды опасных метеорологических явлений, изучим их особенности и способы прогнозирования, а также научимся правильно действовать в условиях опасности.</a:t>
            </a:r>
            <a:endParaRPr lang="en-US" sz="17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23224C-22D8-4DA4-B0EE-1C1F0251DAC3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100977" y="670203"/>
            <a:ext cx="10428446" cy="9853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Характеристика опасных метеорологических явлений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100977" y="1906904"/>
            <a:ext cx="10428446" cy="6007009"/>
          </a:xfrm>
          <a:prstGeom prst="roundRect">
            <a:avLst>
              <a:gd name="adj" fmla="val 44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108597" y="1914525"/>
            <a:ext cx="10412135" cy="48422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77308" y="2022634"/>
            <a:ext cx="3131463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2000" b="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Явление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51433" y="2022634"/>
            <a:ext cx="3127653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2000" b="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Описание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221748" y="2022634"/>
            <a:ext cx="3131463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2000" b="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Последствия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2108597" y="2398752"/>
            <a:ext cx="10412135" cy="128825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2277308" y="2506861"/>
            <a:ext cx="3131463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Ливни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751433" y="2506861"/>
            <a:ext cx="3127653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Сильные осадки, которые приводят к затоплению и подтоплению территорий, разрушению домов и инфраструктуры.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221748" y="2506861"/>
            <a:ext cx="3131463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Наводнения, оползни, эрозия почвы.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2108597" y="3687008"/>
            <a:ext cx="10412135" cy="128825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2277308" y="3795117"/>
            <a:ext cx="3131463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Град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751433" y="3795117"/>
            <a:ext cx="3127653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Осадки в виде градин различного размера, которые могут нанести ущерб сельскохозяйственным культурам, зданиям, автомобилям.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221748" y="3795117"/>
            <a:ext cx="3131463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Уничтожение урожая, повреждение имущества, травмы людей.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2108597" y="4975265"/>
            <a:ext cx="10412135" cy="128825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2277308" y="5083373"/>
            <a:ext cx="3131463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Мороз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751433" y="5083373"/>
            <a:ext cx="3127653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Сильное похолодание, которое может привести к обморожению, переохлаждению, повреждению трубопроводов и других объектов.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221748" y="5083373"/>
            <a:ext cx="3131463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Травмы, гибель людей, нарушение работы транспорта, повреждение инфраструктуры.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2108597" y="6263521"/>
            <a:ext cx="10412135" cy="128825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2277308" y="6371630"/>
            <a:ext cx="3131463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Жара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5751433" y="6371630"/>
            <a:ext cx="3461624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Длительное повышение температуры воздуха, которое может вызвать тепловой удар, обезвоживание, ухудшение здоровья.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9221748" y="6371630"/>
            <a:ext cx="3131463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Травмы, гибель людей, пожары, ухудшение экологической обстановки.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A770F0-5089-4505-B1D0-319F33D6190B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837724" y="1528167"/>
            <a:ext cx="11213902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Прогнозирование и предупреждение ЧС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7724" y="2830473"/>
            <a:ext cx="3157299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Системы Мониторинга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7724" y="3421737"/>
            <a:ext cx="3928586" cy="30641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Современные метеорологические службы используют высокотехнологичное оборудование, такое как метеорологические спутники, радары и сети метеорологических станций, для непрерывного наблюдения за погодой.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57813" y="2830473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Прогнозирование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57813" y="3421737"/>
            <a:ext cx="3928586" cy="268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На основе данных мониторинга специалисты разрабатывают прогнозы погоды, используя сложные компьютерные модели, которые позволяют предсказывать развитие метеорологических явлений.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7901" y="2830473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Предупреждение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77901" y="3421737"/>
            <a:ext cx="3928586" cy="268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При получении прогноза о возможном возникновении опасных метеорологических явлений, население и соответствующие службы предупреждаются о надвигающейся угрозе.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9BB908-E782-4BAE-89BA-4AC0BCF35388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792414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5700424" y="261725"/>
            <a:ext cx="7776089" cy="4926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Правила безопасного поведения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977" y="297894"/>
            <a:ext cx="837724" cy="13405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190042" y="650471"/>
            <a:ext cx="2136219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Будьте в курсе погоды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190042" y="997419"/>
            <a:ext cx="9339382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Следите за прогнозами погоды и будьте готовы к возможным изменениям. Используйте радио, телевидение, интернет-ресурсы и мобильные приложения для получения актуальной информации.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977" y="1638419"/>
            <a:ext cx="837724" cy="13405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190042" y="1990996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Подготовка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190042" y="2337944"/>
            <a:ext cx="9339382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Заранее подготовьтесь к возможным ЧС. Запасайтесь необходимыми продуктами, водой, лекарствами, фонарями, радиоприемником, одеждой для всех членов семьи.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977" y="2978944"/>
            <a:ext cx="837724" cy="134052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190042" y="3331521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При ливне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3190042" y="3678469"/>
            <a:ext cx="9339382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Избегайте пребывания на открытом воздухе во время ливня. Переместитесь в безопасное место, например, в дом или здание.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977" y="4319468"/>
            <a:ext cx="837724" cy="134052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190042" y="4672045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При граде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3190042" y="5018994"/>
            <a:ext cx="9339382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Ищите укрытие в здании или под крепким навесом. Если вы на улице, прикройте голову руками или зонтом.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0977" y="5659993"/>
            <a:ext cx="837724" cy="134052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3190042" y="6012570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При морозе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2"/>
          <p:cNvSpPr/>
          <p:nvPr/>
        </p:nvSpPr>
        <p:spPr>
          <a:xfrm>
            <a:off x="3190042" y="6359518"/>
            <a:ext cx="9339382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Одевайтесь тепло, избегайте длительного пребывания на холоде.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0977" y="7000518"/>
            <a:ext cx="837724" cy="1340525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3190042" y="7189810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При жаре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4"/>
          <p:cNvSpPr/>
          <p:nvPr/>
        </p:nvSpPr>
        <p:spPr>
          <a:xfrm>
            <a:off x="3190042" y="7536758"/>
            <a:ext cx="9339382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Пейте больше жидкости, избегайте физических нагрузок в жаркое время дня, носите легкую светлую одежду.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FC2023-C4D5-482D-B7BC-33A60B0B0F92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3339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257300" y="3279458"/>
            <a:ext cx="4580573" cy="5724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09"/>
              </a:lnSpc>
              <a:buNone/>
            </a:pPr>
            <a:r>
              <a:rPr lang="en-US" sz="360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Последствия ЧС</a:t>
            </a:r>
            <a:endParaRPr lang="en-US" sz="3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4143851"/>
            <a:ext cx="486608" cy="4866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57300" y="4825127"/>
            <a:ext cx="2492454" cy="2863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54"/>
              </a:lnSpc>
              <a:buNone/>
            </a:pPr>
            <a:r>
              <a:rPr lang="en-US" sz="1803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Материальный ущерб</a:t>
            </a:r>
            <a:endParaRPr lang="en-US" sz="18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257300" y="5228273"/>
            <a:ext cx="2809875" cy="1868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3"/>
              </a:lnSpc>
              <a:buNone/>
            </a:pPr>
            <a:r>
              <a:rPr lang="en-US" sz="153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Опасные погодные явления могут привести к разрушению зданий, дорог, мостов, коммуникаций, что влечет за собой значительные материальные потери.</a:t>
            </a:r>
            <a:endParaRPr lang="en-US" sz="15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116" y="4143851"/>
            <a:ext cx="486608" cy="4866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359116" y="4825127"/>
            <a:ext cx="2490430" cy="2863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54"/>
              </a:lnSpc>
              <a:buNone/>
            </a:pPr>
            <a:r>
              <a:rPr lang="en-US" sz="1803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Человеческие жертвы</a:t>
            </a:r>
            <a:endParaRPr lang="en-US" sz="18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4359116" y="5228273"/>
            <a:ext cx="2809994" cy="15573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3"/>
              </a:lnSpc>
              <a:buNone/>
            </a:pPr>
            <a:r>
              <a:rPr lang="en-US" sz="153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ЧС могут привести к гибели людей, травмам, заболеваниям и другим негативным последствиям для здоровья.</a:t>
            </a:r>
            <a:endParaRPr lang="en-US" sz="15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052" y="4143851"/>
            <a:ext cx="486608" cy="48660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61052" y="4825127"/>
            <a:ext cx="2809994" cy="5726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54"/>
              </a:lnSpc>
              <a:buNone/>
            </a:pPr>
            <a:r>
              <a:rPr lang="en-US" sz="1803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Экологические проблемы</a:t>
            </a:r>
            <a:endParaRPr lang="en-US" sz="18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61052" y="5514618"/>
            <a:ext cx="2809994" cy="1868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3"/>
              </a:lnSpc>
              <a:buNone/>
            </a:pPr>
            <a:r>
              <a:rPr lang="en-US" sz="153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Опасные метеорологические явления могут вызывать загрязнение окружающей среды, разрушение экосистем, изменение климата.</a:t>
            </a:r>
            <a:endParaRPr lang="en-US" sz="15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2987" y="4143851"/>
            <a:ext cx="486608" cy="48660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0562987" y="4825127"/>
            <a:ext cx="2809994" cy="5726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54"/>
              </a:lnSpc>
              <a:buNone/>
            </a:pPr>
            <a:r>
              <a:rPr lang="en-US" sz="1803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Нарушение жизнедеятельности</a:t>
            </a:r>
            <a:endParaRPr lang="en-US" sz="18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0562987" y="5514618"/>
            <a:ext cx="2809994" cy="1868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3"/>
              </a:lnSpc>
              <a:buNone/>
            </a:pPr>
            <a:r>
              <a:rPr lang="en-US" sz="153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ЧС могут привести к нарушению работы транспорта, коммуникаций, энергоснабжения, что затрудняет нормальную жизнь людей.</a:t>
            </a:r>
            <a:endParaRPr lang="en-US" sz="15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B01B92-D032-43D1-8C4B-5466DB7919A6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86383" y="943094"/>
            <a:ext cx="9800034" cy="9853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Риск-ориентированное поведение и адаптация к изменениям климата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26294" y="2179796"/>
            <a:ext cx="22860" cy="5106591"/>
          </a:xfrm>
          <a:prstGeom prst="roundRect">
            <a:avLst>
              <a:gd name="adj" fmla="val 109952"/>
            </a:avLst>
          </a:prstGeom>
          <a:solidFill>
            <a:srgbClr val="48446D"/>
          </a:solidFill>
          <a:ln/>
        </p:spPr>
      </p:sp>
      <p:sp>
        <p:nvSpPr>
          <p:cNvPr id="7" name="Shape 4"/>
          <p:cNvSpPr/>
          <p:nvPr/>
        </p:nvSpPr>
        <p:spPr>
          <a:xfrm>
            <a:off x="1003340" y="2545318"/>
            <a:ext cx="586383" cy="22860"/>
          </a:xfrm>
          <a:prstGeom prst="roundRect">
            <a:avLst>
              <a:gd name="adj" fmla="val 109952"/>
            </a:avLst>
          </a:prstGeom>
          <a:solidFill>
            <a:srgbClr val="48446D"/>
          </a:solidFill>
          <a:ln/>
        </p:spPr>
      </p:sp>
      <p:sp>
        <p:nvSpPr>
          <p:cNvPr id="8" name="Shape 5"/>
          <p:cNvSpPr/>
          <p:nvPr/>
        </p:nvSpPr>
        <p:spPr>
          <a:xfrm>
            <a:off x="649248" y="2368272"/>
            <a:ext cx="376952" cy="376952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9" name="Text 6"/>
          <p:cNvSpPr/>
          <p:nvPr/>
        </p:nvSpPr>
        <p:spPr>
          <a:xfrm>
            <a:off x="799981" y="2438400"/>
            <a:ext cx="75486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759268" y="2347317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Понимание рисков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759268" y="2694265"/>
            <a:ext cx="8627150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Важно понимать, что изменения климата усиливают опасность метеорологических явлений.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003340" y="3662839"/>
            <a:ext cx="586383" cy="22860"/>
          </a:xfrm>
          <a:prstGeom prst="roundRect">
            <a:avLst>
              <a:gd name="adj" fmla="val 109952"/>
            </a:avLst>
          </a:prstGeom>
          <a:solidFill>
            <a:srgbClr val="48446D"/>
          </a:solidFill>
          <a:ln/>
        </p:spPr>
      </p:sp>
      <p:sp>
        <p:nvSpPr>
          <p:cNvPr id="13" name="Shape 10"/>
          <p:cNvSpPr/>
          <p:nvPr/>
        </p:nvSpPr>
        <p:spPr>
          <a:xfrm>
            <a:off x="649248" y="3485793"/>
            <a:ext cx="376952" cy="376952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4" name="Text 11"/>
          <p:cNvSpPr/>
          <p:nvPr/>
        </p:nvSpPr>
        <p:spPr>
          <a:xfrm>
            <a:off x="777478" y="3555921"/>
            <a:ext cx="120372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759268" y="3464838"/>
            <a:ext cx="209454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Разработка стратегий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759268" y="3811786"/>
            <a:ext cx="8627150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Необходимо разрабатывать стратегии адаптации к изменениям климата, чтобы минимизировать риски и последствия ЧС.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003340" y="5048369"/>
            <a:ext cx="586383" cy="22860"/>
          </a:xfrm>
          <a:prstGeom prst="roundRect">
            <a:avLst>
              <a:gd name="adj" fmla="val 109952"/>
            </a:avLst>
          </a:prstGeom>
          <a:solidFill>
            <a:srgbClr val="48446D"/>
          </a:solidFill>
          <a:ln/>
        </p:spPr>
      </p:sp>
      <p:sp>
        <p:nvSpPr>
          <p:cNvPr id="18" name="Shape 15"/>
          <p:cNvSpPr/>
          <p:nvPr/>
        </p:nvSpPr>
        <p:spPr>
          <a:xfrm>
            <a:off x="649248" y="4871323"/>
            <a:ext cx="376952" cy="376952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9" name="Text 16"/>
          <p:cNvSpPr/>
          <p:nvPr/>
        </p:nvSpPr>
        <p:spPr>
          <a:xfrm>
            <a:off x="776287" y="4941451"/>
            <a:ext cx="122753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759268" y="4850368"/>
            <a:ext cx="3376732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Инвестирование в инфраструктуру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1759268" y="5197316"/>
            <a:ext cx="8627150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Инвестирование в устойчивую инфраструктуру, такую как защитные дамбы, системы раннего оповещения, поможет снизить ущерб от опасных явлений.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1003340" y="6433899"/>
            <a:ext cx="586383" cy="22860"/>
          </a:xfrm>
          <a:prstGeom prst="roundRect">
            <a:avLst>
              <a:gd name="adj" fmla="val 109952"/>
            </a:avLst>
          </a:prstGeom>
          <a:solidFill>
            <a:srgbClr val="48446D"/>
          </a:solidFill>
          <a:ln/>
        </p:spPr>
      </p:sp>
      <p:sp>
        <p:nvSpPr>
          <p:cNvPr id="23" name="Shape 20"/>
          <p:cNvSpPr/>
          <p:nvPr/>
        </p:nvSpPr>
        <p:spPr>
          <a:xfrm>
            <a:off x="649248" y="6256853"/>
            <a:ext cx="376952" cy="376952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24" name="Text 21"/>
          <p:cNvSpPr/>
          <p:nvPr/>
        </p:nvSpPr>
        <p:spPr>
          <a:xfrm>
            <a:off x="773430" y="6326981"/>
            <a:ext cx="128468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4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1759268" y="6235898"/>
            <a:ext cx="2415897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Просвещение населения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1759268" y="6582847"/>
            <a:ext cx="8627150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Важно информировать население о мерах безопасности и адаптации к изменениям климата, чтобы повысить уровень готовности к ЧС.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A44173-56BD-4953-AFAF-1E521C2FCF4D}"/>
              </a:ext>
            </a:extLst>
          </p:cNvPr>
          <p:cNvSpPr txBox="1"/>
          <p:nvPr/>
        </p:nvSpPr>
        <p:spPr>
          <a:xfrm>
            <a:off x="12801602" y="1028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739</Words>
  <Application>Microsoft Office PowerPoint</Application>
  <PresentationFormat>Произвольный</PresentationFormat>
  <Paragraphs>90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2024-08-09T10:25:06Z</dcterms:created>
  <dcterms:modified xsi:type="dcterms:W3CDTF">2024-08-09T10:46:45Z</dcterms:modified>
</cp:coreProperties>
</file>