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262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" y="100415"/>
            <a:ext cx="7315200" cy="18916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232"/>
              </a:lnSpc>
              <a:buNone/>
            </a:pPr>
            <a:r>
              <a:rPr lang="en-US" sz="5785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Безопасность в природной среде</a:t>
            </a:r>
            <a:endParaRPr lang="en-US" sz="57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1" y="2097166"/>
            <a:ext cx="7315200" cy="21809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83"/>
              </a:lnSpc>
              <a:buNone/>
            </a:pPr>
            <a:r>
              <a:rPr lang="en-US" sz="1677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Обучение безопасному поведению в природной среде - важная задача для старшеклассников, которые часто проводят время на природе во время походов, прогулок и других активностей. В этой презентации мы рассмотрим основные правила безопасности, которые помогут избежать опасных ситуаций и сохранить здоровье во время отдыха на природе.</a:t>
            </a:r>
            <a:endParaRPr lang="en-US" sz="16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653259-1862-4516-9C00-5A8E94DB7151}"/>
              </a:ext>
            </a:extLst>
          </p:cNvPr>
          <p:cNvSpPr txBox="1"/>
          <p:nvPr/>
        </p:nvSpPr>
        <p:spPr>
          <a:xfrm>
            <a:off x="-1" y="4782332"/>
            <a:ext cx="73152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10 классе по теме: «Безопасность в природной среде»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09B9FF-24C5-430B-A24B-16A256589612}"/>
              </a:ext>
            </a:extLst>
          </p:cNvPr>
          <p:cNvSpPr txBox="1"/>
          <p:nvPr/>
        </p:nvSpPr>
        <p:spPr>
          <a:xfrm>
            <a:off x="12845145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66414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493758" y="3251835"/>
            <a:ext cx="11642765" cy="13318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45"/>
              </a:lnSpc>
              <a:buNone/>
            </a:pPr>
            <a:r>
              <a:rPr lang="en-US" sz="4196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Отдых на природе и источники опасности</a:t>
            </a:r>
            <a:endParaRPr lang="en-US" sz="41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1493758" y="5143024"/>
            <a:ext cx="479465" cy="479465"/>
          </a:xfrm>
          <a:prstGeom prst="roundRect">
            <a:avLst>
              <a:gd name="adj" fmla="val 18671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660208" y="5222915"/>
            <a:ext cx="146447" cy="3196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17"/>
              </a:lnSpc>
              <a:buNone/>
            </a:pPr>
            <a:r>
              <a:rPr lang="en-US" sz="2517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1</a:t>
            </a:r>
            <a:endParaRPr lang="en-US" sz="25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186345" y="5143024"/>
            <a:ext cx="2770822" cy="3330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2"/>
              </a:lnSpc>
              <a:buNone/>
            </a:pPr>
            <a:r>
              <a:rPr lang="en-US" sz="2098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Природные угрозы</a:t>
            </a:r>
            <a:endParaRPr lang="en-US" sz="20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2186345" y="5603915"/>
            <a:ext cx="3046214" cy="17049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85"/>
              </a:lnSpc>
              <a:buNone/>
            </a:pPr>
            <a:r>
              <a:rPr lang="en-US" sz="1678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Опасности, связанные с погодными условиями, рельефом местности, наличием диких животных и растительности.</a:t>
            </a:r>
            <a:endParaRPr lang="en-US" sz="16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5445681" y="5143024"/>
            <a:ext cx="479465" cy="479465"/>
          </a:xfrm>
          <a:prstGeom prst="roundRect">
            <a:avLst>
              <a:gd name="adj" fmla="val 18671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588675" y="5222915"/>
            <a:ext cx="193358" cy="3196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17"/>
              </a:lnSpc>
              <a:buNone/>
            </a:pPr>
            <a:r>
              <a:rPr lang="en-US" sz="2517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2</a:t>
            </a:r>
            <a:endParaRPr lang="en-US" sz="25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6138267" y="5143024"/>
            <a:ext cx="3046214" cy="6660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2"/>
              </a:lnSpc>
              <a:buNone/>
            </a:pPr>
            <a:r>
              <a:rPr lang="en-US" sz="2098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Человеческий фактор</a:t>
            </a:r>
            <a:endParaRPr lang="en-US" sz="20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6138267" y="5936933"/>
            <a:ext cx="3046214" cy="17049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85"/>
              </a:lnSpc>
              <a:buNone/>
            </a:pPr>
            <a:r>
              <a:rPr lang="en-US" sz="1678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Риски, связанные с неподготовленностью, невнимательностью и несоблюдением техники безопасности людьми.</a:t>
            </a:r>
            <a:endParaRPr lang="en-US" sz="16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9397603" y="5143024"/>
            <a:ext cx="479465" cy="479465"/>
          </a:xfrm>
          <a:prstGeom prst="roundRect">
            <a:avLst>
              <a:gd name="adj" fmla="val 18671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546788" y="5222915"/>
            <a:ext cx="180975" cy="3196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17"/>
              </a:lnSpc>
              <a:buNone/>
            </a:pPr>
            <a:r>
              <a:rPr lang="en-US" sz="2517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3</a:t>
            </a:r>
            <a:endParaRPr lang="en-US" sz="25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10090190" y="5143024"/>
            <a:ext cx="3046214" cy="6660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2"/>
              </a:lnSpc>
              <a:buNone/>
            </a:pPr>
            <a:r>
              <a:rPr lang="en-US" sz="2098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Технические опасности</a:t>
            </a:r>
            <a:endParaRPr lang="en-US" sz="20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10090190" y="5936933"/>
            <a:ext cx="3046214" cy="13639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85"/>
              </a:lnSpc>
              <a:buNone/>
            </a:pPr>
            <a:r>
              <a:rPr lang="en-US" sz="1678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Угрозы, вызванные неисправностью снаряжения, транспорта или оборудования.</a:t>
            </a:r>
            <a:endParaRPr lang="en-US" sz="16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1348D3-D544-42F1-A5B8-E86756CF1D97}"/>
              </a:ext>
            </a:extLst>
          </p:cNvPr>
          <p:cNvSpPr txBox="1"/>
          <p:nvPr/>
        </p:nvSpPr>
        <p:spPr>
          <a:xfrm>
            <a:off x="12845145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1422202"/>
            <a:ext cx="12902327" cy="15430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Основные правила безопасного поведения</a:t>
            </a:r>
            <a:endParaRPr lang="en-US" sz="48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64037" y="3582353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В лесу</a:t>
            </a:r>
            <a:endParaRPr lang="en-US" sz="24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64037" y="4214932"/>
            <a:ext cx="3898821" cy="2370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Соблюдайте осторожность при движении, остерегайтесь опасных растений, не приближайтесь к норам и гнездам животных, избегайте сухостойных деревьев.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372695" y="3582353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В горах</a:t>
            </a:r>
            <a:endParaRPr lang="en-US" sz="24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372695" y="4214932"/>
            <a:ext cx="3898821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Будьте аккуратны на крутых склонах, учитывайте риск схода лавин, камнепадов и оползней, следите за погодными условиями.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881354" y="3582353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На водоемах</a:t>
            </a:r>
            <a:endParaRPr lang="en-US" sz="24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881354" y="4214932"/>
            <a:ext cx="3898821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Соблюдайте дистанцию от водоемов, не купайтесь в незнакомых местах, держитесь подальше от обрывов, не пейте речную воду.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0E104C-5B89-4D45-9AF2-5A11E5729A6F}"/>
              </a:ext>
            </a:extLst>
          </p:cNvPr>
          <p:cNvSpPr txBox="1"/>
          <p:nvPr/>
        </p:nvSpPr>
        <p:spPr>
          <a:xfrm>
            <a:off x="12845145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1296591" y="951786"/>
            <a:ext cx="11573113" cy="6885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22"/>
              </a:lnSpc>
              <a:buNone/>
            </a:pPr>
            <a:r>
              <a:rPr lang="en-US" sz="4338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Общие правила безопасности в походе</a:t>
            </a:r>
            <a:endParaRPr lang="en-US" sz="43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611868" y="1970842"/>
            <a:ext cx="30480" cy="5306854"/>
          </a:xfrm>
          <a:prstGeom prst="roundRect">
            <a:avLst>
              <a:gd name="adj" fmla="val 303651"/>
            </a:avLst>
          </a:prstGeom>
          <a:solidFill>
            <a:srgbClr val="E5BEB2"/>
          </a:solidFill>
          <a:ln/>
        </p:spPr>
      </p:sp>
      <p:sp>
        <p:nvSpPr>
          <p:cNvPr id="6" name="Shape 3"/>
          <p:cNvSpPr/>
          <p:nvPr/>
        </p:nvSpPr>
        <p:spPr>
          <a:xfrm>
            <a:off x="1844516" y="2451378"/>
            <a:ext cx="771168" cy="30480"/>
          </a:xfrm>
          <a:prstGeom prst="roundRect">
            <a:avLst>
              <a:gd name="adj" fmla="val 303651"/>
            </a:avLst>
          </a:prstGeom>
          <a:solidFill>
            <a:srgbClr val="E5BEB2"/>
          </a:solidFill>
          <a:ln/>
        </p:spPr>
      </p:sp>
      <p:sp>
        <p:nvSpPr>
          <p:cNvPr id="7" name="Shape 4"/>
          <p:cNvSpPr/>
          <p:nvPr/>
        </p:nvSpPr>
        <p:spPr>
          <a:xfrm>
            <a:off x="1379220" y="2218730"/>
            <a:ext cx="495776" cy="495776"/>
          </a:xfrm>
          <a:prstGeom prst="roundRect">
            <a:avLst>
              <a:gd name="adj" fmla="val 18668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551384" y="2301359"/>
            <a:ext cx="151328" cy="3305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03"/>
              </a:lnSpc>
              <a:buNone/>
            </a:pPr>
            <a:r>
              <a:rPr lang="en-US" sz="2603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1</a:t>
            </a:r>
            <a:endParaRPr lang="en-US" sz="26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839045" y="2191107"/>
            <a:ext cx="2754511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Подготовка</a:t>
            </a:r>
            <a:endParaRPr lang="en-US" sz="21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839045" y="2667595"/>
            <a:ext cx="10494764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Изучите маршрут, соберите необходимое снаряжение, узнайте прогноз погоды, проверьте исправность оборудования.</a:t>
            </a:r>
            <a:endParaRPr lang="en-US" sz="17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1844516" y="4293751"/>
            <a:ext cx="771168" cy="30480"/>
          </a:xfrm>
          <a:prstGeom prst="roundRect">
            <a:avLst>
              <a:gd name="adj" fmla="val 303651"/>
            </a:avLst>
          </a:prstGeom>
          <a:solidFill>
            <a:srgbClr val="E5BEB2"/>
          </a:solidFill>
          <a:ln/>
        </p:spPr>
      </p:sp>
      <p:sp>
        <p:nvSpPr>
          <p:cNvPr id="12" name="Shape 9"/>
          <p:cNvSpPr/>
          <p:nvPr/>
        </p:nvSpPr>
        <p:spPr>
          <a:xfrm>
            <a:off x="1379220" y="4061103"/>
            <a:ext cx="495776" cy="495776"/>
          </a:xfrm>
          <a:prstGeom prst="roundRect">
            <a:avLst>
              <a:gd name="adj" fmla="val 18668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527096" y="4143732"/>
            <a:ext cx="199906" cy="3305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03"/>
              </a:lnSpc>
              <a:buNone/>
            </a:pPr>
            <a:r>
              <a:rPr lang="en-US" sz="2603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2</a:t>
            </a:r>
            <a:endParaRPr lang="en-US" sz="26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2839045" y="4033480"/>
            <a:ext cx="2754511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В пути</a:t>
            </a:r>
            <a:endParaRPr lang="en-US" sz="21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839045" y="4509968"/>
            <a:ext cx="10494764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Двигайтесь группой, соблюдайте дисциплину, будьте внимательны к окружающей обстановке, регулярно делайте остановки.</a:t>
            </a:r>
            <a:endParaRPr lang="en-US" sz="17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1844516" y="6136124"/>
            <a:ext cx="771168" cy="30480"/>
          </a:xfrm>
          <a:prstGeom prst="roundRect">
            <a:avLst>
              <a:gd name="adj" fmla="val 303651"/>
            </a:avLst>
          </a:prstGeom>
          <a:solidFill>
            <a:srgbClr val="E5BEB2"/>
          </a:solidFill>
          <a:ln/>
        </p:spPr>
      </p:sp>
      <p:sp>
        <p:nvSpPr>
          <p:cNvPr id="17" name="Shape 14"/>
          <p:cNvSpPr/>
          <p:nvPr/>
        </p:nvSpPr>
        <p:spPr>
          <a:xfrm>
            <a:off x="1379220" y="5903476"/>
            <a:ext cx="495776" cy="495776"/>
          </a:xfrm>
          <a:prstGeom prst="roundRect">
            <a:avLst>
              <a:gd name="adj" fmla="val 18668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1533525" y="5986105"/>
            <a:ext cx="187047" cy="3305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03"/>
              </a:lnSpc>
              <a:buNone/>
            </a:pPr>
            <a:r>
              <a:rPr lang="en-US" sz="2603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3</a:t>
            </a:r>
            <a:endParaRPr lang="en-US" sz="26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2839045" y="5875853"/>
            <a:ext cx="2754511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Ночлег</a:t>
            </a:r>
            <a:endParaRPr lang="en-US" sz="21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2839045" y="6352342"/>
            <a:ext cx="10494764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Выбирайте безопасные места для ночевки, тщательно разжигайте и тушите костер, храните продукты в недоступном для животных месте.</a:t>
            </a:r>
            <a:endParaRPr lang="en-US" sz="17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2572BC-2588-493B-A37A-0932B779631B}"/>
              </a:ext>
            </a:extLst>
          </p:cNvPr>
          <p:cNvSpPr txBox="1"/>
          <p:nvPr/>
        </p:nvSpPr>
        <p:spPr>
          <a:xfrm>
            <a:off x="12845145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04837" y="887730"/>
            <a:ext cx="7934325" cy="10801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253"/>
              </a:lnSpc>
              <a:buNone/>
            </a:pPr>
            <a:r>
              <a:rPr lang="en-US" sz="3402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Обеспечение безопасности в различных видах походов</a:t>
            </a:r>
            <a:endParaRPr lang="en-US" sz="34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604837" y="2227064"/>
            <a:ext cx="7934325" cy="1010841"/>
          </a:xfrm>
          <a:prstGeom prst="roundRect">
            <a:avLst>
              <a:gd name="adj" fmla="val 7181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785217" y="2407444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26"/>
              </a:lnSpc>
              <a:buNone/>
            </a:pPr>
            <a:r>
              <a:rPr lang="en-US" sz="1701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Пешие походы</a:t>
            </a:r>
            <a:endParaRPr lang="en-US" sz="17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85217" y="2780943"/>
            <a:ext cx="7573566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Подходящая обувь, одежда по погоде, трекинговые палки, аптечка первой помощи.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604837" y="3410664"/>
            <a:ext cx="7934325" cy="1287423"/>
          </a:xfrm>
          <a:prstGeom prst="roundRect">
            <a:avLst>
              <a:gd name="adj" fmla="val 5638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85217" y="3591044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26"/>
              </a:lnSpc>
              <a:buNone/>
            </a:pPr>
            <a:r>
              <a:rPr lang="en-US" sz="1701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Водные походы</a:t>
            </a:r>
            <a:endParaRPr lang="en-US" sz="17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785217" y="3964543"/>
            <a:ext cx="757356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Спасательные жилеты, сухие костюмы, средства навигации, знание правил поведения на воде.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604837" y="4870847"/>
            <a:ext cx="7934325" cy="1287423"/>
          </a:xfrm>
          <a:prstGeom prst="roundRect">
            <a:avLst>
              <a:gd name="adj" fmla="val 5638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85217" y="5051227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26"/>
              </a:lnSpc>
              <a:buNone/>
            </a:pPr>
            <a:r>
              <a:rPr lang="en-US" sz="1701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Горные походы</a:t>
            </a:r>
            <a:endParaRPr lang="en-US" sz="17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785217" y="5424726"/>
            <a:ext cx="757356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Альпинистское снаряжение, страховка, ледорубы, специальная обувь, навыки ориентирования.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604837" y="6331029"/>
            <a:ext cx="7934325" cy="1010841"/>
          </a:xfrm>
          <a:prstGeom prst="roundRect">
            <a:avLst>
              <a:gd name="adj" fmla="val 7181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785217" y="6511409"/>
            <a:ext cx="2437209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26"/>
              </a:lnSpc>
              <a:buNone/>
            </a:pPr>
            <a:r>
              <a:rPr lang="en-US" sz="1701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Вело- и мототуризм</a:t>
            </a:r>
            <a:endParaRPr lang="en-US" sz="17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785217" y="6884908"/>
            <a:ext cx="7573566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Шлем, защитная экипировка, исправная техника, дополнительное освещение.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99605E-E990-4C1D-8C10-3BC2612EEB76}"/>
              </a:ext>
            </a:extLst>
          </p:cNvPr>
          <p:cNvSpPr txBox="1"/>
          <p:nvPr/>
        </p:nvSpPr>
        <p:spPr>
          <a:xfrm>
            <a:off x="12845145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1183124"/>
            <a:ext cx="10552033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Ориентирование на местности</a:t>
            </a:r>
            <a:endParaRPr lang="en-US" sz="48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37" y="2324933"/>
            <a:ext cx="61722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64037" y="3188970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Компас</a:t>
            </a:r>
            <a:endParaRPr lang="en-US" sz="24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864037" y="3722846"/>
            <a:ext cx="6266021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10"/>
              </a:lnSpc>
              <a:buNone/>
            </a:pPr>
            <a:r>
              <a:rPr lang="en-US" sz="1944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Определение сторон света и азимута.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342" y="2324933"/>
            <a:ext cx="617220" cy="61722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500342" y="3188970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Карта</a:t>
            </a:r>
            <a:endParaRPr lang="en-US" sz="24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7500342" y="3722846"/>
            <a:ext cx="6266021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10"/>
              </a:lnSpc>
              <a:buNone/>
            </a:pPr>
            <a:r>
              <a:rPr lang="en-US" sz="1944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Изучение рельефа и ориентиров на маршруте.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037" y="4858464"/>
            <a:ext cx="617220" cy="61722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864037" y="5722501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GPS-навигация</a:t>
            </a:r>
            <a:endParaRPr lang="en-US" sz="24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864037" y="6256377"/>
            <a:ext cx="6266021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10"/>
              </a:lnSpc>
              <a:buNone/>
            </a:pPr>
            <a:r>
              <a:rPr lang="en-US" sz="1944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Определение координат и построение маршрута.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0342" y="4858464"/>
            <a:ext cx="617220" cy="617220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7500342" y="5722501"/>
            <a:ext cx="3968115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Природные ориентиры</a:t>
            </a:r>
            <a:endParaRPr lang="en-US" sz="24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7500342" y="6256377"/>
            <a:ext cx="6266021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10"/>
              </a:lnSpc>
              <a:buNone/>
            </a:pPr>
            <a:r>
              <a:rPr lang="en-US" sz="1944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Определение сторон света по солнцу, ветру, растительности.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0D8829-4DB1-47C0-98FC-8E8774B91C78}"/>
              </a:ext>
            </a:extLst>
          </p:cNvPr>
          <p:cNvSpPr txBox="1"/>
          <p:nvPr/>
        </p:nvSpPr>
        <p:spPr>
          <a:xfrm>
            <a:off x="12845145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371023" y="878681"/>
            <a:ext cx="9545955" cy="12739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16"/>
              </a:lnSpc>
              <a:buNone/>
            </a:pPr>
            <a:r>
              <a:rPr lang="en-US" sz="4013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Традиционные и современные средства навигации</a:t>
            </a:r>
            <a:endParaRPr lang="en-US" sz="40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023" y="2458403"/>
            <a:ext cx="1019175" cy="1630799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695950" y="2662238"/>
            <a:ext cx="2548057" cy="3184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08"/>
              </a:lnSpc>
              <a:buNone/>
            </a:pPr>
            <a:r>
              <a:rPr lang="en-US" sz="2006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Карта</a:t>
            </a:r>
            <a:endParaRPr lang="en-US" sz="20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5695950" y="3103007"/>
            <a:ext cx="8221028" cy="3261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68"/>
              </a:lnSpc>
              <a:buNone/>
            </a:pPr>
            <a:r>
              <a:rPr lang="en-US" sz="1605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Подробное изображение местности с обозначением ориентиров.</a:t>
            </a:r>
            <a:endParaRPr lang="en-US" sz="16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1023" y="4089202"/>
            <a:ext cx="1019175" cy="1630799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695950" y="4293037"/>
            <a:ext cx="2548057" cy="3184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08"/>
              </a:lnSpc>
              <a:buNone/>
            </a:pPr>
            <a:r>
              <a:rPr lang="en-US" sz="2006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Компас</a:t>
            </a:r>
            <a:endParaRPr lang="en-US" sz="20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5695950" y="4733806"/>
            <a:ext cx="8221028" cy="3261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68"/>
              </a:lnSpc>
              <a:buNone/>
            </a:pPr>
            <a:r>
              <a:rPr lang="en-US" sz="1605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Прибор для определения направлений сторон света.</a:t>
            </a:r>
            <a:endParaRPr lang="en-US" sz="16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1023" y="5720001"/>
            <a:ext cx="1019175" cy="1630799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5695950" y="5923836"/>
            <a:ext cx="2548057" cy="3184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08"/>
              </a:lnSpc>
              <a:buNone/>
            </a:pPr>
            <a:r>
              <a:rPr lang="en-US" sz="2006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GPS-устройства</a:t>
            </a:r>
            <a:endParaRPr lang="en-US" sz="20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5695950" y="6364605"/>
            <a:ext cx="8221028" cy="3261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68"/>
              </a:lnSpc>
              <a:buNone/>
            </a:pPr>
            <a:r>
              <a:rPr lang="en-US" sz="1605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Электронные навигационные системы с определением координат.</a:t>
            </a:r>
            <a:endParaRPr lang="en-US" sz="16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ACCE56-DBE7-467C-A116-82787AE5512F}"/>
              </a:ext>
            </a:extLst>
          </p:cNvPr>
          <p:cNvSpPr txBox="1"/>
          <p:nvPr/>
        </p:nvSpPr>
        <p:spPr>
          <a:xfrm>
            <a:off x="12845145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435</Words>
  <Application>Microsoft Office PowerPoint</Application>
  <PresentationFormat>Произвольный</PresentationFormat>
  <Paragraphs>71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2024-08-04T13:18:46Z</dcterms:created>
  <dcterms:modified xsi:type="dcterms:W3CDTF">2024-08-04T13:22:40Z</dcterms:modified>
</cp:coreProperties>
</file>