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8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72065"/>
            <a:ext cx="7315199" cy="1375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21"/>
              </a:lnSpc>
              <a:buNone/>
            </a:pPr>
            <a:r>
              <a:rPr lang="en-US" sz="433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Защита Отечества: Долг и Обязанность Гражданина</a:t>
            </a:r>
            <a:endParaRPr lang="en-US" sz="43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1735983"/>
            <a:ext cx="7315199" cy="2063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Тема защиты Отечества – одна из самых важных и актуальных в истории человечества. В России она имеет особое значение, так как на протяжении веков наша страна была вынуждена защищать свою независимость и целостность от многочисленных врагов. В наши дни эта тема не потеряла своей актуальности, поскольку Россия продолжает сталкиваться с различными вызовами и угрозами, которые требуют от ее граждан готовности защищать свою Родину. В этой презентации мы рассмотрим значение защиты Отечества как долга и обязанности гражданина, а также проанализируем историческую перспективу, правовые основы воинской обязанности, формы исполнения воинского долга, а также связь между патриотизмом, гражданской позицией и защитой Родины.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E029-63D4-4E47-8857-A7CAA3B58FF6}"/>
              </a:ext>
            </a:extLst>
          </p:cNvPr>
          <p:cNvSpPr txBox="1"/>
          <p:nvPr/>
        </p:nvSpPr>
        <p:spPr>
          <a:xfrm>
            <a:off x="7315200" y="458128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«Защита Отечества как долг и обязанность гражданина»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45CEE-A5CC-4F87-B70D-23D2FA7FA422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685324" y="694730"/>
            <a:ext cx="5206484" cy="6441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2"/>
              </a:lnSpc>
              <a:buNone/>
            </a:pPr>
            <a:r>
              <a:rPr lang="en-US" sz="405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Тему</a:t>
            </a:r>
            <a:endParaRPr lang="en-US" sz="4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85324" y="1852732"/>
            <a:ext cx="440531" cy="44053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14626" y="1918335"/>
            <a:ext cx="181808" cy="309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4"/>
              </a:lnSpc>
              <a:buNone/>
            </a:pPr>
            <a:r>
              <a:rPr lang="en-US" sz="24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21594" y="1852732"/>
            <a:ext cx="2900124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Защита Отечества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21594" y="2292191"/>
            <a:ext cx="3653195" cy="34470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7"/>
              </a:lnSpc>
              <a:buNone/>
            </a:pPr>
            <a:r>
              <a:rPr lang="en-US" sz="154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Защита Отечества - это не просто абстрактный принцип, а конкретный набор действий, направленный на сохранение суверенитета, независимости, территориальной целостности и безопасности государства. Это сложная задача, требующая от каждого гражданина осознания своей ответственности, готовности встать на защиту своей Родины.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70527" y="1852732"/>
            <a:ext cx="440531" cy="44053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61729" y="1918335"/>
            <a:ext cx="258128" cy="309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4"/>
              </a:lnSpc>
              <a:buNone/>
            </a:pPr>
            <a:r>
              <a:rPr lang="en-US" sz="24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06797" y="1852732"/>
            <a:ext cx="3128248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Долг и Обязанность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06797" y="2292191"/>
            <a:ext cx="3653195" cy="31337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7"/>
              </a:lnSpc>
              <a:buNone/>
            </a:pPr>
            <a:r>
              <a:rPr lang="en-US" sz="154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Защита Отечества - это не просто выбор, а долг и обязанность гражданина. Каждый человек, рожденный в России, имеет право на защиту своего государства, но также несет ответственность за его безопасность. Эта обязанность прописана в Конституции РФ и закрепляется в законах о воинской службе.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55731" y="1852732"/>
            <a:ext cx="440531" cy="44053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39789" y="1918335"/>
            <a:ext cx="272415" cy="309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4"/>
              </a:lnSpc>
              <a:buNone/>
            </a:pPr>
            <a:r>
              <a:rPr lang="en-US" sz="24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92001" y="1852732"/>
            <a:ext cx="3400782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Гражданская позиция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92001" y="2292191"/>
            <a:ext cx="3653195" cy="219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7"/>
              </a:lnSpc>
              <a:buNone/>
            </a:pPr>
            <a:r>
              <a:rPr lang="en-US" sz="154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Защита Отечества – это не только участие в военных действиях, но и активное участие в жизни страны, проявление гражданской позиции, патриотизма и готовность вносить свой вклад в развитие и процветание Родины.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85324" y="6155293"/>
            <a:ext cx="440531" cy="44053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62714" y="6220897"/>
            <a:ext cx="285631" cy="309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4"/>
              </a:lnSpc>
              <a:buNone/>
            </a:pPr>
            <a:r>
              <a:rPr lang="en-US" sz="24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21594" y="6155293"/>
            <a:ext cx="3357801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Современные реалии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321594" y="6594753"/>
            <a:ext cx="12623483" cy="940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7"/>
              </a:lnSpc>
              <a:buNone/>
            </a:pPr>
            <a:r>
              <a:rPr lang="en-US" sz="154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условиях современной геополитической обстановки, когда мир сталкивается с новыми вызовами и угрозами, защита Отечества приобретает еще большее значение. Понимание своего долга и готовность защищать свою страну – это залог ее безопасности и стабильности.</a:t>
            </a:r>
            <a:endParaRPr lang="en-US" sz="1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3E0EE-27A7-4C4C-8E5B-59EED5BFE534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88381" y="902613"/>
            <a:ext cx="6730365" cy="498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28"/>
              </a:lnSpc>
              <a:buNone/>
            </a:pPr>
            <a:r>
              <a:rPr lang="en-US" sz="314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Историческая Перспектива</a:t>
            </a:r>
            <a:endParaRPr lang="en-US" sz="3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06384" y="1628894"/>
            <a:ext cx="18931" cy="5697974"/>
          </a:xfrm>
          <a:prstGeom prst="roundRect">
            <a:avLst>
              <a:gd name="adj" fmla="val 336478"/>
            </a:avLst>
          </a:prstGeom>
          <a:solidFill>
            <a:srgbClr val="8D2424"/>
          </a:solidFill>
          <a:ln/>
        </p:spPr>
      </p:sp>
      <p:sp>
        <p:nvSpPr>
          <p:cNvPr id="7" name="Shape 3"/>
          <p:cNvSpPr/>
          <p:nvPr/>
        </p:nvSpPr>
        <p:spPr>
          <a:xfrm>
            <a:off x="4586407" y="1960662"/>
            <a:ext cx="530781" cy="18931"/>
          </a:xfrm>
          <a:prstGeom prst="roundRect">
            <a:avLst>
              <a:gd name="adj" fmla="val 336478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4245173" y="1799511"/>
            <a:ext cx="341233" cy="3412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345424" y="1850350"/>
            <a:ext cx="140732" cy="239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86"/>
              </a:lnSpc>
              <a:buNone/>
            </a:pPr>
            <a:r>
              <a:rPr lang="en-US" sz="188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1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49823" y="1780461"/>
            <a:ext cx="1995487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Древняя Русь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249823" y="2120860"/>
            <a:ext cx="8849797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Уже в Древней Руси существовал институт воинской службы, граждане защищали свои земли от внешних врагов. Вся история России – это история постоянных войн и конфликтов, которые закаляли дух народа и формировали его патриотизм.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586407" y="3483709"/>
            <a:ext cx="530781" cy="18931"/>
          </a:xfrm>
          <a:prstGeom prst="roundRect">
            <a:avLst>
              <a:gd name="adj" fmla="val 336478"/>
            </a:avLst>
          </a:prstGeom>
          <a:solidFill>
            <a:srgbClr val="8D2424"/>
          </a:solidFill>
          <a:ln/>
        </p:spPr>
      </p:sp>
      <p:sp>
        <p:nvSpPr>
          <p:cNvPr id="13" name="Shape 9"/>
          <p:cNvSpPr/>
          <p:nvPr/>
        </p:nvSpPr>
        <p:spPr>
          <a:xfrm>
            <a:off x="4245173" y="3322558"/>
            <a:ext cx="341233" cy="3412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315778" y="3373398"/>
            <a:ext cx="199906" cy="239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86"/>
              </a:lnSpc>
              <a:buNone/>
            </a:pPr>
            <a:r>
              <a:rPr lang="en-US" sz="188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1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249823" y="3303508"/>
            <a:ext cx="1995487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XIX век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49823" y="3643908"/>
            <a:ext cx="8849797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XIX веке Россия участвовала в многочисленных войнах, включая Крымскую войну, а также многочисленные освободительные кампании. В этот период формировался образ защитника Отечества как храброго и самоотверженного воина.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586407" y="5006757"/>
            <a:ext cx="530781" cy="18931"/>
          </a:xfrm>
          <a:prstGeom prst="roundRect">
            <a:avLst>
              <a:gd name="adj" fmla="val 336478"/>
            </a:avLst>
          </a:prstGeom>
          <a:solidFill>
            <a:srgbClr val="8D2424"/>
          </a:solidFill>
          <a:ln/>
        </p:spPr>
      </p:sp>
      <p:sp>
        <p:nvSpPr>
          <p:cNvPr id="18" name="Shape 14"/>
          <p:cNvSpPr/>
          <p:nvPr/>
        </p:nvSpPr>
        <p:spPr>
          <a:xfrm>
            <a:off x="4245173" y="4845606"/>
            <a:ext cx="341233" cy="3412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310301" y="4896445"/>
            <a:ext cx="210860" cy="239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86"/>
              </a:lnSpc>
              <a:buNone/>
            </a:pPr>
            <a:r>
              <a:rPr lang="en-US" sz="188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1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249823" y="4826556"/>
            <a:ext cx="1995487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XX век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249823" y="5166955"/>
            <a:ext cx="8849797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XX век стал временем самых страшных войн, в которых Россия участвовала. Первая и Вторая мировые войны стали тяжелым испытанием для народа, но они также показали его силу и мужество.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8"/>
          <p:cNvSpPr/>
          <p:nvPr/>
        </p:nvSpPr>
        <p:spPr>
          <a:xfrm>
            <a:off x="4586407" y="6287155"/>
            <a:ext cx="530781" cy="18931"/>
          </a:xfrm>
          <a:prstGeom prst="roundRect">
            <a:avLst>
              <a:gd name="adj" fmla="val 336478"/>
            </a:avLst>
          </a:prstGeom>
          <a:solidFill>
            <a:srgbClr val="8D2424"/>
          </a:solidFill>
          <a:ln/>
        </p:spPr>
      </p:sp>
      <p:sp>
        <p:nvSpPr>
          <p:cNvPr id="23" name="Shape 19"/>
          <p:cNvSpPr/>
          <p:nvPr/>
        </p:nvSpPr>
        <p:spPr>
          <a:xfrm>
            <a:off x="4245173" y="6126004"/>
            <a:ext cx="341233" cy="3412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4305181" y="6176843"/>
            <a:ext cx="221218" cy="239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86"/>
              </a:lnSpc>
              <a:buNone/>
            </a:pPr>
            <a:r>
              <a:rPr lang="en-US" sz="188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1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5249823" y="6106954"/>
            <a:ext cx="1995487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XXI век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5249823" y="6447353"/>
            <a:ext cx="8849797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XXI веке Россия продолжает сталкиваться с новыми вызовами, которые требуют от ее граждан готовности защищать свою Родину. Сегодня особенно важно не только физически защищать страну, но и защищать ее интересы в международной аре́не.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C420CA-A8C9-4D13-889A-CC92A6E259EB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39140" y="749856"/>
            <a:ext cx="13152120" cy="1389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6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Правовые Основы Воинской Обязанности</a:t>
            </a:r>
            <a:endParaRPr lang="en-US" sz="43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39140" y="2667119"/>
            <a:ext cx="2778681" cy="3473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Конституция РФ</a:t>
            </a:r>
            <a:endParaRPr lang="en-US" sz="2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9140" y="3225522"/>
            <a:ext cx="4040148" cy="2703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1"/>
              </a:lnSpc>
              <a:buNone/>
            </a:pPr>
            <a:r>
              <a:rPr lang="en-US" sz="166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Основной закон РФ устанавливает, что защита Отечества - это обязанность и долг каждого гражданина. Конституция также гарантирует право граждан на защиту от любых форм дискриминации и насилия, что делает защиту Отечества не просто обязанностью, но и правом.</a:t>
            </a:r>
            <a:endParaRPr lang="en-US" sz="16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01972" y="2667119"/>
            <a:ext cx="4040148" cy="694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Законы о Воинской Службе</a:t>
            </a:r>
            <a:endParaRPr lang="en-US" sz="2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01972" y="3572828"/>
            <a:ext cx="4040148" cy="3716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1"/>
              </a:lnSpc>
              <a:buNone/>
            </a:pPr>
            <a:r>
              <a:rPr lang="en-US" sz="166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Законы о воинской службе подробно регулируют порядок призыва, условия прохождения военной службы, права и обязанности военнослужащих, а также ответственность за уклонение от воинской обязанности. Они устанавливают четкие рамки правового регулирования, обеспечивая справедливое и законное исполнение воинской обязанности.</a:t>
            </a:r>
            <a:endParaRPr lang="en-US" sz="16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4804" y="2667119"/>
            <a:ext cx="4040148" cy="694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5"/>
              </a:lnSpc>
              <a:buNone/>
            </a:pPr>
            <a:r>
              <a:rPr lang="en-US" sz="218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Международные Договоры</a:t>
            </a:r>
            <a:endParaRPr lang="en-US" sz="2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64804" y="3572828"/>
            <a:ext cx="4040148" cy="33789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1"/>
              </a:lnSpc>
              <a:buNone/>
            </a:pPr>
            <a:r>
              <a:rPr lang="en-US" sz="166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является участником международных договоров, которые устанавливают общие принципы защиты прав человека и свободы, что также связано с правом на защиту и безопасную жизнь в своем государстве. Эти договоры влияют на правовое регулирование воинской службы в России, делая ее более гуманной и демократичной.</a:t>
            </a:r>
            <a:endParaRPr lang="en-US" sz="16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6027D-BC5C-47E2-B581-8D03343210E2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25364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8957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24939" y="1963698"/>
            <a:ext cx="8966240" cy="498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28"/>
              </a:lnSpc>
              <a:buNone/>
            </a:pPr>
            <a:r>
              <a:rPr lang="en-US" sz="314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Формы Исполнения Воинского Долга</a:t>
            </a:r>
            <a:endParaRPr lang="en-US" sz="3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21" y="2494663"/>
            <a:ext cx="758309" cy="137148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022640" y="2798632"/>
            <a:ext cx="1997512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Военная Служба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3022640" y="3139032"/>
            <a:ext cx="10540960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4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Самая распространенная форма исполнения воинского долга. Граждане России могут проходить военную службу по призыву или по контракту. Военная служба дает гражданам возможность получить военную специальность, повысить свою физическую и психологическую подготовку, а также защитить свою Родину в случае необходимости.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921" y="3866144"/>
            <a:ext cx="758309" cy="121324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022640" y="4170113"/>
            <a:ext cx="4601885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Альтернативная Гражданская Служба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3022640" y="4510512"/>
            <a:ext cx="10540960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4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Граждане, имеющие убеждения, не совместимые с военной службой, могут пройти альтернативную гражданскую службу. Она осуществляется в невоенных организациях, где граждане выполняют общественно полезную работу.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921" y="5079391"/>
            <a:ext cx="758309" cy="121324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022640" y="5383360"/>
            <a:ext cx="3504843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Патриотическое Воспитание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3022640" y="5723759"/>
            <a:ext cx="10540960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4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Воспитывать патриотизм в молодежи, способствовать формированию гражданской позиции и готовности к защите Отечества – это важная задача не только военной службы, но и образовательных учреждений, семьи и общества в целом.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921" y="6292638"/>
            <a:ext cx="758309" cy="137148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3022640" y="6596607"/>
            <a:ext cx="3007043" cy="2494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4"/>
              </a:lnSpc>
              <a:buNone/>
            </a:pPr>
            <a:r>
              <a:rPr lang="en-US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Добровольное Движение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3022640" y="6937006"/>
            <a:ext cx="10540960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40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Существуют добровольные движения, которые способствуют формированию патриотических чувств и готовности к защите Отечества. Участники этих движений занимаются военно-патриотическим воспитанием молодежи, организуют мероприятия, связанные с историей России, и вносят свой вклад в укрепление обороноспособности страны.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13A90-2ADF-4369-BEBE-23AB26A06FB7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35092" y="578287"/>
            <a:ext cx="12063055" cy="690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41"/>
              </a:lnSpc>
              <a:buNone/>
            </a:pPr>
            <a:r>
              <a:rPr lang="en-US" sz="435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Патриотизм и Гражданская Позиция</a:t>
            </a:r>
            <a:endParaRPr lang="en-US" sz="4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92" y="1584246"/>
            <a:ext cx="525066" cy="52506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5092" y="2319338"/>
            <a:ext cx="2840355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0"/>
              </a:lnSpc>
              <a:buNone/>
            </a:pPr>
            <a:r>
              <a:rPr lang="en-US" sz="21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Любовь к Родине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35092" y="2790706"/>
            <a:ext cx="6422588" cy="1343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165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Патриотизм – это любовь к своей Родине, гордость за ее историю, культуру и традиции. Он проявляется в желании служить своей стране, защищать ее интересы и вносить свой вклад в ее процветание.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720" y="1584246"/>
            <a:ext cx="525066" cy="52506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2720" y="2319338"/>
            <a:ext cx="5972175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0"/>
              </a:lnSpc>
              <a:buNone/>
            </a:pPr>
            <a:r>
              <a:rPr lang="en-US" sz="21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Ответственность перед Обществом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72720" y="2790706"/>
            <a:ext cx="6422588" cy="1007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165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Гражданская позиция – это активная позиция гражданина, выражающаяся в готовности нести ответственность за судьбу своей страны и готовность включаться в ее жизнь.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92" y="4764762"/>
            <a:ext cx="525066" cy="52506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35092" y="5499854"/>
            <a:ext cx="4132778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0"/>
              </a:lnSpc>
              <a:buNone/>
            </a:pPr>
            <a:r>
              <a:rPr lang="en-US" sz="21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Защита Справедливости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35092" y="5971223"/>
            <a:ext cx="6422588" cy="16799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165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Патриотизм и гражданская позиция неразрывно связаны с защитой справедливости. Гражданин должен быть готов бороться за справедливые и честные условия жизни в своей стране и защищать ее интересы от любых внешних и внутренних угроз.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720" y="4764762"/>
            <a:ext cx="525066" cy="52506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72720" y="5499854"/>
            <a:ext cx="5787866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0"/>
              </a:lnSpc>
              <a:buNone/>
            </a:pPr>
            <a:r>
              <a:rPr lang="en-US" sz="21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Готовность к Самопожертвованию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472720" y="5971223"/>
            <a:ext cx="6422588" cy="16799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165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случае необходимости патриот готов пожертвовать своими интересами ради благополучия своей Родины. Это может быть как участие в военных действиях, так и просто готовность помогать своим соотечественникам в трудные времена.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041AF-87A4-477D-A771-6B3109CF5DC5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4124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525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00319" y="2504003"/>
            <a:ext cx="11429643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Современные Вызовы и Угрозы Безопасности России</a:t>
            </a:r>
            <a:endParaRPr lang="en-US" sz="3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600319" y="3830360"/>
            <a:ext cx="5632728" cy="1762720"/>
          </a:xfrm>
          <a:prstGeom prst="roundRect">
            <a:avLst>
              <a:gd name="adj" fmla="val 391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772126" y="4002167"/>
            <a:ext cx="2160508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Терроризм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772126" y="4370665"/>
            <a:ext cx="5289113" cy="1050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69"/>
              </a:lnSpc>
              <a:buNone/>
            </a:pPr>
            <a:r>
              <a:rPr lang="en-US" sz="129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Терроризм – это одна из основных угроз безопасности России в современном мире. Террористические акты могут привести к многочисленным жертвам, разрушениям и экономическим потерям.</a:t>
            </a:r>
            <a:endParaRPr lang="en-US" sz="1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397234" y="3830360"/>
            <a:ext cx="5632728" cy="1762720"/>
          </a:xfrm>
          <a:prstGeom prst="roundRect">
            <a:avLst>
              <a:gd name="adj" fmla="val 391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69041" y="4002167"/>
            <a:ext cx="2160508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Киберугрозы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569041" y="4370665"/>
            <a:ext cx="5289113" cy="1050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69"/>
              </a:lnSpc>
              <a:buNone/>
            </a:pPr>
            <a:r>
              <a:rPr lang="en-US" sz="129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Киберугрозы – это еще одна опасность, с которой сталкивается Россия. Кибератаки могут нанести ущерб инфраструктуре страны, похитить конфиденциальную информацию и дестабилизировать экономику.</a:t>
            </a:r>
            <a:endParaRPr lang="en-US" sz="1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600319" y="5757267"/>
            <a:ext cx="5632728" cy="2025372"/>
          </a:xfrm>
          <a:prstGeom prst="roundRect">
            <a:avLst>
              <a:gd name="adj" fmla="val 3405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772126" y="5929074"/>
            <a:ext cx="4536877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Геополитическая Нестабильность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772126" y="6297573"/>
            <a:ext cx="5289113" cy="131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69"/>
              </a:lnSpc>
              <a:buNone/>
            </a:pPr>
            <a:r>
              <a:rPr lang="en-US" sz="129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Геополитическая нестабильность в мире также представляет угрозу безопасности России. Конфликты в соседних странах могут распространиться на российскую территорию, а внешнее давление может ослабить экономику и политическую систему России.</a:t>
            </a:r>
            <a:endParaRPr lang="en-US" sz="1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397234" y="5757267"/>
            <a:ext cx="5632728" cy="2025372"/>
          </a:xfrm>
          <a:prstGeom prst="roundRect">
            <a:avLst>
              <a:gd name="adj" fmla="val 3405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569041" y="5929074"/>
            <a:ext cx="3428762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Экологические Проблемы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69041" y="6297573"/>
            <a:ext cx="5289113" cy="1050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69"/>
              </a:lnSpc>
              <a:buNone/>
            </a:pPr>
            <a:r>
              <a:rPr lang="en-US" sz="129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Экологические проблемы, такие как изменение климата, загрязнение окружающей среды и нехватка ресурсов, могут привести к социальным конфликтам, экономическим проблемам и ухудшению жизни граждан.</a:t>
            </a:r>
            <a:endParaRPr lang="en-US" sz="1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FD4B3-FBEE-479A-9ECC-85621F2950C2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1090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2024-07-15T11:49:47Z</dcterms:created>
  <dcterms:modified xsi:type="dcterms:W3CDTF">2024-07-15T11:55:53Z</dcterms:modified>
</cp:coreProperties>
</file>