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6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32893"/>
            <a:ext cx="7315200" cy="17445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701"/>
              </a:lnSpc>
              <a:buNone/>
            </a:pPr>
            <a:r>
              <a:rPr lang="en-US" sz="5361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Выделение у животных</a:t>
            </a:r>
            <a:endParaRPr lang="en-US" sz="5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1980703"/>
            <a:ext cx="7315200" cy="29178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7"/>
              </a:lnSpc>
              <a:buNone/>
            </a:pPr>
            <a:r>
              <a:rPr lang="en-US" sz="174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Выделение - жизненно важный процесс, который позволяет живым организмам, включая животных, очищать свой организм от вредных веществ и метаболических отходов. Понимание механизмов выделения у разных групп животных является ключом к пониманию их физиологии и адаптации к различным средам обитания. В данной презентации мы рассмотрим основные концепции, лежащие в основе выделительной системы животных, её эволюцию, а также особенности функционирования у водных и наземных видов.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33AD1-CCC5-4EA7-9D80-C9DFC4FA3EEB}"/>
              </a:ext>
            </a:extLst>
          </p:cNvPr>
          <p:cNvSpPr txBox="1"/>
          <p:nvPr/>
        </p:nvSpPr>
        <p:spPr>
          <a:xfrm>
            <a:off x="7315200" y="5101782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«Выделение у животных»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F352A-795A-4A11-8247-FA4A683B7A63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28688" y="946785"/>
            <a:ext cx="12772906" cy="12072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53"/>
              </a:lnSpc>
              <a:buNone/>
            </a:pPr>
            <a:r>
              <a:rPr lang="en-US" sz="3802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Понятие выделения и его роль в жизнедеятельности животных</a:t>
            </a:r>
            <a:endParaRPr lang="en-US" sz="38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928688" y="2724388"/>
            <a:ext cx="488871" cy="488871"/>
          </a:xfrm>
          <a:prstGeom prst="roundRect">
            <a:avLst>
              <a:gd name="adj" fmla="val 20003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21926" y="2823924"/>
            <a:ext cx="102275" cy="2897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1"/>
              </a:lnSpc>
              <a:buNone/>
            </a:pPr>
            <a:r>
              <a:rPr lang="en-US" sz="228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2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34847" y="2724388"/>
            <a:ext cx="3205043" cy="301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77"/>
              </a:lnSpc>
              <a:buNone/>
            </a:pPr>
            <a:r>
              <a:rPr lang="en-US" sz="190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Определение выделения</a:t>
            </a:r>
            <a:endParaRPr lang="en-US" sz="19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34847" y="3156585"/>
            <a:ext cx="3406616" cy="2781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8"/>
              </a:lnSpc>
              <a:buNone/>
            </a:pPr>
            <a:r>
              <a:rPr lang="en-US" sz="171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Выделение - это процесс удаления из организма продуктов метаболизма и других вредных веществ, накопление которых могло бы привести к нарушению нормальной жизнедеятельности.</a:t>
            </a:r>
            <a:endParaRPr lang="en-US" sz="17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58753" y="2724388"/>
            <a:ext cx="488871" cy="488871"/>
          </a:xfrm>
          <a:prstGeom prst="roundRect">
            <a:avLst>
              <a:gd name="adj" fmla="val 20003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423297" y="2823924"/>
            <a:ext cx="159663" cy="2897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1"/>
              </a:lnSpc>
              <a:buNone/>
            </a:pPr>
            <a:r>
              <a:rPr lang="en-US" sz="228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2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64912" y="2724388"/>
            <a:ext cx="3406616" cy="6036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7"/>
              </a:lnSpc>
              <a:buNone/>
            </a:pPr>
            <a:r>
              <a:rPr lang="en-US" sz="190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в жизнедеятельности</a:t>
            </a:r>
            <a:endParaRPr lang="en-US" sz="19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64912" y="3458408"/>
            <a:ext cx="3406616" cy="38242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8"/>
              </a:lnSpc>
              <a:buNone/>
            </a:pPr>
            <a:r>
              <a:rPr lang="en-US" sz="171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Выделение играет критически важную роль в поддержании гомеостаза, то есть оптимального внутреннего состава организма. Эффективное удаление метаболических отходов и токсинов позволяет животным сохранять постоянство важнейших физиологических параметров.</a:t>
            </a:r>
            <a:endParaRPr lang="en-US" sz="17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588818" y="2724388"/>
            <a:ext cx="488871" cy="488871"/>
          </a:xfrm>
          <a:prstGeom prst="roundRect">
            <a:avLst>
              <a:gd name="adj" fmla="val 20003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56338" y="2823924"/>
            <a:ext cx="153829" cy="2897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1"/>
              </a:lnSpc>
              <a:buNone/>
            </a:pPr>
            <a:r>
              <a:rPr lang="en-US" sz="228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2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94977" y="2724388"/>
            <a:ext cx="2414468" cy="301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77"/>
              </a:lnSpc>
              <a:buNone/>
            </a:pPr>
            <a:r>
              <a:rPr lang="en-US" sz="190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Типы отходов</a:t>
            </a:r>
            <a:endParaRPr lang="en-US" sz="19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294977" y="3156585"/>
            <a:ext cx="3406616" cy="31289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8"/>
              </a:lnSpc>
              <a:buNone/>
            </a:pPr>
            <a:r>
              <a:rPr lang="en-US" sz="171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Выделительная система удаляет из организма различные вещества, включая углекислый газ, мочевину, мочевую кислоту, аммиак и другие. Состав выделяемых веществ зависит от типа животного и среды его обитания.</a:t>
            </a:r>
            <a:endParaRPr lang="en-US" sz="17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A31468-305C-4791-81E4-82924EC6E9A4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665012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36113" y="2635448"/>
            <a:ext cx="10158055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Эволюция выделительной системы в животном мире</a:t>
            </a:r>
            <a:endParaRPr lang="en-US" sz="30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297817" y="3854768"/>
            <a:ext cx="34528" cy="4335066"/>
          </a:xfrm>
          <a:prstGeom prst="roundRect">
            <a:avLst>
              <a:gd name="adj" fmla="val 225237"/>
            </a:avLst>
          </a:prstGeom>
          <a:solidFill>
            <a:srgbClr val="922022"/>
          </a:solidFill>
          <a:ln/>
        </p:spPr>
      </p:sp>
      <p:sp>
        <p:nvSpPr>
          <p:cNvPr id="7" name="Shape 3"/>
          <p:cNvSpPr/>
          <p:nvPr/>
        </p:nvSpPr>
        <p:spPr>
          <a:xfrm>
            <a:off x="6515874" y="4226123"/>
            <a:ext cx="604837" cy="34528"/>
          </a:xfrm>
          <a:prstGeom prst="roundRect">
            <a:avLst>
              <a:gd name="adj" fmla="val 225237"/>
            </a:avLst>
          </a:prstGeom>
          <a:solidFill>
            <a:srgbClr val="922022"/>
          </a:solidFill>
          <a:ln/>
        </p:spPr>
      </p:sp>
      <p:sp>
        <p:nvSpPr>
          <p:cNvPr id="8" name="Shape 4"/>
          <p:cNvSpPr/>
          <p:nvPr/>
        </p:nvSpPr>
        <p:spPr>
          <a:xfrm>
            <a:off x="7120711" y="4049078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274302" y="4128254"/>
            <a:ext cx="81439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974068" y="4027527"/>
            <a:ext cx="2390537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Примитивные системы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199299" y="4371142"/>
            <a:ext cx="5165306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 простейших одноклеточных организмов выделение происходит на уровне клетки. Они используют для этого специальные органеллы - контрактильные вакуоли.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509450" y="5090160"/>
            <a:ext cx="604837" cy="34528"/>
          </a:xfrm>
          <a:prstGeom prst="roundRect">
            <a:avLst>
              <a:gd name="adj" fmla="val 225237"/>
            </a:avLst>
          </a:prstGeom>
          <a:solidFill>
            <a:srgbClr val="922022"/>
          </a:solidFill>
          <a:ln/>
        </p:spPr>
      </p:sp>
      <p:sp>
        <p:nvSpPr>
          <p:cNvPr id="13" name="Shape 9"/>
          <p:cNvSpPr/>
          <p:nvPr/>
        </p:nvSpPr>
        <p:spPr>
          <a:xfrm>
            <a:off x="7120711" y="4913114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7251561" y="4992291"/>
            <a:ext cx="127040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8265557" y="4891564"/>
            <a:ext cx="3167896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Усложнение у многоклеточных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265557" y="5235178"/>
            <a:ext cx="4128611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 мере эволюции многоклеточных животных, выделительная система становилась все более сложной. Появлялись специализированные органы, такие как протонефридии у плоских червей и нефридии у кольчатых червей.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6515874" y="6212562"/>
            <a:ext cx="604837" cy="34528"/>
          </a:xfrm>
          <a:prstGeom prst="roundRect">
            <a:avLst>
              <a:gd name="adj" fmla="val 225237"/>
            </a:avLst>
          </a:prstGeom>
          <a:solidFill>
            <a:srgbClr val="922022"/>
          </a:solidFill>
          <a:ln/>
        </p:spPr>
      </p:sp>
      <p:sp>
        <p:nvSpPr>
          <p:cNvPr id="18" name="Shape 14"/>
          <p:cNvSpPr/>
          <p:nvPr/>
        </p:nvSpPr>
        <p:spPr>
          <a:xfrm>
            <a:off x="7120711" y="6035516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253823" y="6114693"/>
            <a:ext cx="122396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3855839" y="6013966"/>
            <a:ext cx="2508766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Развитие у позвоночных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1199299" y="6357580"/>
            <a:ext cx="5165306" cy="1659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 позвоночных животных выделительная система достигла максимального уровня сложности. Основным выделительным органом стали почки, которые фильтруют кровь и выводят из организма конечные продукты обмена веществ.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AD7A5F-12EC-4B36-992E-95373AB341CB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331833"/>
            <a:ext cx="12902327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20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Типы выделительных систем у различных групп существ</a:t>
            </a:r>
            <a:endParaRPr lang="en-US" sz="43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3320534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Простейшие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4037" y="3910251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 простейших, таких как амебы и эвглены, выделение осуществляется на клеточном уровне с помощью специальных органелл - сократительных вакуолей.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72695" y="3320534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Беспозвоночные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2695" y="3910251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Беспозвоночные животные, например, плоские черви и моллюски, имеют более сложные выделительные системы, включающие протонефридии и нефридии.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81354" y="3320534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Позвоночные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81354" y="3910251"/>
            <a:ext cx="3898821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 позвоночных, таких как рыбы, амфибии, рептилии, птицы и млекопитающие, выделительная система представлена мочевыделительными органами - почками.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D31A0-877D-4926-888A-70E92C4E9630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282" y="919996"/>
            <a:ext cx="9510236" cy="1160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71"/>
              </a:lnSpc>
              <a:buNone/>
            </a:pPr>
            <a:r>
              <a:rPr lang="en-US" sz="3656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Строение и функционирование почек у млекопитающих</a:t>
            </a:r>
            <a:endParaRPr lang="en-US" sz="3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31282" y="2394228"/>
            <a:ext cx="4650700" cy="2854643"/>
          </a:xfrm>
          <a:prstGeom prst="roundRect">
            <a:avLst>
              <a:gd name="adj" fmla="val 3294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47857" y="2610803"/>
            <a:ext cx="2321719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5"/>
              </a:lnSpc>
              <a:buNone/>
            </a:pPr>
            <a:r>
              <a:rPr lang="en-US" sz="182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Нефрон</a:t>
            </a:r>
            <a:endParaRPr lang="en-US" sz="1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947857" y="3026331"/>
            <a:ext cx="4217551" cy="20059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3"/>
              </a:lnSpc>
              <a:buNone/>
            </a:pPr>
            <a:r>
              <a:rPr lang="en-US" sz="164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Основной структурной и функциональной единицей почек является нефрон. Каждая почка содержит около миллиона нефронов, которые фильтруют кровь и формируют первичную мочу.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590937" y="2394228"/>
            <a:ext cx="4650700" cy="2854643"/>
          </a:xfrm>
          <a:prstGeom prst="roundRect">
            <a:avLst>
              <a:gd name="adj" fmla="val 3294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807512" y="2610803"/>
            <a:ext cx="2321719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5"/>
              </a:lnSpc>
              <a:buNone/>
            </a:pPr>
            <a:r>
              <a:rPr lang="en-US" sz="182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Почечные телльца</a:t>
            </a:r>
            <a:endParaRPr lang="en-US" sz="1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07512" y="3026331"/>
            <a:ext cx="4217551" cy="20059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3"/>
              </a:lnSpc>
              <a:buNone/>
            </a:pPr>
            <a:r>
              <a:rPr lang="en-US" sz="164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почечных тельцах происходит фильтрация крови через клубочки капилляров. Сюда попадают вода, глюкоза, аминокислоты и другие вещества, которые затем подвергаются дальнейшей обработке.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31282" y="5457825"/>
            <a:ext cx="9510236" cy="1851660"/>
          </a:xfrm>
          <a:prstGeom prst="roundRect">
            <a:avLst>
              <a:gd name="adj" fmla="val 5078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47857" y="5674400"/>
            <a:ext cx="2321719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5"/>
              </a:lnSpc>
              <a:buNone/>
            </a:pPr>
            <a:r>
              <a:rPr lang="en-US" sz="182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Канальцы</a:t>
            </a:r>
            <a:endParaRPr lang="en-US" sz="1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47857" y="6089928"/>
            <a:ext cx="9077087" cy="10029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3"/>
              </a:lnSpc>
              <a:buNone/>
            </a:pPr>
            <a:r>
              <a:rPr lang="en-US" sz="164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 канальцам первичная моча проходит последовательную обработку: реабсорбцию полезных веществ и секрецию ненужных. В итоге формируется вторичная моча, которая выводится из организма.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57E323-07A5-4D0C-80D0-0E6375E60DB7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331833"/>
            <a:ext cx="12902327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20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Особенности выделения у водных и наземных животных</a:t>
            </a:r>
            <a:endParaRPr lang="en-US" sz="43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3320534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Водные животные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4037" y="3910251"/>
            <a:ext cx="6150054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Водные животные, такие как рыбы и амфибии, живут в среде с высоким содержанием воды, поэтому их выделительная система в основном ориентирована на удаление избытка воды и растворённых в ней веществ, как правило, в виде аммиака.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623929" y="3320534"/>
            <a:ext cx="3061454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Наземные животные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23929" y="3910251"/>
            <a:ext cx="6150054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Наземные животные, в том числе рептилии, птицы и млекопитающие, сталкиваются с необходимостью сохранения воды в организме. Их выделительная система адаптирована для удаления метаболических отходов в более сгущённом виде, например, в форме мочевой кислоты или мочевины.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79D5B-C098-4D69-840C-5E1AD96BC5FD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36113" y="2865477"/>
            <a:ext cx="8860750" cy="4800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Регуляция работы выделительной системы</a:t>
            </a:r>
            <a:endParaRPr lang="en-US" sz="30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113" y="3604736"/>
            <a:ext cx="3386018" cy="69127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408873" y="4555212"/>
            <a:ext cx="2566035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Гормональная регуляция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408873" y="4898827"/>
            <a:ext cx="3040499" cy="1936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Работа выделительной системы регулируется специализированными гормонами, такими как антидиуретический гормон и альдостерон, которые контролируют баланс воды и электролитов в организме.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131" y="3604736"/>
            <a:ext cx="3386018" cy="69127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794891" y="4555212"/>
            <a:ext cx="3040499" cy="4800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Взаимосвязь с другими системами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794891" y="5138857"/>
            <a:ext cx="3040499" cy="22126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Выделительная система тесно взаимодействует с другими физиологическими системами, включая дыхательную, пищеварительную и эндокринную. Нарушения в работе одной системы могут отразиться на функционировании выделения.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150" y="3604736"/>
            <a:ext cx="3386018" cy="691277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9180909" y="4555212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Адаптация к среде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9180909" y="4898827"/>
            <a:ext cx="3040499" cy="1659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Механизмы выделения у животных эволюционировали в тесной связи со средой обитания. Это позволяет им поддерживать гомеостаз в различных экологических условиях.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7F36D2-800A-4ED5-BFAC-0C6C791FACA7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673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2024-07-05T12:06:55Z</dcterms:created>
  <dcterms:modified xsi:type="dcterms:W3CDTF">2024-07-05T12:42:56Z</dcterms:modified>
</cp:coreProperties>
</file>