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77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18149"/>
            <a:ext cx="7315199" cy="17453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357"/>
              </a:lnSpc>
              <a:buNone/>
            </a:pPr>
            <a:r>
              <a:rPr lang="en-US" sz="3000" dirty="0">
                <a:solidFill>
                  <a:srgbClr val="124E73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Роль личности, общества и государства в предупреждении и ликвидации чрезвычайных ситуаций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2037703"/>
            <a:ext cx="7315199" cy="19827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1"/>
              </a:lnSpc>
              <a:buNone/>
            </a:pPr>
            <a:r>
              <a:rPr lang="en-US" sz="1394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Чрезвычайные ситуации могут возникнуть в любое время и затрагивать всех - от отдельной личности до целого государства. Поэтому предупреждение и ликвидация последствий ЧС является важной задачей, в решении которой должны быть задействованы все: граждане, общественные организации и государственные структуры. В этой презентации мы рассмотрим, как каждый из этих элементов может внести свой вклад в обеспечение безопасности и готовности к чрезвычайным ситуациям.</a:t>
            </a:r>
            <a:endParaRPr lang="en-US" sz="1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E99F0-A36E-4091-A355-07C53265E6D6}"/>
              </a:ext>
            </a:extLst>
          </p:cNvPr>
          <p:cNvSpPr txBox="1"/>
          <p:nvPr/>
        </p:nvSpPr>
        <p:spPr>
          <a:xfrm>
            <a:off x="-1" y="4799363"/>
            <a:ext cx="7315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10 классе по теме: «Роль личности, общества и государства в предупреждении и ликвидации чрезвычайных ситуаций»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01D53-82AB-4834-960B-027E3AEF5C77}"/>
              </a:ext>
            </a:extLst>
          </p:cNvPr>
          <p:cNvSpPr txBox="1"/>
          <p:nvPr/>
        </p:nvSpPr>
        <p:spPr>
          <a:xfrm>
            <a:off x="1280160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sp>
        <p:nvSpPr>
          <p:cNvPr id="4" name="Text 2"/>
          <p:cNvSpPr/>
          <p:nvPr/>
        </p:nvSpPr>
        <p:spPr>
          <a:xfrm>
            <a:off x="938213" y="643652"/>
            <a:ext cx="12753975" cy="2188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745"/>
              </a:lnSpc>
              <a:buNone/>
            </a:pPr>
            <a:r>
              <a:rPr lang="en-US" sz="4596" dirty="0">
                <a:solidFill>
                  <a:srgbClr val="124E73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Единая государственная система предупреждения и ликвидации чрезвычайных ситуаций (РСЧС)</a:t>
            </a:r>
            <a:endParaRPr lang="en-US" sz="4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938213" y="3416141"/>
            <a:ext cx="2918460" cy="3646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73"/>
              </a:lnSpc>
              <a:buNone/>
            </a:pPr>
            <a:r>
              <a:rPr lang="en-US" sz="2298" dirty="0">
                <a:solidFill>
                  <a:srgbClr val="124E73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Цель РСЧС</a:t>
            </a:r>
            <a:endParaRPr lang="en-US" sz="2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938213" y="4014311"/>
            <a:ext cx="3871079" cy="26144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42"/>
              </a:lnSpc>
              <a:buNone/>
            </a:pPr>
            <a:r>
              <a:rPr lang="en-US" sz="1838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Основная цель РСЧС - объединение усилий органов власти, организаций и населения для защиты людей и снижения материального ущерба при возникновении ЧС. Она охватывает все уровни - от муниципального до федерального.</a:t>
            </a:r>
            <a:endParaRPr lang="en-US" sz="18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86507" y="3416141"/>
            <a:ext cx="2918460" cy="3646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73"/>
              </a:lnSpc>
              <a:buNone/>
            </a:pPr>
            <a:r>
              <a:rPr lang="en-US" sz="2298" dirty="0">
                <a:solidFill>
                  <a:srgbClr val="124E73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Принципы РСЧС</a:t>
            </a:r>
            <a:endParaRPr lang="en-US" sz="2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86507" y="4014311"/>
            <a:ext cx="3871079" cy="33614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42"/>
              </a:lnSpc>
              <a:buNone/>
            </a:pPr>
            <a:r>
              <a:rPr lang="en-US" sz="1838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РСЧС основана на принципах централизации управления, комплексного подхода, оптимального распределения сил и средств, приоритетности задач спасения людей. Такая структура позволяет координировать действия и быстро реагировать на чрезвычайные ситуации.</a:t>
            </a:r>
            <a:endParaRPr lang="en-US" sz="18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34801" y="3416141"/>
            <a:ext cx="2918460" cy="3646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73"/>
              </a:lnSpc>
              <a:buNone/>
            </a:pPr>
            <a:r>
              <a:rPr lang="en-US" sz="2298" dirty="0">
                <a:solidFill>
                  <a:srgbClr val="124E73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Задачи РСЧС</a:t>
            </a:r>
            <a:endParaRPr lang="en-US" sz="2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34801" y="4014311"/>
            <a:ext cx="3871079" cy="26144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42"/>
              </a:lnSpc>
              <a:buNone/>
            </a:pPr>
            <a:r>
              <a:rPr lang="en-US" sz="1838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Основными задачами РСЧС являются прогнозирование ЧС, организация системы оповещения, подготовка населения и органов управления к действиям при ЧС, ликвидация ЧС, а также оказание помощи пострадавшим.</a:t>
            </a:r>
            <a:endParaRPr lang="en-US" sz="18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9C2C1-2612-47B1-BF1E-4BCA4A306DFE}"/>
              </a:ext>
            </a:extLst>
          </p:cNvPr>
          <p:cNvSpPr txBox="1"/>
          <p:nvPr/>
        </p:nvSpPr>
        <p:spPr>
          <a:xfrm>
            <a:off x="1280160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267"/>
          </a:xfrm>
          <a:prstGeom prst="rect">
            <a:avLst/>
          </a:prstGeom>
          <a:solidFill>
            <a:srgbClr val="FFFCF5"/>
          </a:solidFill>
          <a:ln/>
        </p:spPr>
      </p:sp>
      <p:sp>
        <p:nvSpPr>
          <p:cNvPr id="4" name="Text 2"/>
          <p:cNvSpPr/>
          <p:nvPr/>
        </p:nvSpPr>
        <p:spPr>
          <a:xfrm>
            <a:off x="1768673" y="558403"/>
            <a:ext cx="11092934" cy="12692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97"/>
              </a:lnSpc>
              <a:buNone/>
            </a:pPr>
            <a:r>
              <a:rPr lang="en-US" sz="3998" dirty="0">
                <a:solidFill>
                  <a:srgbClr val="124E73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Территориальный и функциональный принцип организации РСЧС</a:t>
            </a:r>
            <a:endParaRPr lang="en-US" sz="39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61805" y="2132171"/>
            <a:ext cx="22860" cy="5540693"/>
          </a:xfrm>
          <a:prstGeom prst="roundRect">
            <a:avLst>
              <a:gd name="adj" fmla="val 133252"/>
            </a:avLst>
          </a:prstGeom>
          <a:solidFill>
            <a:srgbClr val="D9D4C9"/>
          </a:solidFill>
          <a:ln/>
        </p:spPr>
      </p:sp>
      <p:sp>
        <p:nvSpPr>
          <p:cNvPr id="6" name="Shape 4"/>
          <p:cNvSpPr/>
          <p:nvPr/>
        </p:nvSpPr>
        <p:spPr>
          <a:xfrm>
            <a:off x="2278797" y="2577465"/>
            <a:ext cx="710684" cy="22860"/>
          </a:xfrm>
          <a:prstGeom prst="roundRect">
            <a:avLst>
              <a:gd name="adj" fmla="val 133252"/>
            </a:avLst>
          </a:prstGeom>
          <a:solidFill>
            <a:srgbClr val="D9D4C9"/>
          </a:solidFill>
          <a:ln/>
        </p:spPr>
      </p:sp>
      <p:sp>
        <p:nvSpPr>
          <p:cNvPr id="7" name="Shape 5"/>
          <p:cNvSpPr/>
          <p:nvPr/>
        </p:nvSpPr>
        <p:spPr>
          <a:xfrm>
            <a:off x="1844814" y="2360533"/>
            <a:ext cx="456843" cy="456843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8" name="Text 6"/>
          <p:cNvSpPr/>
          <p:nvPr/>
        </p:nvSpPr>
        <p:spPr>
          <a:xfrm>
            <a:off x="2001738" y="2436614"/>
            <a:ext cx="142875" cy="3045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9"/>
              </a:lnSpc>
              <a:buNone/>
            </a:pPr>
            <a:r>
              <a:rPr lang="en-US" sz="2399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1</a:t>
            </a:r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190042" y="2335173"/>
            <a:ext cx="3474363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9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Территориальный принцип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190042" y="2774275"/>
            <a:ext cx="9671566" cy="9747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Территориальная подсистема РСЧС охватывает все административно-территориальные образования - от поселений до субъектов РФ. Это позволяет координировать действия на местах и обеспечивать оперативное реагирование.</a:t>
            </a:r>
            <a:endParaRPr lang="en-US" sz="1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278797" y="4600337"/>
            <a:ext cx="710684" cy="22860"/>
          </a:xfrm>
          <a:prstGeom prst="roundRect">
            <a:avLst>
              <a:gd name="adj" fmla="val 133252"/>
            </a:avLst>
          </a:prstGeom>
          <a:solidFill>
            <a:srgbClr val="D9D4C9"/>
          </a:solidFill>
          <a:ln/>
        </p:spPr>
      </p:sp>
      <p:sp>
        <p:nvSpPr>
          <p:cNvPr id="12" name="Shape 10"/>
          <p:cNvSpPr/>
          <p:nvPr/>
        </p:nvSpPr>
        <p:spPr>
          <a:xfrm>
            <a:off x="1844814" y="4383405"/>
            <a:ext cx="456843" cy="456843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13" name="Text 11"/>
          <p:cNvSpPr/>
          <p:nvPr/>
        </p:nvSpPr>
        <p:spPr>
          <a:xfrm>
            <a:off x="1988522" y="4459486"/>
            <a:ext cx="169426" cy="3045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9"/>
              </a:lnSpc>
              <a:buNone/>
            </a:pPr>
            <a:r>
              <a:rPr lang="en-US" sz="2399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2</a:t>
            </a:r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190042" y="4358045"/>
            <a:ext cx="3386018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9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Функциональный принцип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190042" y="4797147"/>
            <a:ext cx="9671566" cy="9747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Функциональные подсистемы РСЧС объединяют органы управления, силы и средства федеральных органов исполнительной власти по видам производственной и иной деятельности. Это повышает эффективность работы по конкретным направлениям.</a:t>
            </a:r>
            <a:endParaRPr lang="en-US" sz="1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2278797" y="6623209"/>
            <a:ext cx="710684" cy="22860"/>
          </a:xfrm>
          <a:prstGeom prst="roundRect">
            <a:avLst>
              <a:gd name="adj" fmla="val 133252"/>
            </a:avLst>
          </a:prstGeom>
          <a:solidFill>
            <a:srgbClr val="D9D4C9"/>
          </a:solidFill>
          <a:ln/>
        </p:spPr>
      </p:sp>
      <p:sp>
        <p:nvSpPr>
          <p:cNvPr id="17" name="Shape 15"/>
          <p:cNvSpPr/>
          <p:nvPr/>
        </p:nvSpPr>
        <p:spPr>
          <a:xfrm>
            <a:off x="1844814" y="6406277"/>
            <a:ext cx="456843" cy="456843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18" name="Text 16"/>
          <p:cNvSpPr/>
          <p:nvPr/>
        </p:nvSpPr>
        <p:spPr>
          <a:xfrm>
            <a:off x="1987570" y="6482358"/>
            <a:ext cx="171212" cy="3045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9"/>
              </a:lnSpc>
              <a:buNone/>
            </a:pPr>
            <a:r>
              <a:rPr lang="en-US" sz="2399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3</a:t>
            </a:r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190042" y="6380917"/>
            <a:ext cx="2538413" cy="3173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9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Взаимодействие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190042" y="6820019"/>
            <a:ext cx="9671566" cy="6498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Территориальные и функциональные подсистемы РСЧС тесно взаимодействуют, что позволяет консолидировать ресурсы и применять комплексный подход к предупреждению и ликвидации ЧС.</a:t>
            </a:r>
            <a:endParaRPr lang="en-US" sz="1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5B20E1-C7AB-4025-953E-25D5DD835D95}"/>
              </a:ext>
            </a:extLst>
          </p:cNvPr>
          <p:cNvSpPr txBox="1"/>
          <p:nvPr/>
        </p:nvSpPr>
        <p:spPr>
          <a:xfrm>
            <a:off x="1280160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sp>
        <p:nvSpPr>
          <p:cNvPr id="4" name="Text 2"/>
          <p:cNvSpPr/>
          <p:nvPr/>
        </p:nvSpPr>
        <p:spPr>
          <a:xfrm>
            <a:off x="938213" y="827723"/>
            <a:ext cx="10608112" cy="7296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45"/>
              </a:lnSpc>
              <a:buNone/>
            </a:pPr>
            <a:r>
              <a:rPr lang="en-US" sz="4596" dirty="0">
                <a:solidFill>
                  <a:srgbClr val="124E73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Задачи РСЧС и примеры их решения</a:t>
            </a:r>
            <a:endParaRPr lang="en-US" sz="4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938213" y="2170152"/>
            <a:ext cx="525304" cy="525304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6" name="Text 4"/>
          <p:cNvSpPr/>
          <p:nvPr/>
        </p:nvSpPr>
        <p:spPr>
          <a:xfrm>
            <a:off x="1118711" y="2257663"/>
            <a:ext cx="164306" cy="3502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58"/>
              </a:lnSpc>
              <a:buNone/>
            </a:pPr>
            <a:r>
              <a:rPr lang="en-US" sz="2758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1</a:t>
            </a:r>
            <a:endParaRPr lang="en-US" sz="27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696998" y="2170152"/>
            <a:ext cx="3336846" cy="7293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73"/>
              </a:lnSpc>
              <a:buNone/>
            </a:pPr>
            <a:r>
              <a:rPr lang="en-US" sz="2298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Прогнозирование и предупреждение ЧС</a:t>
            </a:r>
            <a:endParaRPr lang="en-US" sz="2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696998" y="3039547"/>
            <a:ext cx="3336846" cy="26144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42"/>
              </a:lnSpc>
              <a:buNone/>
            </a:pPr>
            <a:r>
              <a:rPr lang="en-US" sz="1838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Постоянный мониторинг обстановки, оценка рисков, разработка планов реагирования позволяют предотвращать возникновение ЧС или минимизировать их масштабы.</a:t>
            </a:r>
            <a:endParaRPr lang="en-US" sz="18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267325" y="2170152"/>
            <a:ext cx="525304" cy="525304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0" name="Text 8"/>
          <p:cNvSpPr/>
          <p:nvPr/>
        </p:nvSpPr>
        <p:spPr>
          <a:xfrm>
            <a:off x="5432584" y="2257663"/>
            <a:ext cx="194786" cy="3502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58"/>
              </a:lnSpc>
              <a:buNone/>
            </a:pPr>
            <a:r>
              <a:rPr lang="en-US" sz="2758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2</a:t>
            </a:r>
            <a:endParaRPr lang="en-US" sz="27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026110" y="2170152"/>
            <a:ext cx="3336846" cy="7293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73"/>
              </a:lnSpc>
              <a:buNone/>
            </a:pPr>
            <a:r>
              <a:rPr lang="en-US" sz="2298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Оповещение и информирование</a:t>
            </a:r>
            <a:endParaRPr lang="en-US" sz="2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026110" y="3039547"/>
            <a:ext cx="3336846" cy="18674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42"/>
              </a:lnSpc>
              <a:buNone/>
            </a:pPr>
            <a:r>
              <a:rPr lang="en-US" sz="1838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Своевременное оповещение населения о ЧС с помощью сирен, СМИ, сети Интернет является ключевым фактором защиты людей.</a:t>
            </a:r>
            <a:endParaRPr lang="en-US" sz="18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596438" y="2170152"/>
            <a:ext cx="525304" cy="525304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4" name="Text 12"/>
          <p:cNvSpPr/>
          <p:nvPr/>
        </p:nvSpPr>
        <p:spPr>
          <a:xfrm>
            <a:off x="9760625" y="2257663"/>
            <a:ext cx="196810" cy="3502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58"/>
              </a:lnSpc>
              <a:buNone/>
            </a:pPr>
            <a:r>
              <a:rPr lang="en-US" sz="2758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3</a:t>
            </a:r>
            <a:endParaRPr lang="en-US" sz="27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0355223" y="2170152"/>
            <a:ext cx="3336846" cy="7293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73"/>
              </a:lnSpc>
              <a:buNone/>
            </a:pPr>
            <a:r>
              <a:rPr lang="en-US" sz="2298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Аварийно-спасательные работы</a:t>
            </a:r>
            <a:endParaRPr lang="en-US" sz="2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355223" y="3039547"/>
            <a:ext cx="3336846" cy="18674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42"/>
              </a:lnSpc>
              <a:buNone/>
            </a:pPr>
            <a:r>
              <a:rPr lang="en-US" sz="1838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Оперативные действия пожарных, спасателей, медиков позволяют спасать людей, оказывать первую помощь и ликвидировать последствия ЧС.</a:t>
            </a:r>
            <a:endParaRPr lang="en-US" sz="18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938213" y="6150173"/>
            <a:ext cx="525304" cy="525304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8" name="Text 16"/>
          <p:cNvSpPr/>
          <p:nvPr/>
        </p:nvSpPr>
        <p:spPr>
          <a:xfrm>
            <a:off x="1088112" y="6237684"/>
            <a:ext cx="225504" cy="3502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58"/>
              </a:lnSpc>
              <a:buNone/>
            </a:pPr>
            <a:r>
              <a:rPr lang="en-US" sz="2758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4</a:t>
            </a:r>
            <a:endParaRPr lang="en-US" sz="27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696998" y="6150173"/>
            <a:ext cx="4721543" cy="3646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73"/>
              </a:lnSpc>
              <a:buNone/>
            </a:pPr>
            <a:r>
              <a:rPr lang="en-US" sz="2298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Восстановление и реабилитация</a:t>
            </a:r>
            <a:endParaRPr lang="en-US" sz="2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696998" y="6654879"/>
            <a:ext cx="11995190" cy="7469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42"/>
              </a:lnSpc>
              <a:buNone/>
            </a:pPr>
            <a:r>
              <a:rPr lang="en-US" sz="1838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Ремонт поврежденной инфраструктуры, выплата компенсаций, психологическая помощь - все это помогает пострадавшим быстрее вернуться к нормальной жизни.</a:t>
            </a:r>
            <a:endParaRPr lang="en-US" sz="18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A5A6D6-CF51-4BDB-ABE6-5AEBAD851042}"/>
              </a:ext>
            </a:extLst>
          </p:cNvPr>
          <p:cNvSpPr txBox="1"/>
          <p:nvPr/>
        </p:nvSpPr>
        <p:spPr>
          <a:xfrm>
            <a:off x="1280160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sp>
        <p:nvSpPr>
          <p:cNvPr id="4" name="Text 2"/>
          <p:cNvSpPr/>
          <p:nvPr/>
        </p:nvSpPr>
        <p:spPr>
          <a:xfrm>
            <a:off x="1489115" y="758071"/>
            <a:ext cx="11652052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49"/>
              </a:lnSpc>
              <a:buNone/>
            </a:pPr>
            <a:r>
              <a:rPr lang="en-US" sz="4199" dirty="0">
                <a:solidFill>
                  <a:srgbClr val="124E73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Права и обязанности граждан в области защиты от ЧС</a:t>
            </a:r>
            <a:endParaRPr lang="en-US" sz="41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489115" y="2411016"/>
            <a:ext cx="3741896" cy="3276957"/>
          </a:xfrm>
          <a:prstGeom prst="roundRect">
            <a:avLst>
              <a:gd name="adj" fmla="val 976"/>
            </a:avLst>
          </a:prstGeom>
          <a:solidFill>
            <a:srgbClr val="F3EEE3"/>
          </a:solidFill>
          <a:ln/>
        </p:spPr>
      </p:sp>
      <p:sp>
        <p:nvSpPr>
          <p:cNvPr id="6" name="Text 4"/>
          <p:cNvSpPr/>
          <p:nvPr/>
        </p:nvSpPr>
        <p:spPr>
          <a:xfrm>
            <a:off x="1702356" y="2624257"/>
            <a:ext cx="2666286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Права граждан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702356" y="3085267"/>
            <a:ext cx="3315414" cy="23894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7"/>
              </a:lnSpc>
              <a:buNone/>
            </a:pPr>
            <a:r>
              <a:rPr lang="en-US" sz="168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Граждане имеют право на защиту жизни, здоровья и личного имущества в случае ЧС, на получение достоверной информации о риске возникновения ЧС, на возмещение ущерба.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444252" y="2411016"/>
            <a:ext cx="3741896" cy="3276957"/>
          </a:xfrm>
          <a:prstGeom prst="roundRect">
            <a:avLst>
              <a:gd name="adj" fmla="val 976"/>
            </a:avLst>
          </a:prstGeom>
          <a:solidFill>
            <a:srgbClr val="F3EEE3"/>
          </a:solidFill>
          <a:ln/>
        </p:spPr>
      </p:sp>
      <p:sp>
        <p:nvSpPr>
          <p:cNvPr id="9" name="Text 7"/>
          <p:cNvSpPr/>
          <p:nvPr/>
        </p:nvSpPr>
        <p:spPr>
          <a:xfrm>
            <a:off x="5657493" y="2624257"/>
            <a:ext cx="2873693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Обязанности граждан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657493" y="3085267"/>
            <a:ext cx="3315414" cy="20481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7"/>
              </a:lnSpc>
              <a:buNone/>
            </a:pPr>
            <a:r>
              <a:rPr lang="en-US" sz="168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Граждане обязаны соблюдать меры безопасности, проходить обучение способам защиты и действиям в ЧС, оказывать содействие спасательным службам, сообщать о ЧС.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399389" y="2411016"/>
            <a:ext cx="3741896" cy="3276957"/>
          </a:xfrm>
          <a:prstGeom prst="roundRect">
            <a:avLst>
              <a:gd name="adj" fmla="val 976"/>
            </a:avLst>
          </a:prstGeom>
          <a:solidFill>
            <a:srgbClr val="F3EEE3"/>
          </a:solidFill>
          <a:ln/>
        </p:spPr>
      </p:sp>
      <p:sp>
        <p:nvSpPr>
          <p:cNvPr id="12" name="Text 10"/>
          <p:cNvSpPr/>
          <p:nvPr/>
        </p:nvSpPr>
        <p:spPr>
          <a:xfrm>
            <a:off x="9612630" y="2624257"/>
            <a:ext cx="2666286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Активная позиция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612630" y="3085267"/>
            <a:ext cx="3315414" cy="23894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7"/>
              </a:lnSpc>
              <a:buNone/>
            </a:pPr>
            <a:r>
              <a:rPr lang="en-US" sz="168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Граждане, проявляющие активную жизненную позицию, вносят большой вклад в повышение общей готовности к ЧС. Они могут участвовать в общественных организациях, волонтерских движениях, учениях.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489115" y="5901214"/>
            <a:ext cx="11652052" cy="1570196"/>
          </a:xfrm>
          <a:prstGeom prst="roundRect">
            <a:avLst>
              <a:gd name="adj" fmla="val 2038"/>
            </a:avLst>
          </a:prstGeom>
          <a:solidFill>
            <a:srgbClr val="F3EEE3"/>
          </a:solidFill>
          <a:ln/>
        </p:spPr>
      </p:sp>
      <p:sp>
        <p:nvSpPr>
          <p:cNvPr id="15" name="Text 13"/>
          <p:cNvSpPr/>
          <p:nvPr/>
        </p:nvSpPr>
        <p:spPr>
          <a:xfrm>
            <a:off x="1702356" y="6114455"/>
            <a:ext cx="3232071" cy="3331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Личная ответственность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702356" y="6575465"/>
            <a:ext cx="11225570" cy="6827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87"/>
              </a:lnSpc>
              <a:buNone/>
            </a:pPr>
            <a:r>
              <a:rPr lang="en-US" sz="168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Каждый человек должен осознавать свою ответственность за собственную безопасность и безопасность окружающих. Это позволяет снизить риски возникновения ЧС и уменьшить их последствия.</a:t>
            </a:r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DFB3DF-C3D4-4B29-93D4-14D6685A56DB}"/>
              </a:ext>
            </a:extLst>
          </p:cNvPr>
          <p:cNvSpPr txBox="1"/>
          <p:nvPr/>
        </p:nvSpPr>
        <p:spPr>
          <a:xfrm>
            <a:off x="1280160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rgbClr val="FFFCF5"/>
          </a:solidFill>
          <a:ln/>
        </p:spPr>
      </p:sp>
      <p:sp>
        <p:nvSpPr>
          <p:cNvPr id="4" name="Text 2"/>
          <p:cNvSpPr/>
          <p:nvPr/>
        </p:nvSpPr>
        <p:spPr>
          <a:xfrm>
            <a:off x="846058" y="664726"/>
            <a:ext cx="8932783" cy="7554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948"/>
              </a:lnSpc>
              <a:buNone/>
            </a:pPr>
            <a:r>
              <a:rPr lang="en-US" sz="4759" dirty="0">
                <a:solidFill>
                  <a:srgbClr val="124E73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Задачи гражданской обороны</a:t>
            </a:r>
            <a:endParaRPr lang="en-US" sz="47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58" y="1782723"/>
            <a:ext cx="604242" cy="60424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46058" y="2628662"/>
            <a:ext cx="3021687" cy="3776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2379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Защита населения</a:t>
            </a:r>
            <a:endParaRPr lang="en-US" sz="23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46058" y="3151346"/>
            <a:ext cx="6287810" cy="11601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46"/>
              </a:lnSpc>
              <a:buNone/>
            </a:pPr>
            <a:r>
              <a:rPr lang="en-US" sz="1903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Основная задача гражданской обороны - защита населения и территорий в военное время, а также в чрезвычайных ситуациях мирного времени.</a:t>
            </a:r>
            <a:endParaRPr lang="en-US" sz="1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413" y="1782723"/>
            <a:ext cx="604242" cy="60424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96413" y="2628662"/>
            <a:ext cx="3354705" cy="3776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2379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Подготовка населения</a:t>
            </a:r>
            <a:endParaRPr lang="en-US" sz="23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496413" y="3151346"/>
            <a:ext cx="6287929" cy="11601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46"/>
              </a:lnSpc>
              <a:buNone/>
            </a:pPr>
            <a:r>
              <a:rPr lang="en-US" sz="1903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Проведение учений, тренировок и обучение населения способам защиты позволяет повысить готовность к действиям в ЧС.</a:t>
            </a:r>
            <a:endParaRPr lang="en-US" sz="1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58" y="5036701"/>
            <a:ext cx="604242" cy="60424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846058" y="5882640"/>
            <a:ext cx="3021687" cy="3776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2379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Создание укрытий</a:t>
            </a:r>
            <a:endParaRPr lang="en-US" sz="23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846058" y="6405324"/>
            <a:ext cx="6287810" cy="11601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46"/>
              </a:lnSpc>
              <a:buNone/>
            </a:pPr>
            <a:r>
              <a:rPr lang="en-US" sz="1903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Строительство и поддержание в готовности защитных сооружений (бомбоубежищ, укрытий) является необходимым условием защиты людей.</a:t>
            </a:r>
            <a:endParaRPr lang="en-US" sz="1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6413" y="5036701"/>
            <a:ext cx="604242" cy="60424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496413" y="5882640"/>
            <a:ext cx="3021687" cy="3776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2379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Оказание помощи</a:t>
            </a:r>
            <a:endParaRPr lang="en-US" sz="23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7496413" y="6405324"/>
            <a:ext cx="6287929" cy="11601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46"/>
              </a:lnSpc>
              <a:buNone/>
            </a:pPr>
            <a:r>
              <a:rPr lang="en-US" sz="1903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Организация первой медицинской помощи, эвакуация, обеспечение жизнедеятельности населения - важные задачи гражданской обороны.</a:t>
            </a:r>
            <a:endParaRPr lang="en-US" sz="19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06F453-EE3C-4498-808B-47120C344026}"/>
              </a:ext>
            </a:extLst>
          </p:cNvPr>
          <p:cNvSpPr txBox="1"/>
          <p:nvPr/>
        </p:nvSpPr>
        <p:spPr>
          <a:xfrm>
            <a:off x="1280160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sp>
        <p:nvSpPr>
          <p:cNvPr id="4" name="Text 2"/>
          <p:cNvSpPr/>
          <p:nvPr/>
        </p:nvSpPr>
        <p:spPr>
          <a:xfrm>
            <a:off x="1281589" y="607933"/>
            <a:ext cx="12067223" cy="13806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6"/>
              </a:lnSpc>
              <a:buNone/>
            </a:pPr>
            <a:r>
              <a:rPr lang="en-US" sz="4349" dirty="0">
                <a:solidFill>
                  <a:srgbClr val="124E73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Практическое занятие: Отработка действий при сигнале "Внимание всем!"</a:t>
            </a:r>
            <a:endParaRPr lang="en-US" sz="43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89" y="2319933"/>
            <a:ext cx="1104543" cy="176724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717483" y="2540794"/>
            <a:ext cx="2761298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Сигнал оповещения</a:t>
            </a:r>
            <a:endParaRPr lang="en-US" sz="21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717483" y="3018353"/>
            <a:ext cx="10631329" cy="7067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Услышав сигнал "Внимание всем!", необходимо включить радио или телевизор, чтобы получить информацию о сложившейся ситуации и дальнейших действиях.</a:t>
            </a:r>
            <a:endParaRPr lang="en-US" sz="17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589" y="4087178"/>
            <a:ext cx="1104543" cy="176724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717483" y="4308038"/>
            <a:ext cx="2810351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Действия при угрозе</a:t>
            </a:r>
            <a:endParaRPr lang="en-US" sz="21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717483" y="4785598"/>
            <a:ext cx="10631329" cy="7067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 получении указаний о необходимости эвакуации или укрытия следует быстро, но без паники, выполнять все распоряжения спасательных служб.</a:t>
            </a:r>
            <a:endParaRPr lang="en-US" sz="17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589" y="5854422"/>
            <a:ext cx="1104543" cy="176724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717483" y="6075283"/>
            <a:ext cx="2932628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dirty="0">
                <a:solidFill>
                  <a:srgbClr val="2B4150"/>
                </a:solidFill>
                <a:latin typeface="Arial" panose="020B0604020202020204" pitchFamily="34" charset="0"/>
                <a:ea typeface="MuseoModerno" pitchFamily="34" charset="-122"/>
                <a:cs typeface="Arial" panose="020B0604020202020204" pitchFamily="34" charset="0"/>
              </a:rPr>
              <a:t>Безопасные действия</a:t>
            </a:r>
            <a:endParaRPr lang="en-US" sz="21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2717483" y="6552843"/>
            <a:ext cx="10631329" cy="7067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Во время ЧС нужно соблюдать спокойствие, не поддаваться слухам, помогать нуждающимся и строго следовать правилам безопасного поведения.</a:t>
            </a:r>
            <a:endParaRPr lang="en-US" sz="17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ADDFB1-756A-4D73-99B1-0E2E9B097573}"/>
              </a:ext>
            </a:extLst>
          </p:cNvPr>
          <p:cNvSpPr txBox="1"/>
          <p:nvPr/>
        </p:nvSpPr>
        <p:spPr>
          <a:xfrm>
            <a:off x="1280160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734</Words>
  <Application>Microsoft Office PowerPoint</Application>
  <PresentationFormat>Произвольный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2024-07-31T17:56:13Z</dcterms:created>
  <dcterms:modified xsi:type="dcterms:W3CDTF">2024-07-31T17:59:45Z</dcterms:modified>
</cp:coreProperties>
</file>