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02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72480"/>
            <a:ext cx="7315200" cy="28122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192"/>
              </a:lnSpc>
              <a:buNone/>
            </a:pPr>
            <a:r>
              <a:rPr lang="en-US" sz="5753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Пожарная безопасность в природной среде</a:t>
            </a:r>
            <a:endParaRPr lang="en-US" sz="57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2872544"/>
            <a:ext cx="7315200" cy="13511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5"/>
              </a:lnSpc>
              <a:buNone/>
            </a:pPr>
            <a:r>
              <a:rPr lang="en-US" sz="158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Приветствую вас, ребята. Сегодня мы поговорим об актуальной и важной теме - пожарной безопасности в природной среде. Пожары в лесу, степи, на торфяниках представляют серьезную угрозу для экологии, жизни и здоровья людей. Поэтому важно понимать, как уберечь себя и окружающих от опасности.</a:t>
            </a:r>
            <a:endParaRPr lang="en-US" sz="15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5A8FF5-6899-46CD-A7F4-8CFDCEAA4D50}"/>
              </a:ext>
            </a:extLst>
          </p:cNvPr>
          <p:cNvSpPr txBox="1"/>
          <p:nvPr/>
        </p:nvSpPr>
        <p:spPr>
          <a:xfrm>
            <a:off x="-2" y="4715138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«Пожарная безопасность в природной среде»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A7C08-0974-437D-8E4F-89E2E2BF7BDF}"/>
              </a:ext>
            </a:extLst>
          </p:cNvPr>
          <p:cNvSpPr txBox="1"/>
          <p:nvPr/>
        </p:nvSpPr>
        <p:spPr>
          <a:xfrm>
            <a:off x="12812484" y="12191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3770" y="1081207"/>
            <a:ext cx="9705261" cy="17870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91"/>
              </a:lnSpc>
              <a:buNone/>
            </a:pPr>
            <a:r>
              <a:rPr lang="en-US" sz="3753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Введение в тему «Пожарная безопасность в природной среде»</a:t>
            </a:r>
            <a:endParaRPr lang="en-US" sz="37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633770" y="3343513"/>
            <a:ext cx="407432" cy="407432"/>
          </a:xfrm>
          <a:prstGeom prst="roundRect">
            <a:avLst>
              <a:gd name="adj" fmla="val 1867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753427" y="3404235"/>
            <a:ext cx="168116" cy="2859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52"/>
              </a:lnSpc>
              <a:buNone/>
            </a:pPr>
            <a:r>
              <a:rPr lang="en-US" sz="2252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22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222296" y="3343513"/>
            <a:ext cx="2383036" cy="2978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46"/>
              </a:lnSpc>
              <a:buNone/>
            </a:pPr>
            <a:r>
              <a:rPr lang="en-US" sz="1876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Важность темы</a:t>
            </a:r>
            <a:endParaRPr lang="en-US" sz="18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222296" y="3749993"/>
            <a:ext cx="4173617" cy="1448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2"/>
              </a:lnSpc>
              <a:buNone/>
            </a:pPr>
            <a:r>
              <a:rPr lang="en-US" sz="142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Пожары в природной среде не только уничтожают леса, степи, торфяники, но и способствуют выбросу опасных веществ в атмосферу, влияют на изменение климата и угрожают биоразнообразию.</a:t>
            </a:r>
            <a:endParaRPr lang="en-US" sz="14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577007" y="3343513"/>
            <a:ext cx="407432" cy="407432"/>
          </a:xfrm>
          <a:prstGeom prst="roundRect">
            <a:avLst>
              <a:gd name="adj" fmla="val 1867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661303" y="3404235"/>
            <a:ext cx="238720" cy="2859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52"/>
              </a:lnSpc>
              <a:buNone/>
            </a:pPr>
            <a:r>
              <a:rPr lang="en-US" sz="2252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22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165533" y="3343513"/>
            <a:ext cx="3761661" cy="2978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46"/>
              </a:lnSpc>
              <a:buNone/>
            </a:pPr>
            <a:r>
              <a:rPr lang="en-US" sz="1876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Ответственность каждого</a:t>
            </a:r>
            <a:endParaRPr lang="en-US" sz="18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165533" y="3749993"/>
            <a:ext cx="4173617" cy="20277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2"/>
              </a:lnSpc>
              <a:buNone/>
            </a:pPr>
            <a:r>
              <a:rPr lang="en-US" sz="142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Важно, чтобы каждый человек осознавал свою ответственность за пожарную безопасность в природной среде. Правила поведения в лесу, на природе, знания о причинах возникновения пожаров и правилах их тушения – все это необходимо знать и соблюдать.</a:t>
            </a:r>
            <a:endParaRPr lang="en-US" sz="14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633770" y="6162556"/>
            <a:ext cx="407432" cy="407432"/>
          </a:xfrm>
          <a:prstGeom prst="roundRect">
            <a:avLst>
              <a:gd name="adj" fmla="val 1867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711518" y="6223278"/>
            <a:ext cx="251936" cy="2859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52"/>
              </a:lnSpc>
              <a:buNone/>
            </a:pPr>
            <a:r>
              <a:rPr lang="en-US" sz="2252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</a:t>
            </a:r>
            <a:endParaRPr lang="en-US" sz="22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222296" y="6162556"/>
            <a:ext cx="2383036" cy="2978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46"/>
              </a:lnSpc>
              <a:buNone/>
            </a:pPr>
            <a:r>
              <a:rPr lang="en-US" sz="1876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Цели урока</a:t>
            </a:r>
            <a:endParaRPr lang="en-US" sz="18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222296" y="6569035"/>
            <a:ext cx="9116735" cy="5793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2"/>
              </a:lnSpc>
              <a:buNone/>
            </a:pPr>
            <a:r>
              <a:rPr lang="en-US" sz="142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На сегодняшнем уроке мы рассмотрим виды природных пожаров, их причины и последствия, а также изучим меры по предотвращению и тушению пожаров в природной среде.</a:t>
            </a:r>
            <a:endParaRPr lang="en-US" sz="14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13DBEB-22C7-45E4-A92F-C07B9D5A059D}"/>
              </a:ext>
            </a:extLst>
          </p:cNvPr>
          <p:cNvSpPr txBox="1"/>
          <p:nvPr/>
        </p:nvSpPr>
        <p:spPr>
          <a:xfrm>
            <a:off x="12812484" y="12191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58309" y="1360646"/>
            <a:ext cx="13113782" cy="1425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Виды природных возгораний и их характеристики</a:t>
            </a:r>
            <a:endParaRPr lang="en-US" sz="4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8309" y="3327559"/>
            <a:ext cx="285071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Лесные пожары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8309" y="3900368"/>
            <a:ext cx="4018359" cy="24269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Возникают в лесах, распространяются по кронам деревьев, опавшим листьям, траве, почве. Часто сопровождаются сильным дымом и пламенем. Могут переходить на строения и населенные пункты.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12926" y="3327559"/>
            <a:ext cx="2917388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Степные пожары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12926" y="3900368"/>
            <a:ext cx="4018359" cy="2773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Характеризуются быстрым распространением по сухой траве и растительности. Обычно сопровождаются сильным жаром и ветром. Могут распространяться на значительные территории, угрожая сельскохозяйственным угодьям и населенным пунктам.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67543" y="3327559"/>
            <a:ext cx="3179921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Торфяные пожары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67543" y="3900368"/>
            <a:ext cx="4018359" cy="24269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Возникают в болотистых местностях, где почва состоит из торфа. Характеризуются медленным тлением, выделяющим большое количество дыма и вредных веществ. Могут продолжаться несколько месяцев, трудно поддаются тушению.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7624E4-E10F-4F8F-8E69-24B91810ADA0}"/>
              </a:ext>
            </a:extLst>
          </p:cNvPr>
          <p:cNvSpPr txBox="1"/>
          <p:nvPr/>
        </p:nvSpPr>
        <p:spPr>
          <a:xfrm>
            <a:off x="12812484" y="12191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58309" y="836533"/>
            <a:ext cx="13113782" cy="1425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Опасности, связанные с природными пожарами</a:t>
            </a:r>
            <a:endParaRPr lang="en-US" sz="4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58309" y="2830592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01422" y="2903220"/>
            <a:ext cx="201097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26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462326" y="2830592"/>
            <a:ext cx="3522821" cy="7124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Уничтожение экосистем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462326" y="3672959"/>
            <a:ext cx="3522821" cy="1386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Пожары уничтожают растительность, животных, почву, нарушают круговорот веществ в природе.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201722" y="2830592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302568" y="2903220"/>
            <a:ext cx="285631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26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905738" y="2830592"/>
            <a:ext cx="3522821" cy="7124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Загрязнение воздуха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905738" y="3672959"/>
            <a:ext cx="3522821" cy="20802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Пожары выделяют в атмосферу большое количество вредных веществ, таких как угарный газ, сажа, окислы азота. Это негативно влияет на здоровье людей и животных.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645134" y="2830592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738122" y="2903220"/>
            <a:ext cx="301347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</a:t>
            </a:r>
            <a:endParaRPr lang="en-US" sz="26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349151" y="2830592"/>
            <a:ext cx="3203853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Потери имущества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349151" y="3316724"/>
            <a:ext cx="3522821" cy="1386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Пожары могут повредить или уничтожить жилые дома, хозяйственные постройки, инфраструктуру.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58309" y="6213515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44034" y="6286143"/>
            <a:ext cx="315992" cy="3420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4"/>
              </a:lnSpc>
              <a:buNone/>
            </a:pPr>
            <a:r>
              <a:rPr lang="en-US" sz="2694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4</a:t>
            </a:r>
            <a:endParaRPr lang="en-US" sz="26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462326" y="6213515"/>
            <a:ext cx="3624620" cy="3562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6"/>
              </a:lnSpc>
              <a:buNone/>
            </a:pPr>
            <a:r>
              <a:rPr lang="en-US" sz="22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Опасность для жизни</a:t>
            </a:r>
            <a:endParaRPr lang="en-US" sz="2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462326" y="6699647"/>
            <a:ext cx="12409765" cy="693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Пожары представляют опасность для жизни людей, которые могут быть застигнуты огнем, получить ожоги, отравиться дымом.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DD6815-47B2-4BD1-8958-B7118E95EC70}"/>
              </a:ext>
            </a:extLst>
          </p:cNvPr>
          <p:cNvSpPr txBox="1"/>
          <p:nvPr/>
        </p:nvSpPr>
        <p:spPr>
          <a:xfrm>
            <a:off x="12812484" y="12191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076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04108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32228" y="2490073"/>
            <a:ext cx="11365825" cy="10741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29"/>
              </a:lnSpc>
              <a:buNone/>
            </a:pPr>
            <a:r>
              <a:rPr lang="en-US" sz="3384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Факторы и причины возникновения природных пожаров</a:t>
            </a:r>
            <a:endParaRPr lang="en-US" sz="33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867019" y="3809167"/>
            <a:ext cx="20360" cy="3971925"/>
          </a:xfrm>
          <a:prstGeom prst="roundRect">
            <a:avLst>
              <a:gd name="adj" fmla="val 336847"/>
            </a:avLst>
          </a:prstGeom>
          <a:solidFill>
            <a:srgbClr val="8D2424"/>
          </a:solidFill>
          <a:ln/>
        </p:spPr>
      </p:sp>
      <p:sp>
        <p:nvSpPr>
          <p:cNvPr id="7" name="Shape 3"/>
          <p:cNvSpPr/>
          <p:nvPr/>
        </p:nvSpPr>
        <p:spPr>
          <a:xfrm>
            <a:off x="2060793" y="4166175"/>
            <a:ext cx="571500" cy="20360"/>
          </a:xfrm>
          <a:prstGeom prst="roundRect">
            <a:avLst>
              <a:gd name="adj" fmla="val 336847"/>
            </a:avLst>
          </a:prstGeom>
          <a:solidFill>
            <a:srgbClr val="8D2424"/>
          </a:solidFill>
          <a:ln/>
        </p:spPr>
      </p:sp>
      <p:sp>
        <p:nvSpPr>
          <p:cNvPr id="8" name="Shape 4"/>
          <p:cNvSpPr/>
          <p:nvPr/>
        </p:nvSpPr>
        <p:spPr>
          <a:xfrm>
            <a:off x="1693485" y="3992761"/>
            <a:ext cx="367308" cy="367308"/>
          </a:xfrm>
          <a:prstGeom prst="roundRect">
            <a:avLst>
              <a:gd name="adj" fmla="val 1867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801237" y="4047530"/>
            <a:ext cx="151686" cy="2577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30"/>
              </a:lnSpc>
              <a:buNone/>
            </a:pPr>
            <a:r>
              <a:rPr lang="en-US" sz="203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20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775228" y="3972401"/>
            <a:ext cx="3043833" cy="2686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15"/>
              </a:lnSpc>
              <a:buNone/>
            </a:pPr>
            <a:r>
              <a:rPr lang="en-US" sz="1692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Естественные причины</a:t>
            </a:r>
            <a:endParaRPr lang="en-US" sz="16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775228" y="4338876"/>
            <a:ext cx="10222825" cy="522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57"/>
              </a:lnSpc>
              <a:buNone/>
            </a:pPr>
            <a:r>
              <a:rPr lang="en-US" sz="128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Пожары могут возникнуть от удара молнии, самовозгорания сухого торфа или растительности. В редких случаях причиной может быть извержение вулкана.</a:t>
            </a:r>
            <a:endParaRPr lang="en-US" sz="12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2060793" y="5544562"/>
            <a:ext cx="571500" cy="20360"/>
          </a:xfrm>
          <a:prstGeom prst="roundRect">
            <a:avLst>
              <a:gd name="adj" fmla="val 336847"/>
            </a:avLst>
          </a:prstGeom>
          <a:solidFill>
            <a:srgbClr val="8D2424"/>
          </a:solidFill>
          <a:ln/>
        </p:spPr>
      </p:sp>
      <p:sp>
        <p:nvSpPr>
          <p:cNvPr id="13" name="Shape 9"/>
          <p:cNvSpPr/>
          <p:nvPr/>
        </p:nvSpPr>
        <p:spPr>
          <a:xfrm>
            <a:off x="1693485" y="5371148"/>
            <a:ext cx="367308" cy="367308"/>
          </a:xfrm>
          <a:prstGeom prst="roundRect">
            <a:avLst>
              <a:gd name="adj" fmla="val 1867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769447" y="5425916"/>
            <a:ext cx="215265" cy="2577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30"/>
              </a:lnSpc>
              <a:buNone/>
            </a:pPr>
            <a:r>
              <a:rPr lang="en-US" sz="203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20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775228" y="5350788"/>
            <a:ext cx="3247906" cy="2686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15"/>
              </a:lnSpc>
              <a:buNone/>
            </a:pPr>
            <a:r>
              <a:rPr lang="en-US" sz="1692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Антропогенные факторы</a:t>
            </a:r>
            <a:endParaRPr lang="en-US" sz="16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775228" y="5717262"/>
            <a:ext cx="10222825" cy="522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57"/>
              </a:lnSpc>
              <a:buNone/>
            </a:pPr>
            <a:r>
              <a:rPr lang="en-US" sz="128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Чаще всего пожары возникают по вине человека: от неосторожного обращения с огнем, непотушенных костров, брошенных сигарет, неисправной техники, поджогов.</a:t>
            </a:r>
            <a:endParaRPr lang="en-US" sz="12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2060793" y="6922949"/>
            <a:ext cx="571500" cy="20360"/>
          </a:xfrm>
          <a:prstGeom prst="roundRect">
            <a:avLst>
              <a:gd name="adj" fmla="val 336847"/>
            </a:avLst>
          </a:prstGeom>
          <a:solidFill>
            <a:srgbClr val="8D2424"/>
          </a:solidFill>
          <a:ln/>
        </p:spPr>
      </p:sp>
      <p:sp>
        <p:nvSpPr>
          <p:cNvPr id="18" name="Shape 14"/>
          <p:cNvSpPr/>
          <p:nvPr/>
        </p:nvSpPr>
        <p:spPr>
          <a:xfrm>
            <a:off x="1693485" y="6749534"/>
            <a:ext cx="367308" cy="367308"/>
          </a:xfrm>
          <a:prstGeom prst="roundRect">
            <a:avLst>
              <a:gd name="adj" fmla="val 18672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763494" y="6804303"/>
            <a:ext cx="227171" cy="2577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30"/>
              </a:lnSpc>
              <a:buNone/>
            </a:pPr>
            <a:r>
              <a:rPr lang="en-US" sz="2030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</a:t>
            </a:r>
            <a:endParaRPr lang="en-US" sz="20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775228" y="6729174"/>
            <a:ext cx="2148483" cy="2686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15"/>
              </a:lnSpc>
              <a:buNone/>
            </a:pPr>
            <a:r>
              <a:rPr lang="en-US" sz="1692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Климат и погода</a:t>
            </a:r>
            <a:endParaRPr lang="en-US" sz="16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775228" y="7095649"/>
            <a:ext cx="10222825" cy="522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57"/>
              </a:lnSpc>
              <a:buNone/>
            </a:pPr>
            <a:r>
              <a:rPr lang="en-US" sz="128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Сухость, жара, сильный ветер способствуют быстрому распространению пожаров. Напротив, влажная погода, дождь могут препятствовать возникновению и распространению пожаров.</a:t>
            </a:r>
            <a:endParaRPr lang="en-US" sz="12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D77B7F-27D8-4D2A-AEAC-F35103AEB4A3}"/>
              </a:ext>
            </a:extLst>
          </p:cNvPr>
          <p:cNvSpPr txBox="1"/>
          <p:nvPr/>
        </p:nvSpPr>
        <p:spPr>
          <a:xfrm>
            <a:off x="12812484" y="12191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031558" y="496848"/>
            <a:ext cx="12567285" cy="1187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77"/>
              </a:lnSpc>
              <a:buNone/>
            </a:pPr>
            <a:r>
              <a:rPr lang="en-US" sz="3741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Порядок действий при нахождении в зоне природного пожара</a:t>
            </a:r>
            <a:endParaRPr lang="en-US" sz="37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58" y="1955363"/>
            <a:ext cx="902732" cy="144434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05038" y="2135862"/>
            <a:ext cx="2964894" cy="2968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38"/>
              </a:lnSpc>
              <a:buNone/>
            </a:pPr>
            <a:r>
              <a:rPr lang="en-US" sz="187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Оценить обстановку</a:t>
            </a:r>
            <a:endParaRPr lang="en-US" sz="18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205038" y="2540913"/>
            <a:ext cx="11393805" cy="2887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75"/>
              </a:lnSpc>
              <a:buNone/>
            </a:pPr>
            <a:r>
              <a:rPr lang="en-US" sz="142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Важно определить направление ветра, скорость распространения огня, доступные пути эвакуации.</a:t>
            </a:r>
            <a:endParaRPr lang="en-US" sz="14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558" y="3399711"/>
            <a:ext cx="902732" cy="144434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205038" y="3580209"/>
            <a:ext cx="2768084" cy="2968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38"/>
              </a:lnSpc>
              <a:buNone/>
            </a:pPr>
            <a:r>
              <a:rPr lang="en-US" sz="187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Сообщить о пожаре</a:t>
            </a:r>
            <a:endParaRPr lang="en-US" sz="18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2205038" y="3985260"/>
            <a:ext cx="11393805" cy="5774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5"/>
              </a:lnSpc>
              <a:buNone/>
            </a:pPr>
            <a:r>
              <a:rPr lang="en-US" sz="142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Необходимо позвонить по телефону 101 или 112, сообщить точное место пожара, характер пожара, количество людей, находящихся в опасности.</a:t>
            </a:r>
            <a:endParaRPr lang="en-US" sz="14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558" y="4844058"/>
            <a:ext cx="902732" cy="144434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205038" y="5024557"/>
            <a:ext cx="2395299" cy="2968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38"/>
              </a:lnSpc>
              <a:buNone/>
            </a:pPr>
            <a:r>
              <a:rPr lang="en-US" sz="187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Эвакуироваться</a:t>
            </a:r>
            <a:endParaRPr lang="en-US" sz="18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2205038" y="5429607"/>
            <a:ext cx="11393805" cy="5774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5"/>
              </a:lnSpc>
              <a:buNone/>
            </a:pPr>
            <a:r>
              <a:rPr lang="en-US" sz="142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Необходимо покинуть опасную зону, двигаясь по ветру, не проходя через огонь. В случае невозможности эвакуации нужно укрыться в безопасном месте.</a:t>
            </a:r>
            <a:endParaRPr lang="en-US" sz="14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558" y="6288405"/>
            <a:ext cx="902732" cy="144434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2205038" y="6468904"/>
            <a:ext cx="5703808" cy="2968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38"/>
              </a:lnSpc>
              <a:buNone/>
            </a:pPr>
            <a:r>
              <a:rPr lang="en-US" sz="1871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Действовать по инструкции спасателей</a:t>
            </a:r>
            <a:endParaRPr lang="en-US" sz="18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2205038" y="6873954"/>
            <a:ext cx="11393805" cy="5774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5"/>
              </a:lnSpc>
              <a:buNone/>
            </a:pPr>
            <a:r>
              <a:rPr lang="en-US" sz="1422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Важно выполнять все указания спасателей, которые прибыли на место пожара. Необходимо сохранять спокойствие и не паниковать.</a:t>
            </a:r>
            <a:endParaRPr lang="en-US" sz="14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E7A924-85DB-455E-8307-9690CB523AC5}"/>
              </a:ext>
            </a:extLst>
          </p:cNvPr>
          <p:cNvSpPr txBox="1"/>
          <p:nvPr/>
        </p:nvSpPr>
        <p:spPr>
          <a:xfrm>
            <a:off x="12812484" y="12191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8309" y="4073604"/>
            <a:ext cx="13113782" cy="1425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12"/>
              </a:lnSpc>
              <a:buNone/>
            </a:pPr>
            <a:r>
              <a:rPr lang="en-US" sz="4489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Практическая часть: моделирование ситуаций и решение задач</a:t>
            </a:r>
            <a:endParaRPr lang="en-US" sz="4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58309" y="5823942"/>
            <a:ext cx="13113782" cy="10401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0"/>
              </a:lnSpc>
              <a:buNone/>
            </a:pPr>
            <a:r>
              <a:rPr lang="en-US" sz="170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Сегодня мы проведем практическую часть урока. Я покажу вам, как правильно тушить костер и использовать подручные средства для защиты от огня. Мы разберем ситуации, которые могут возникнуть во время пребывания на природе, и обсудим, как избежать пожаров и защитить себя в случае опасности.</a:t>
            </a:r>
            <a:endParaRPr lang="en-US" sz="17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B671F-5AAB-48BA-9A60-362D9C5A44AB}"/>
              </a:ext>
            </a:extLst>
          </p:cNvPr>
          <p:cNvSpPr txBox="1"/>
          <p:nvPr/>
        </p:nvSpPr>
        <p:spPr>
          <a:xfrm>
            <a:off x="12812484" y="12191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670</Words>
  <Application>Microsoft Office PowerPoint</Application>
  <PresentationFormat>Произвольный</PresentationFormat>
  <Paragraphs>70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2024-07-18T22:40:30Z</dcterms:created>
  <dcterms:modified xsi:type="dcterms:W3CDTF">2024-07-18T22:44:40Z</dcterms:modified>
</cp:coreProperties>
</file>