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8" d="100"/>
          <a:sy n="88" d="100"/>
        </p:scale>
        <p:origin x="68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9725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newuroki.net/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00018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5200" y="0"/>
            <a:ext cx="73152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0" y="7569"/>
            <a:ext cx="7315200" cy="24961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6676"/>
              </a:lnSpc>
              <a:buNone/>
            </a:pPr>
            <a:r>
              <a:rPr lang="en-US" sz="5000" dirty="0">
                <a:solidFill>
                  <a:srgbClr val="FFFFF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Питание </a:t>
            </a:r>
            <a:r>
              <a:rPr lang="ru-RU" sz="5000" dirty="0">
                <a:solidFill>
                  <a:srgbClr val="FFFFF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и</a:t>
            </a:r>
            <a:r>
              <a:rPr lang="en-US" sz="5000" dirty="0">
                <a:solidFill>
                  <a:srgbClr val="FFFFF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 пищеварение у позвоночных животных</a:t>
            </a:r>
            <a:endParaRPr lang="en-US" sz="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2"/>
          <p:cNvSpPr/>
          <p:nvPr/>
        </p:nvSpPr>
        <p:spPr>
          <a:xfrm>
            <a:off x="0" y="2616056"/>
            <a:ext cx="7315200" cy="265262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477"/>
              </a:lnSpc>
              <a:buNone/>
            </a:pPr>
            <a:r>
              <a:rPr lang="en-US" sz="1548" dirty="0">
                <a:solidFill>
                  <a:srgbClr val="CFD0D8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Питание и пищеварение - это фундаментальные процессы, необходимые для роста, развития и функционирования всех позвоночных животных. В этой презентации мы рассмотрим общую характеристику питания позвоночных, строение их пищеварительной системы, а также особенности питания различных классов - рыб, земноводных, пресмыкающихся, птиц и млекопитающих. Наша цель - дать учащимся восьмого класса глубокое понимание разнообразия и специфики пищеварения у позвоночных животных.</a:t>
            </a:r>
            <a:endParaRPr lang="en-US" sz="154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ED0B8C7-7CCB-48BA-AAE8-8B87200A1CF2}"/>
              </a:ext>
            </a:extLst>
          </p:cNvPr>
          <p:cNvSpPr txBox="1"/>
          <p:nvPr/>
        </p:nvSpPr>
        <p:spPr>
          <a:xfrm>
            <a:off x="0" y="5402803"/>
            <a:ext cx="7315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Презентация для урока биологии в 8 классе по теме: «Питание и пищеварение у позвоночных животных»</a:t>
            </a:r>
          </a:p>
          <a:p>
            <a:pPr algn="ctr"/>
            <a:r>
              <a:rPr lang="ru-RU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«Новые УРОКИ» </a:t>
            </a:r>
            <a:r>
              <a:rPr lang="en-US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Всё для учителя – всё бесплатно!</a:t>
            </a:r>
          </a:p>
          <a:p>
            <a:pPr algn="ctr"/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2CD4C87-BFB4-4180-9B59-179787A30495}"/>
              </a:ext>
            </a:extLst>
          </p:cNvPr>
          <p:cNvSpPr txBox="1"/>
          <p:nvPr/>
        </p:nvSpPr>
        <p:spPr>
          <a:xfrm>
            <a:off x="12812486" y="123781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00018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4630400" cy="2207657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475661" y="2976324"/>
            <a:ext cx="11679079" cy="110394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4346"/>
              </a:lnSpc>
              <a:buNone/>
            </a:pPr>
            <a:r>
              <a:rPr lang="en-US" sz="3477" dirty="0">
                <a:solidFill>
                  <a:srgbClr val="FFFFF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Общая характеристика питания позвоночных животных</a:t>
            </a:r>
            <a:endParaRPr lang="en-US" sz="347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2"/>
          <p:cNvSpPr/>
          <p:nvPr/>
        </p:nvSpPr>
        <p:spPr>
          <a:xfrm>
            <a:off x="1475661" y="4543782"/>
            <a:ext cx="397312" cy="397312"/>
          </a:xfrm>
          <a:prstGeom prst="roundRect">
            <a:avLst>
              <a:gd name="adj" fmla="val 20004"/>
            </a:avLst>
          </a:prstGeom>
          <a:solidFill>
            <a:srgbClr val="182567"/>
          </a:solidFill>
          <a:ln w="7620">
            <a:solidFill>
              <a:srgbClr val="313E80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1599009" y="4609981"/>
            <a:ext cx="150614" cy="26491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086"/>
              </a:lnSpc>
              <a:buNone/>
            </a:pPr>
            <a:r>
              <a:rPr lang="en-US" sz="2086" dirty="0">
                <a:solidFill>
                  <a:srgbClr val="CFD0D8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1</a:t>
            </a:r>
            <a:endParaRPr lang="en-US" sz="208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4"/>
          <p:cNvSpPr/>
          <p:nvPr/>
        </p:nvSpPr>
        <p:spPr>
          <a:xfrm>
            <a:off x="2049542" y="4543782"/>
            <a:ext cx="3201472" cy="55173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173"/>
              </a:lnSpc>
              <a:buNone/>
            </a:pPr>
            <a:r>
              <a:rPr lang="en-US" sz="1738" dirty="0">
                <a:solidFill>
                  <a:srgbClr val="CFD0D8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Разнообразие питательных веществ</a:t>
            </a:r>
            <a:endParaRPr lang="en-US" sz="173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5"/>
          <p:cNvSpPr/>
          <p:nvPr/>
        </p:nvSpPr>
        <p:spPr>
          <a:xfrm>
            <a:off x="2049542" y="5201483"/>
            <a:ext cx="3201472" cy="225933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225"/>
              </a:lnSpc>
              <a:buNone/>
            </a:pPr>
            <a:r>
              <a:rPr lang="en-US" sz="1391" dirty="0">
                <a:solidFill>
                  <a:srgbClr val="CFD0D8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Позвоночные животные питаются широким спектром органических и неорганических веществ, включая белки, жиры, углеводы, витамины и минералы. Эти питательные вещества необходимы для поддержания жизнедеятельности, роста и воспроизводства.</a:t>
            </a:r>
            <a:endParaRPr lang="en-US" sz="139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hape 6"/>
          <p:cNvSpPr/>
          <p:nvPr/>
        </p:nvSpPr>
        <p:spPr>
          <a:xfrm>
            <a:off x="5427583" y="4543782"/>
            <a:ext cx="397312" cy="397312"/>
          </a:xfrm>
          <a:prstGeom prst="roundRect">
            <a:avLst>
              <a:gd name="adj" fmla="val 20004"/>
            </a:avLst>
          </a:prstGeom>
          <a:solidFill>
            <a:srgbClr val="182567"/>
          </a:solidFill>
          <a:ln w="7620">
            <a:solidFill>
              <a:srgbClr val="313E80"/>
            </a:solidFill>
            <a:prstDash val="solid"/>
          </a:ln>
        </p:spPr>
      </p:sp>
      <p:sp>
        <p:nvSpPr>
          <p:cNvPr id="11" name="Text 7"/>
          <p:cNvSpPr/>
          <p:nvPr/>
        </p:nvSpPr>
        <p:spPr>
          <a:xfrm>
            <a:off x="5550932" y="4609981"/>
            <a:ext cx="150614" cy="26491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086"/>
              </a:lnSpc>
              <a:buNone/>
            </a:pPr>
            <a:r>
              <a:rPr lang="en-US" sz="2086" dirty="0">
                <a:solidFill>
                  <a:srgbClr val="CFD0D8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2</a:t>
            </a:r>
            <a:endParaRPr lang="en-US" sz="208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8"/>
          <p:cNvSpPr/>
          <p:nvPr/>
        </p:nvSpPr>
        <p:spPr>
          <a:xfrm>
            <a:off x="6001464" y="4543782"/>
            <a:ext cx="2805351" cy="27586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173"/>
              </a:lnSpc>
              <a:buNone/>
            </a:pPr>
            <a:r>
              <a:rPr lang="en-US" sz="1738" dirty="0">
                <a:solidFill>
                  <a:srgbClr val="CFD0D8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Способы добывания пищи</a:t>
            </a:r>
            <a:endParaRPr lang="en-US" sz="173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9"/>
          <p:cNvSpPr/>
          <p:nvPr/>
        </p:nvSpPr>
        <p:spPr>
          <a:xfrm>
            <a:off x="6001464" y="4925616"/>
            <a:ext cx="3201472" cy="197691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225"/>
              </a:lnSpc>
              <a:buNone/>
            </a:pPr>
            <a:r>
              <a:rPr lang="en-US" sz="1391" dirty="0">
                <a:solidFill>
                  <a:srgbClr val="CFD0D8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Позвоночные используют различные способы добывания пищи, такие как охота, фильтрация, выпас и падальничество. Эти способы адаптированы к особенностям среды обитания и доступным источникам пищи.</a:t>
            </a:r>
            <a:endParaRPr lang="en-US" sz="139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hape 10"/>
          <p:cNvSpPr/>
          <p:nvPr/>
        </p:nvSpPr>
        <p:spPr>
          <a:xfrm>
            <a:off x="9379506" y="4543782"/>
            <a:ext cx="397312" cy="397312"/>
          </a:xfrm>
          <a:prstGeom prst="roundRect">
            <a:avLst>
              <a:gd name="adj" fmla="val 20004"/>
            </a:avLst>
          </a:prstGeom>
          <a:solidFill>
            <a:srgbClr val="182567"/>
          </a:solidFill>
          <a:ln w="7620">
            <a:solidFill>
              <a:srgbClr val="313E80"/>
            </a:solidFill>
            <a:prstDash val="solid"/>
          </a:ln>
        </p:spPr>
      </p:sp>
      <p:sp>
        <p:nvSpPr>
          <p:cNvPr id="15" name="Text 11"/>
          <p:cNvSpPr/>
          <p:nvPr/>
        </p:nvSpPr>
        <p:spPr>
          <a:xfrm>
            <a:off x="9502854" y="4609981"/>
            <a:ext cx="150614" cy="26491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086"/>
              </a:lnSpc>
              <a:buNone/>
            </a:pPr>
            <a:r>
              <a:rPr lang="en-US" sz="2086" dirty="0">
                <a:solidFill>
                  <a:srgbClr val="CFD0D8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3</a:t>
            </a:r>
            <a:endParaRPr lang="en-US" sz="208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2"/>
          <p:cNvSpPr/>
          <p:nvPr/>
        </p:nvSpPr>
        <p:spPr>
          <a:xfrm>
            <a:off x="9953387" y="4543782"/>
            <a:ext cx="2731532" cy="27586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173"/>
              </a:lnSpc>
              <a:buNone/>
            </a:pPr>
            <a:r>
              <a:rPr lang="en-US" sz="1738" dirty="0">
                <a:solidFill>
                  <a:srgbClr val="CFD0D8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Механизмы пищеварения</a:t>
            </a:r>
            <a:endParaRPr lang="en-US" sz="173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13"/>
          <p:cNvSpPr/>
          <p:nvPr/>
        </p:nvSpPr>
        <p:spPr>
          <a:xfrm>
            <a:off x="9953387" y="4925616"/>
            <a:ext cx="3201472" cy="225933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225"/>
              </a:lnSpc>
              <a:buNone/>
            </a:pPr>
            <a:r>
              <a:rPr lang="en-US" sz="1391" dirty="0">
                <a:solidFill>
                  <a:srgbClr val="CFD0D8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Пищеварение у позвоночных происходит с помощью сложной системы органов, включающей рот, пищевод, желудок, кишечник, печень и поджелудочную железу. Эти органы работают вместе, чтобы переваривать, всасывать и усваивать питательные вещества.</a:t>
            </a:r>
            <a:endParaRPr lang="en-US" sz="139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1CB89F1-25DE-47A9-9604-60E528DC618C}"/>
              </a:ext>
            </a:extLst>
          </p:cNvPr>
          <p:cNvSpPr txBox="1"/>
          <p:nvPr/>
        </p:nvSpPr>
        <p:spPr>
          <a:xfrm>
            <a:off x="12812486" y="123781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00018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793790" y="1278255"/>
            <a:ext cx="13042821" cy="141755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581"/>
              </a:lnSpc>
              <a:buNone/>
            </a:pPr>
            <a:r>
              <a:rPr lang="en-US" sz="4465" dirty="0">
                <a:solidFill>
                  <a:srgbClr val="FFFFF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Строение пищеварительной системы позвоночных</a:t>
            </a:r>
            <a:endParaRPr lang="en-US" sz="446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793790" y="3262789"/>
            <a:ext cx="2835235" cy="35433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1"/>
              </a:lnSpc>
              <a:buNone/>
            </a:pPr>
            <a:r>
              <a:rPr lang="en-US" sz="2233" dirty="0">
                <a:solidFill>
                  <a:srgbClr val="FFFFF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Ротовая полость</a:t>
            </a:r>
            <a:endParaRPr lang="en-US" sz="22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793790" y="3843933"/>
            <a:ext cx="3978116" cy="217741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858"/>
              </a:lnSpc>
              <a:buNone/>
            </a:pPr>
            <a:r>
              <a:rPr lang="en-US" sz="1786" dirty="0">
                <a:solidFill>
                  <a:srgbClr val="CFD0D8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Ротовая полость у позвоночных служит для схватывания, разжевывания и механического измельчения пищи. Зубы, язык и слюнные железы играют важную роль в этих процессах.</a:t>
            </a:r>
            <a:endParaRPr lang="en-US" sz="178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5332928" y="3262789"/>
            <a:ext cx="2835235" cy="35433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1"/>
              </a:lnSpc>
              <a:buNone/>
            </a:pPr>
            <a:r>
              <a:rPr lang="en-US" sz="2233" dirty="0">
                <a:solidFill>
                  <a:srgbClr val="FFFFF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Пищевод и желудок</a:t>
            </a:r>
            <a:endParaRPr lang="en-US" sz="22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5332928" y="3843933"/>
            <a:ext cx="3978116" cy="29032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858"/>
              </a:lnSpc>
              <a:buNone/>
            </a:pPr>
            <a:r>
              <a:rPr lang="en-US" sz="1786" dirty="0">
                <a:solidFill>
                  <a:srgbClr val="CFD0D8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Пищевод транспортирует пищу от ротовой полости к желудку, где происходит первичное химическое расщепление под действием желудочного сока. Желудочные железы вырабатывают кислоту, ферменты и слизь для переваривания.</a:t>
            </a:r>
            <a:endParaRPr lang="en-US" sz="178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9872067" y="3262789"/>
            <a:ext cx="2835235" cy="35433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1"/>
              </a:lnSpc>
              <a:buNone/>
            </a:pPr>
            <a:r>
              <a:rPr lang="en-US" sz="2233" dirty="0">
                <a:solidFill>
                  <a:srgbClr val="FFFFF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Кишечник</a:t>
            </a:r>
            <a:endParaRPr lang="en-US" sz="22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9872067" y="3843933"/>
            <a:ext cx="3978116" cy="254031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858"/>
              </a:lnSpc>
              <a:buNone/>
            </a:pPr>
            <a:r>
              <a:rPr lang="en-US" sz="1786" dirty="0">
                <a:solidFill>
                  <a:srgbClr val="CFD0D8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Тонкий и толстый кишечник - место дальнейшего химического расщепления и всасывания питательных веществ. Здесь также находятся печень и поджелудочная железа, которые выделяют важные пищеварительные ферменты.</a:t>
            </a:r>
            <a:endParaRPr lang="en-US" sz="178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CCCDA69-BC04-4B28-A1AA-0E8B62958A20}"/>
              </a:ext>
            </a:extLst>
          </p:cNvPr>
          <p:cNvSpPr txBox="1"/>
          <p:nvPr/>
        </p:nvSpPr>
        <p:spPr>
          <a:xfrm>
            <a:off x="12812486" y="123781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00018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2800" y="0"/>
            <a:ext cx="36576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13648" y="1177290"/>
            <a:ext cx="8811697" cy="54792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4315"/>
              </a:lnSpc>
              <a:buNone/>
            </a:pPr>
            <a:r>
              <a:rPr lang="en-US" sz="3452" dirty="0">
                <a:solidFill>
                  <a:srgbClr val="FFFFF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Особенности питания рыб и земноводных</a:t>
            </a:r>
            <a:endParaRPr lang="en-US" sz="345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2"/>
          <p:cNvSpPr/>
          <p:nvPr/>
        </p:nvSpPr>
        <p:spPr>
          <a:xfrm>
            <a:off x="859155" y="1988225"/>
            <a:ext cx="35004" cy="5063966"/>
          </a:xfrm>
          <a:prstGeom prst="roundRect">
            <a:avLst>
              <a:gd name="adj" fmla="val 225434"/>
            </a:avLst>
          </a:prstGeom>
          <a:solidFill>
            <a:srgbClr val="313E80"/>
          </a:solidFill>
          <a:ln/>
        </p:spPr>
      </p:sp>
      <p:sp>
        <p:nvSpPr>
          <p:cNvPr id="7" name="Shape 3"/>
          <p:cNvSpPr/>
          <p:nvPr/>
        </p:nvSpPr>
        <p:spPr>
          <a:xfrm>
            <a:off x="1073884" y="2365058"/>
            <a:ext cx="613648" cy="35004"/>
          </a:xfrm>
          <a:prstGeom prst="roundRect">
            <a:avLst>
              <a:gd name="adj" fmla="val 225434"/>
            </a:avLst>
          </a:prstGeom>
          <a:solidFill>
            <a:srgbClr val="313E80"/>
          </a:solidFill>
          <a:ln/>
        </p:spPr>
      </p:sp>
      <p:sp>
        <p:nvSpPr>
          <p:cNvPr id="8" name="Shape 4"/>
          <p:cNvSpPr/>
          <p:nvPr/>
        </p:nvSpPr>
        <p:spPr>
          <a:xfrm>
            <a:off x="679430" y="2185392"/>
            <a:ext cx="394454" cy="394454"/>
          </a:xfrm>
          <a:prstGeom prst="roundRect">
            <a:avLst>
              <a:gd name="adj" fmla="val 20005"/>
            </a:avLst>
          </a:prstGeom>
          <a:solidFill>
            <a:srgbClr val="182567"/>
          </a:solidFill>
          <a:ln w="7620">
            <a:solidFill>
              <a:srgbClr val="313E80"/>
            </a:solidFill>
            <a:prstDash val="solid"/>
          </a:ln>
        </p:spPr>
      </p:sp>
      <p:sp>
        <p:nvSpPr>
          <p:cNvPr id="9" name="Text 5"/>
          <p:cNvSpPr/>
          <p:nvPr/>
        </p:nvSpPr>
        <p:spPr>
          <a:xfrm>
            <a:off x="801945" y="2251115"/>
            <a:ext cx="149423" cy="26300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071"/>
              </a:lnSpc>
              <a:buNone/>
            </a:pPr>
            <a:r>
              <a:rPr lang="en-US" sz="2071" dirty="0">
                <a:solidFill>
                  <a:srgbClr val="CFD0D8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1</a:t>
            </a:r>
            <a:endParaRPr lang="en-US" sz="207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6"/>
          <p:cNvSpPr/>
          <p:nvPr/>
        </p:nvSpPr>
        <p:spPr>
          <a:xfrm>
            <a:off x="1841063" y="2163485"/>
            <a:ext cx="2191941" cy="27396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157"/>
              </a:lnSpc>
              <a:buNone/>
            </a:pPr>
            <a:r>
              <a:rPr lang="en-US" sz="1726" dirty="0">
                <a:solidFill>
                  <a:srgbClr val="CFD0D8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Рыбы</a:t>
            </a:r>
            <a:endParaRPr lang="en-US" sz="172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7"/>
          <p:cNvSpPr/>
          <p:nvPr/>
        </p:nvSpPr>
        <p:spPr>
          <a:xfrm>
            <a:off x="1841063" y="2542580"/>
            <a:ext cx="8518088" cy="84153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209"/>
              </a:lnSpc>
              <a:buNone/>
            </a:pPr>
            <a:r>
              <a:rPr lang="en-US" sz="1381" dirty="0">
                <a:solidFill>
                  <a:srgbClr val="CFD0D8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Рыбы используют фильтрацию, всасывание и поглощение пищи с помощью ротового аппарата и жабр. Они питаются планктоном, водорослями, мелкими беспозвоночными и даже другими мелкими рыбами.</a:t>
            </a:r>
            <a:endParaRPr lang="en-US" sz="138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8"/>
          <p:cNvSpPr/>
          <p:nvPr/>
        </p:nvSpPr>
        <p:spPr>
          <a:xfrm>
            <a:off x="1073884" y="4111466"/>
            <a:ext cx="613648" cy="35004"/>
          </a:xfrm>
          <a:prstGeom prst="roundRect">
            <a:avLst>
              <a:gd name="adj" fmla="val 225434"/>
            </a:avLst>
          </a:prstGeom>
          <a:solidFill>
            <a:srgbClr val="313E80"/>
          </a:solidFill>
          <a:ln/>
        </p:spPr>
      </p:sp>
      <p:sp>
        <p:nvSpPr>
          <p:cNvPr id="13" name="Shape 9"/>
          <p:cNvSpPr/>
          <p:nvPr/>
        </p:nvSpPr>
        <p:spPr>
          <a:xfrm>
            <a:off x="679430" y="3931801"/>
            <a:ext cx="394454" cy="394454"/>
          </a:xfrm>
          <a:prstGeom prst="roundRect">
            <a:avLst>
              <a:gd name="adj" fmla="val 20005"/>
            </a:avLst>
          </a:prstGeom>
          <a:solidFill>
            <a:srgbClr val="182567"/>
          </a:solidFill>
          <a:ln w="7620">
            <a:solidFill>
              <a:srgbClr val="313E80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801945" y="3997523"/>
            <a:ext cx="149423" cy="26300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071"/>
              </a:lnSpc>
              <a:buNone/>
            </a:pPr>
            <a:r>
              <a:rPr lang="en-US" sz="2071" dirty="0">
                <a:solidFill>
                  <a:srgbClr val="CFD0D8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2</a:t>
            </a:r>
            <a:endParaRPr lang="en-US" sz="207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1"/>
          <p:cNvSpPr/>
          <p:nvPr/>
        </p:nvSpPr>
        <p:spPr>
          <a:xfrm>
            <a:off x="1841063" y="3909893"/>
            <a:ext cx="2191941" cy="27396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157"/>
              </a:lnSpc>
              <a:buNone/>
            </a:pPr>
            <a:r>
              <a:rPr lang="en-US" sz="1726" dirty="0">
                <a:solidFill>
                  <a:srgbClr val="CFD0D8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Земноводные</a:t>
            </a:r>
            <a:endParaRPr lang="en-US" sz="172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2"/>
          <p:cNvSpPr/>
          <p:nvPr/>
        </p:nvSpPr>
        <p:spPr>
          <a:xfrm>
            <a:off x="1841063" y="4288988"/>
            <a:ext cx="8518088" cy="84153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209"/>
              </a:lnSpc>
              <a:buNone/>
            </a:pPr>
            <a:r>
              <a:rPr lang="en-US" sz="1381" dirty="0">
                <a:solidFill>
                  <a:srgbClr val="CFD0D8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Земноводные, такие как лягушки и саламандры, используют язык и челюсти, чтобы ловить и заглатывать добычу. Их рацион включает насекомых, мелких беспозвоночных и даже некрупных позвоночных животных.</a:t>
            </a:r>
            <a:endParaRPr lang="en-US" sz="138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Shape 13"/>
          <p:cNvSpPr/>
          <p:nvPr/>
        </p:nvSpPr>
        <p:spPr>
          <a:xfrm>
            <a:off x="1073884" y="5857875"/>
            <a:ext cx="613648" cy="35004"/>
          </a:xfrm>
          <a:prstGeom prst="roundRect">
            <a:avLst>
              <a:gd name="adj" fmla="val 225434"/>
            </a:avLst>
          </a:prstGeom>
          <a:solidFill>
            <a:srgbClr val="313E80"/>
          </a:solidFill>
          <a:ln/>
        </p:spPr>
      </p:sp>
      <p:sp>
        <p:nvSpPr>
          <p:cNvPr id="18" name="Shape 14"/>
          <p:cNvSpPr/>
          <p:nvPr/>
        </p:nvSpPr>
        <p:spPr>
          <a:xfrm>
            <a:off x="679430" y="5678210"/>
            <a:ext cx="394454" cy="394454"/>
          </a:xfrm>
          <a:prstGeom prst="roundRect">
            <a:avLst>
              <a:gd name="adj" fmla="val 20005"/>
            </a:avLst>
          </a:prstGeom>
          <a:solidFill>
            <a:srgbClr val="182567"/>
          </a:solidFill>
          <a:ln w="7620">
            <a:solidFill>
              <a:srgbClr val="313E80"/>
            </a:solidFill>
            <a:prstDash val="solid"/>
          </a:ln>
        </p:spPr>
      </p:sp>
      <p:sp>
        <p:nvSpPr>
          <p:cNvPr id="19" name="Text 15"/>
          <p:cNvSpPr/>
          <p:nvPr/>
        </p:nvSpPr>
        <p:spPr>
          <a:xfrm>
            <a:off x="801945" y="5743932"/>
            <a:ext cx="149423" cy="26300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071"/>
              </a:lnSpc>
              <a:buNone/>
            </a:pPr>
            <a:r>
              <a:rPr lang="en-US" sz="2071" dirty="0">
                <a:solidFill>
                  <a:srgbClr val="CFD0D8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3</a:t>
            </a:r>
            <a:endParaRPr lang="en-US" sz="207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16"/>
          <p:cNvSpPr/>
          <p:nvPr/>
        </p:nvSpPr>
        <p:spPr>
          <a:xfrm>
            <a:off x="1841063" y="5656302"/>
            <a:ext cx="2824758" cy="27396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157"/>
              </a:lnSpc>
              <a:buNone/>
            </a:pPr>
            <a:r>
              <a:rPr lang="en-US" sz="1726" dirty="0">
                <a:solidFill>
                  <a:srgbClr val="CFD0D8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Особенности пищеварения</a:t>
            </a:r>
            <a:endParaRPr lang="en-US" sz="172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17"/>
          <p:cNvSpPr/>
          <p:nvPr/>
        </p:nvSpPr>
        <p:spPr>
          <a:xfrm>
            <a:off x="1841063" y="6035397"/>
            <a:ext cx="8518088" cy="84153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209"/>
              </a:lnSpc>
              <a:buNone/>
            </a:pPr>
            <a:r>
              <a:rPr lang="en-US" sz="1381" dirty="0">
                <a:solidFill>
                  <a:srgbClr val="CFD0D8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И рыбы, и земноводные имеют более простую пищеварительную систему по сравнению с другими позвоночными. Тем не менее, она эффективно справляется с переработкой широкого спектра доступных в водной среде питательных веществ.</a:t>
            </a:r>
            <a:endParaRPr lang="en-US" sz="138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C016284-D1BF-482F-BA19-97F098B061F9}"/>
              </a:ext>
            </a:extLst>
          </p:cNvPr>
          <p:cNvSpPr txBox="1"/>
          <p:nvPr/>
        </p:nvSpPr>
        <p:spPr>
          <a:xfrm>
            <a:off x="12812486" y="123781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00018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4630400" cy="231445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193125" y="3117890"/>
            <a:ext cx="7515106" cy="57864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4556"/>
              </a:lnSpc>
              <a:buNone/>
            </a:pPr>
            <a:r>
              <a:rPr lang="en-US" sz="3645" dirty="0">
                <a:solidFill>
                  <a:srgbClr val="FFFFF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Питание пресмыкающихся и птиц</a:t>
            </a:r>
            <a:endParaRPr lang="en-US" sz="364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2"/>
          <p:cNvSpPr/>
          <p:nvPr/>
        </p:nvSpPr>
        <p:spPr>
          <a:xfrm>
            <a:off x="1193125" y="3974187"/>
            <a:ext cx="3957876" cy="3451979"/>
          </a:xfrm>
          <a:prstGeom prst="roundRect">
            <a:avLst>
              <a:gd name="adj" fmla="val 2414"/>
            </a:avLst>
          </a:prstGeom>
          <a:solidFill>
            <a:srgbClr val="182567"/>
          </a:solidFill>
          <a:ln w="7620">
            <a:solidFill>
              <a:srgbClr val="313E80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1385888" y="4166949"/>
            <a:ext cx="2314456" cy="28932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278"/>
              </a:lnSpc>
              <a:buNone/>
            </a:pPr>
            <a:r>
              <a:rPr lang="en-US" sz="1822" dirty="0">
                <a:solidFill>
                  <a:srgbClr val="CFD0D8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Пресмыкающиеся</a:t>
            </a:r>
            <a:endParaRPr lang="en-US" sz="182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4"/>
          <p:cNvSpPr/>
          <p:nvPr/>
        </p:nvSpPr>
        <p:spPr>
          <a:xfrm>
            <a:off x="1385888" y="4567357"/>
            <a:ext cx="3572351" cy="207359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333"/>
              </a:lnSpc>
              <a:buNone/>
            </a:pPr>
            <a:r>
              <a:rPr lang="en-US" sz="1458" dirty="0">
                <a:solidFill>
                  <a:srgbClr val="CFD0D8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Пресмыкающиеся, такие как змеи, ящерицы и черепахи, используют различные способы добывания пищи - от охоты на мелких животных до поедания растительной пищи. Их пищеварительная система позволяет переваривать даже крупную добычу.</a:t>
            </a:r>
            <a:endParaRPr lang="en-US" sz="145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5"/>
          <p:cNvSpPr/>
          <p:nvPr/>
        </p:nvSpPr>
        <p:spPr>
          <a:xfrm>
            <a:off x="5336143" y="3974187"/>
            <a:ext cx="3957876" cy="3451979"/>
          </a:xfrm>
          <a:prstGeom prst="roundRect">
            <a:avLst>
              <a:gd name="adj" fmla="val 2414"/>
            </a:avLst>
          </a:prstGeom>
          <a:solidFill>
            <a:srgbClr val="182567"/>
          </a:solidFill>
          <a:ln w="7620">
            <a:solidFill>
              <a:srgbClr val="313E80"/>
            </a:solidFill>
            <a:prstDash val="solid"/>
          </a:ln>
        </p:spPr>
      </p:sp>
      <p:sp>
        <p:nvSpPr>
          <p:cNvPr id="10" name="Text 6"/>
          <p:cNvSpPr/>
          <p:nvPr/>
        </p:nvSpPr>
        <p:spPr>
          <a:xfrm>
            <a:off x="5528905" y="4166949"/>
            <a:ext cx="2314456" cy="28932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278"/>
              </a:lnSpc>
              <a:buNone/>
            </a:pPr>
            <a:r>
              <a:rPr lang="en-US" sz="1822" dirty="0">
                <a:solidFill>
                  <a:srgbClr val="CFD0D8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Птицы</a:t>
            </a:r>
            <a:endParaRPr lang="en-US" sz="182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7"/>
          <p:cNvSpPr/>
          <p:nvPr/>
        </p:nvSpPr>
        <p:spPr>
          <a:xfrm>
            <a:off x="5528905" y="4567357"/>
            <a:ext cx="3572351" cy="266604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333"/>
              </a:lnSpc>
              <a:buNone/>
            </a:pPr>
            <a:r>
              <a:rPr lang="en-US" sz="1458" dirty="0">
                <a:solidFill>
                  <a:srgbClr val="CFD0D8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Птицы имеют специализированные клювы, которые используются для захвата, разрывания и клевания пищи. Их рацион включает семена, ягоды, насекомых, мелких беспозвоночных и даже небольших позвоночных. Пищеварение птиц происходит в зобе, железистом желудке и мышечном желудке.</a:t>
            </a:r>
            <a:endParaRPr lang="en-US" sz="145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8"/>
          <p:cNvSpPr/>
          <p:nvPr/>
        </p:nvSpPr>
        <p:spPr>
          <a:xfrm>
            <a:off x="9479161" y="3974187"/>
            <a:ext cx="3957876" cy="3451979"/>
          </a:xfrm>
          <a:prstGeom prst="roundRect">
            <a:avLst>
              <a:gd name="adj" fmla="val 2414"/>
            </a:avLst>
          </a:prstGeom>
          <a:solidFill>
            <a:srgbClr val="182567"/>
          </a:solidFill>
          <a:ln w="7620">
            <a:solidFill>
              <a:srgbClr val="313E80"/>
            </a:solidFill>
            <a:prstDash val="solid"/>
          </a:ln>
        </p:spPr>
      </p:sp>
      <p:sp>
        <p:nvSpPr>
          <p:cNvPr id="13" name="Text 9"/>
          <p:cNvSpPr/>
          <p:nvPr/>
        </p:nvSpPr>
        <p:spPr>
          <a:xfrm>
            <a:off x="9671923" y="4166949"/>
            <a:ext cx="2386965" cy="28932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278"/>
              </a:lnSpc>
              <a:buNone/>
            </a:pPr>
            <a:r>
              <a:rPr lang="en-US" sz="1822" dirty="0">
                <a:solidFill>
                  <a:srgbClr val="CFD0D8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Особенности питания</a:t>
            </a:r>
            <a:endParaRPr lang="en-US" sz="182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0"/>
          <p:cNvSpPr/>
          <p:nvPr/>
        </p:nvSpPr>
        <p:spPr>
          <a:xfrm>
            <a:off x="9671923" y="4567357"/>
            <a:ext cx="3572351" cy="148113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333"/>
              </a:lnSpc>
              <a:buNone/>
            </a:pPr>
            <a:r>
              <a:rPr lang="en-US" sz="1458" dirty="0">
                <a:solidFill>
                  <a:srgbClr val="CFD0D8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И пресмыкающиеся, и птицы отличаются большим разнообразием пищевых предпочтений и способов добывания пищи, что позволяет им занимать разные экологические ниши.</a:t>
            </a:r>
            <a:endParaRPr lang="en-US" sz="145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F1960B3-1906-4BA1-9F2D-28ACCD0EEEA7}"/>
              </a:ext>
            </a:extLst>
          </p:cNvPr>
          <p:cNvSpPr txBox="1"/>
          <p:nvPr/>
        </p:nvSpPr>
        <p:spPr>
          <a:xfrm>
            <a:off x="12812486" y="123781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00018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793790" y="1519238"/>
            <a:ext cx="8759904" cy="70877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581"/>
              </a:lnSpc>
              <a:buNone/>
            </a:pPr>
            <a:r>
              <a:rPr lang="en-US" sz="4465" dirty="0">
                <a:solidFill>
                  <a:srgbClr val="FFFFF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Пищеварение у млекопитающих</a:t>
            </a:r>
            <a:endParaRPr lang="en-US" sz="446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790" y="2568178"/>
            <a:ext cx="4347567" cy="907256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1020604" y="3815596"/>
            <a:ext cx="2835235" cy="35433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91"/>
              </a:lnSpc>
              <a:buNone/>
            </a:pPr>
            <a:r>
              <a:rPr lang="en-US" sz="2233" dirty="0">
                <a:solidFill>
                  <a:srgbClr val="CFD0D8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Ротовая полость</a:t>
            </a:r>
            <a:endParaRPr lang="en-US" sz="22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3"/>
          <p:cNvSpPr/>
          <p:nvPr/>
        </p:nvSpPr>
        <p:spPr>
          <a:xfrm>
            <a:off x="1020604" y="4306014"/>
            <a:ext cx="3893939" cy="217741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858"/>
              </a:lnSpc>
              <a:buNone/>
            </a:pPr>
            <a:r>
              <a:rPr lang="en-US" sz="1786" dirty="0">
                <a:solidFill>
                  <a:srgbClr val="CFD0D8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Млекопитающие используют зубы, язык и слюнные железы для пережевывания и смачивания пищи. Слюна содержит ферменты, начинающие процесс химического расщепления.</a:t>
            </a:r>
            <a:endParaRPr lang="en-US" sz="178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1357" y="2568178"/>
            <a:ext cx="4347567" cy="907256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5368171" y="3815596"/>
            <a:ext cx="2835235" cy="35433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91"/>
              </a:lnSpc>
              <a:buNone/>
            </a:pPr>
            <a:r>
              <a:rPr lang="en-US" sz="2233" dirty="0">
                <a:solidFill>
                  <a:srgbClr val="CFD0D8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Желудок</a:t>
            </a:r>
            <a:endParaRPr lang="en-US" sz="22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5"/>
          <p:cNvSpPr/>
          <p:nvPr/>
        </p:nvSpPr>
        <p:spPr>
          <a:xfrm>
            <a:off x="5368171" y="4306014"/>
            <a:ext cx="3893939" cy="181451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858"/>
              </a:lnSpc>
              <a:buNone/>
            </a:pPr>
            <a:r>
              <a:rPr lang="en-US" sz="1786" dirty="0">
                <a:solidFill>
                  <a:srgbClr val="CFD0D8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В желудке млекопитающих продолжается химическое разложение пищи под действием желудочного сока, содержащего соляную кислоту и ферменты.</a:t>
            </a:r>
            <a:endParaRPr lang="en-US" sz="178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88924" y="2568178"/>
            <a:ext cx="4347686" cy="907256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9715738" y="3815596"/>
            <a:ext cx="2835235" cy="35433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91"/>
              </a:lnSpc>
              <a:buNone/>
            </a:pPr>
            <a:r>
              <a:rPr lang="en-US" sz="2233" dirty="0">
                <a:solidFill>
                  <a:srgbClr val="CFD0D8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Кишечник</a:t>
            </a:r>
            <a:endParaRPr lang="en-US" sz="22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7"/>
          <p:cNvSpPr/>
          <p:nvPr/>
        </p:nvSpPr>
        <p:spPr>
          <a:xfrm>
            <a:off x="9715738" y="4306014"/>
            <a:ext cx="3894058" cy="217741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858"/>
              </a:lnSpc>
              <a:buNone/>
            </a:pPr>
            <a:r>
              <a:rPr lang="en-US" sz="1786" dirty="0">
                <a:solidFill>
                  <a:srgbClr val="CFD0D8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В тонком и толстом кишечнике происходит всасывание питательных веществ. Печень и поджелудочная железа выделяют ферменты, необходимые для полного переваривания пищи.</a:t>
            </a:r>
            <a:endParaRPr lang="en-US" sz="178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1650981-CB14-4727-9EED-67B9F9D73668}"/>
              </a:ext>
            </a:extLst>
          </p:cNvPr>
          <p:cNvSpPr txBox="1"/>
          <p:nvPr/>
        </p:nvSpPr>
        <p:spPr>
          <a:xfrm>
            <a:off x="12812486" y="123781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00018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555665" y="1346359"/>
            <a:ext cx="8032671" cy="99226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907"/>
              </a:lnSpc>
              <a:buNone/>
            </a:pPr>
            <a:r>
              <a:rPr lang="en-US" sz="3126" dirty="0">
                <a:solidFill>
                  <a:srgbClr val="FFFFF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Практическая работа «Изучение способов поглощения пищи у животных»</a:t>
            </a:r>
            <a:endParaRPr lang="en-US" sz="312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5665" y="2576751"/>
            <a:ext cx="396835" cy="396835"/>
          </a:xfrm>
          <a:prstGeom prst="rect">
            <a:avLst/>
          </a:prstGeom>
        </p:spPr>
      </p:pic>
      <p:sp>
        <p:nvSpPr>
          <p:cNvPr id="7" name="Text 2"/>
          <p:cNvSpPr/>
          <p:nvPr/>
        </p:nvSpPr>
        <p:spPr>
          <a:xfrm>
            <a:off x="555665" y="3132296"/>
            <a:ext cx="1984653" cy="24800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1953"/>
              </a:lnSpc>
              <a:buNone/>
            </a:pPr>
            <a:r>
              <a:rPr lang="en-US" sz="1563" dirty="0">
                <a:solidFill>
                  <a:srgbClr val="CFD0D8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Ротовой аппарат</a:t>
            </a:r>
            <a:endParaRPr lang="en-US" sz="156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3"/>
          <p:cNvSpPr/>
          <p:nvPr/>
        </p:nvSpPr>
        <p:spPr>
          <a:xfrm>
            <a:off x="555665" y="3475553"/>
            <a:ext cx="3897273" cy="101631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250" dirty="0">
                <a:solidFill>
                  <a:srgbClr val="CFD0D8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Наблюдение и сравнение строения ротового аппарата различных позвоночных животных (зубы, язык, челюсти) и их связь со способами поглощения пищи.</a:t>
            </a:r>
            <a:endParaRPr lang="en-US" sz="12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91063" y="2576751"/>
            <a:ext cx="396835" cy="396835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4691063" y="3132296"/>
            <a:ext cx="2520910" cy="24800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1953"/>
              </a:lnSpc>
              <a:buNone/>
            </a:pPr>
            <a:r>
              <a:rPr lang="en-US" sz="1563" dirty="0">
                <a:solidFill>
                  <a:srgbClr val="CFD0D8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Способы добывания пищи</a:t>
            </a:r>
            <a:endParaRPr lang="en-US" sz="156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5"/>
          <p:cNvSpPr/>
          <p:nvPr/>
        </p:nvSpPr>
        <p:spPr>
          <a:xfrm>
            <a:off x="4691063" y="3475553"/>
            <a:ext cx="3897273" cy="76223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250" dirty="0">
                <a:solidFill>
                  <a:srgbClr val="CFD0D8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Изучение и сравнение различных стратегий поиска, захвата и поглощения пищи у позвоночных (охота, фильтрация, выпас, падальничество).</a:t>
            </a:r>
            <a:endParaRPr lang="en-US" sz="12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5665" y="4968121"/>
            <a:ext cx="396835" cy="396835"/>
          </a:xfrm>
          <a:prstGeom prst="rect">
            <a:avLst/>
          </a:prstGeom>
        </p:spPr>
      </p:pic>
      <p:sp>
        <p:nvSpPr>
          <p:cNvPr id="13" name="Text 6"/>
          <p:cNvSpPr/>
          <p:nvPr/>
        </p:nvSpPr>
        <p:spPr>
          <a:xfrm>
            <a:off x="555665" y="5523667"/>
            <a:ext cx="2555796" cy="24800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1953"/>
              </a:lnSpc>
              <a:buNone/>
            </a:pPr>
            <a:r>
              <a:rPr lang="en-US" sz="1563" dirty="0">
                <a:solidFill>
                  <a:srgbClr val="CFD0D8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Пищеварительная система</a:t>
            </a:r>
            <a:endParaRPr lang="en-US" sz="156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7"/>
          <p:cNvSpPr/>
          <p:nvPr/>
        </p:nvSpPr>
        <p:spPr>
          <a:xfrm>
            <a:off x="555665" y="5866924"/>
            <a:ext cx="3897273" cy="101631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250" dirty="0">
                <a:solidFill>
                  <a:srgbClr val="CFD0D8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Ознакомление со строением и функциями основных отделов пищеварительной системы позвоночных животных и их роль в процессе переваривания и усвоения пищи.</a:t>
            </a:r>
            <a:endParaRPr lang="en-US" sz="12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Image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91063" y="4968121"/>
            <a:ext cx="396835" cy="396835"/>
          </a:xfrm>
          <a:prstGeom prst="rect">
            <a:avLst/>
          </a:prstGeom>
        </p:spPr>
      </p:pic>
      <p:sp>
        <p:nvSpPr>
          <p:cNvPr id="16" name="Text 8"/>
          <p:cNvSpPr/>
          <p:nvPr/>
        </p:nvSpPr>
        <p:spPr>
          <a:xfrm>
            <a:off x="4691063" y="5523667"/>
            <a:ext cx="2226350" cy="24800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1953"/>
              </a:lnSpc>
              <a:buNone/>
            </a:pPr>
            <a:r>
              <a:rPr lang="en-US" sz="1563" dirty="0">
                <a:solidFill>
                  <a:srgbClr val="CFD0D8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Питательные вещества</a:t>
            </a:r>
            <a:endParaRPr lang="en-US" sz="156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9"/>
          <p:cNvSpPr/>
          <p:nvPr/>
        </p:nvSpPr>
        <p:spPr>
          <a:xfrm>
            <a:off x="4691063" y="5866924"/>
            <a:ext cx="3897273" cy="101631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250" dirty="0">
                <a:solidFill>
                  <a:srgbClr val="CFD0D8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Изучение разнообразия питательных веществ, необходимых для жизнедеятельности позвоночных, и их роль в росте, развитии и воспроизводстве.</a:t>
            </a:r>
            <a:endParaRPr lang="en-US" sz="12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0EBA333-834B-435B-B3AB-345C90705C23}"/>
              </a:ext>
            </a:extLst>
          </p:cNvPr>
          <p:cNvSpPr txBox="1"/>
          <p:nvPr/>
        </p:nvSpPr>
        <p:spPr>
          <a:xfrm>
            <a:off x="12812486" y="123781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738</Words>
  <Application>Microsoft Office PowerPoint</Application>
  <PresentationFormat>Произвольный</PresentationFormat>
  <Paragraphs>69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2024-07-01T11:16:07Z</dcterms:created>
  <dcterms:modified xsi:type="dcterms:W3CDTF">2024-07-01T11:20:17Z</dcterms:modified>
</cp:coreProperties>
</file>