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86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10408"/>
            <a:ext cx="7315200" cy="2711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334"/>
              </a:lnSpc>
              <a:buNone/>
            </a:pPr>
            <a:r>
              <a:rPr lang="en-US" sz="3500" b="1" kern="0" spc="-43" dirty="0">
                <a:solidFill>
                  <a:srgbClr val="FFFFFF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Мероприятия по оповещению и защите населения при ЧС и возникновении угроз военного характера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0" y="2767624"/>
            <a:ext cx="731520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41"/>
              </a:lnSpc>
              <a:buNone/>
            </a:pPr>
            <a:r>
              <a:rPr lang="en-US" sz="1360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Здравствуйте, уважаемые восьмиклассники! Сегодня мы поговорим о чрезвычайных ситуациях и мерах по защите населения. В современном мире, к сожалению, угрозы военного характера и природные катаклизмы становятся все более реальными. Важно быть готовым к различным сценариям, знать правила поведения в ЧС и владеть необходимыми знаниями о мерах предосторожности.</a:t>
            </a:r>
            <a:endParaRPr lang="en-US" sz="1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B9AAE-9C4D-48B7-80DD-D32C02D4B6B3}"/>
              </a:ext>
            </a:extLst>
          </p:cNvPr>
          <p:cNvSpPr txBox="1"/>
          <p:nvPr/>
        </p:nvSpPr>
        <p:spPr>
          <a:xfrm>
            <a:off x="0" y="4715694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«Мероприятия по оповещению и защите населения при ЧС и возникновении угроз военного характера»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19AF2-98FD-48B4-B08C-7BD540F42DD5}"/>
              </a:ext>
            </a:extLst>
          </p:cNvPr>
          <p:cNvSpPr txBox="1"/>
          <p:nvPr/>
        </p:nvSpPr>
        <p:spPr>
          <a:xfrm>
            <a:off x="12801602" y="979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4" name="Text 2"/>
          <p:cNvSpPr/>
          <p:nvPr/>
        </p:nvSpPr>
        <p:spPr>
          <a:xfrm>
            <a:off x="858679" y="1072634"/>
            <a:ext cx="12912923" cy="12203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05"/>
              </a:lnSpc>
              <a:buNone/>
            </a:pPr>
            <a:r>
              <a:rPr lang="en-US" sz="3844" b="1" kern="0" spc="-38" dirty="0">
                <a:solidFill>
                  <a:srgbClr val="FFFFFF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Информирование и оповещение населения о чрезвычайной ситуации</a:t>
            </a:r>
            <a:endParaRPr lang="en-US" sz="38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58679" y="2856786"/>
            <a:ext cx="483275" cy="483275"/>
          </a:xfrm>
          <a:prstGeom prst="roundRect">
            <a:avLst>
              <a:gd name="adj" fmla="val 8001"/>
            </a:avLst>
          </a:prstGeom>
          <a:solidFill>
            <a:srgbClr val="303132"/>
          </a:solidFill>
          <a:ln/>
        </p:spPr>
      </p:sp>
      <p:sp>
        <p:nvSpPr>
          <p:cNvPr id="6" name="Text 4"/>
          <p:cNvSpPr/>
          <p:nvPr/>
        </p:nvSpPr>
        <p:spPr>
          <a:xfrm>
            <a:off x="1044297" y="2951917"/>
            <a:ext cx="111919" cy="2928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06"/>
              </a:lnSpc>
              <a:buNone/>
            </a:pPr>
            <a:r>
              <a:rPr lang="en-US" sz="2306" b="1" kern="0" spc="-23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556742" y="2856786"/>
            <a:ext cx="2873812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03"/>
              </a:lnSpc>
              <a:buNone/>
            </a:pPr>
            <a:r>
              <a:rPr lang="en-US" sz="1922" b="1" kern="0" spc="-19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Сигналы оповещения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556742" y="3290649"/>
            <a:ext cx="3463052" cy="3866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7"/>
              </a:lnSpc>
              <a:buNone/>
            </a:pPr>
            <a:r>
              <a:rPr lang="en-US" sz="1691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 случае ЧС используются специальные сигналы оповещения, которые передаются по радио, телевидению, мобильным телефонам, а также через системы громкоговорящей связи. "Внимание всем!" - это один из самых важных сигналов, который означает, что необходимо включить радио или телевизор, чтобы получить информацию о происходящей ЧС и рекомендациях по действиям.</a:t>
            </a:r>
            <a:endParaRPr lang="en-US" sz="16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234583" y="2856786"/>
            <a:ext cx="483275" cy="483275"/>
          </a:xfrm>
          <a:prstGeom prst="roundRect">
            <a:avLst>
              <a:gd name="adj" fmla="val 8001"/>
            </a:avLst>
          </a:prstGeom>
          <a:solidFill>
            <a:srgbClr val="303132"/>
          </a:solidFill>
          <a:ln/>
        </p:spPr>
      </p:sp>
      <p:sp>
        <p:nvSpPr>
          <p:cNvPr id="10" name="Text 8"/>
          <p:cNvSpPr/>
          <p:nvPr/>
        </p:nvSpPr>
        <p:spPr>
          <a:xfrm>
            <a:off x="5391269" y="2951917"/>
            <a:ext cx="169902" cy="2928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06"/>
              </a:lnSpc>
              <a:buNone/>
            </a:pPr>
            <a:r>
              <a:rPr lang="en-US" sz="2306" b="1" kern="0" spc="-23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932646" y="2856786"/>
            <a:ext cx="3463052" cy="6100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3"/>
              </a:lnSpc>
              <a:buNone/>
            </a:pPr>
            <a:r>
              <a:rPr lang="en-US" sz="1922" b="1" kern="0" spc="-19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Информационные ресурсы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932646" y="3595688"/>
            <a:ext cx="3463052" cy="32218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7"/>
              </a:lnSpc>
              <a:buNone/>
            </a:pPr>
            <a:r>
              <a:rPr lang="en-US" sz="1691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Кроме сигналов оповещения, информация о ЧС также распространяется через официальные сайты государственных структур, СМИ, а также социальные сети. Важно проверять информацию только из достоверных источников, чтобы избежать распространения паники и ложных сведений.</a:t>
            </a:r>
            <a:endParaRPr lang="en-US" sz="16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610487" y="2856786"/>
            <a:ext cx="483275" cy="483275"/>
          </a:xfrm>
          <a:prstGeom prst="roundRect">
            <a:avLst>
              <a:gd name="adj" fmla="val 8001"/>
            </a:avLst>
          </a:prstGeom>
          <a:solidFill>
            <a:srgbClr val="303132"/>
          </a:solidFill>
          <a:ln/>
        </p:spPr>
      </p:sp>
      <p:sp>
        <p:nvSpPr>
          <p:cNvPr id="14" name="Text 12"/>
          <p:cNvSpPr/>
          <p:nvPr/>
        </p:nvSpPr>
        <p:spPr>
          <a:xfrm>
            <a:off x="9766816" y="2951917"/>
            <a:ext cx="170497" cy="2928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06"/>
              </a:lnSpc>
              <a:buNone/>
            </a:pPr>
            <a:r>
              <a:rPr lang="en-US" sz="2306" b="1" kern="0" spc="-23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308550" y="2856786"/>
            <a:ext cx="2632591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03"/>
              </a:lnSpc>
              <a:buNone/>
            </a:pPr>
            <a:r>
              <a:rPr lang="en-US" sz="1922" b="1" kern="0" spc="-19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Правила поведения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308550" y="3290649"/>
            <a:ext cx="3463052" cy="28996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7"/>
              </a:lnSpc>
              <a:buNone/>
            </a:pPr>
            <a:r>
              <a:rPr lang="en-US" sz="1691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 случае получения сигнала об угрозе необходимо: включить радио или телевизор, чтобы получить информацию о происходящей ЧС; соблюдать указания официальных органов власти; не поддаваться панике и слухам; при необходимости покинуть опасный район.</a:t>
            </a:r>
            <a:endParaRPr lang="en-US" sz="16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25A0CB-CF76-48F5-9B3C-DFEFB644B973}"/>
              </a:ext>
            </a:extLst>
          </p:cNvPr>
          <p:cNvSpPr txBox="1"/>
          <p:nvPr/>
        </p:nvSpPr>
        <p:spPr>
          <a:xfrm>
            <a:off x="12801602" y="979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04718" y="680442"/>
            <a:ext cx="9763363" cy="9815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65"/>
              </a:lnSpc>
              <a:buNone/>
            </a:pPr>
            <a:r>
              <a:rPr lang="en-US" sz="3092" b="1" kern="0" spc="-31" dirty="0">
                <a:solidFill>
                  <a:srgbClr val="FFFFFF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История развития гражданской обороны России</a:t>
            </a:r>
            <a:endParaRPr lang="en-US" sz="3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53083" y="1921073"/>
            <a:ext cx="21550" cy="5627965"/>
          </a:xfrm>
          <a:prstGeom prst="roundRect">
            <a:avLst>
              <a:gd name="adj" fmla="val 144319"/>
            </a:avLst>
          </a:prstGeom>
          <a:solidFill>
            <a:srgbClr val="494A4B"/>
          </a:solidFill>
          <a:ln/>
        </p:spPr>
      </p:sp>
      <p:sp>
        <p:nvSpPr>
          <p:cNvPr id="7" name="Shape 4"/>
          <p:cNvSpPr/>
          <p:nvPr/>
        </p:nvSpPr>
        <p:spPr>
          <a:xfrm>
            <a:off x="1058168" y="2298918"/>
            <a:ext cx="604718" cy="21550"/>
          </a:xfrm>
          <a:prstGeom prst="roundRect">
            <a:avLst>
              <a:gd name="adj" fmla="val 144319"/>
            </a:avLst>
          </a:prstGeom>
          <a:solidFill>
            <a:srgbClr val="494A4B"/>
          </a:solidFill>
          <a:ln/>
        </p:spPr>
      </p:sp>
      <p:sp>
        <p:nvSpPr>
          <p:cNvPr id="8" name="Shape 5"/>
          <p:cNvSpPr/>
          <p:nvPr/>
        </p:nvSpPr>
        <p:spPr>
          <a:xfrm>
            <a:off x="669429" y="2115383"/>
            <a:ext cx="388739" cy="388739"/>
          </a:xfrm>
          <a:prstGeom prst="roundRect">
            <a:avLst>
              <a:gd name="adj" fmla="val 8000"/>
            </a:avLst>
          </a:prstGeom>
          <a:solidFill>
            <a:srgbClr val="303132"/>
          </a:solidFill>
          <a:ln/>
        </p:spPr>
      </p:sp>
      <p:sp>
        <p:nvSpPr>
          <p:cNvPr id="9" name="Text 6"/>
          <p:cNvSpPr/>
          <p:nvPr/>
        </p:nvSpPr>
        <p:spPr>
          <a:xfrm>
            <a:off x="818733" y="2191941"/>
            <a:ext cx="90011" cy="2356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55"/>
              </a:lnSpc>
              <a:buNone/>
            </a:pPr>
            <a:r>
              <a:rPr lang="en-US" sz="1855" b="1" kern="0" spc="-19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1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814036" y="2093833"/>
            <a:ext cx="1963341" cy="2453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33"/>
              </a:lnSpc>
              <a:buNone/>
            </a:pPr>
            <a:r>
              <a:rPr lang="en-US" sz="1546" b="1" kern="0" spc="-15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1932 год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814036" y="2442805"/>
            <a:ext cx="8554045" cy="518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41"/>
              </a:lnSpc>
              <a:buNone/>
            </a:pPr>
            <a:r>
              <a:rPr lang="en-US" sz="1360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Основан Союз обществ Красного Креста и Красного Полумесяца СССР. Началась активная работа по подготовке населения к возможным стихийным бедствиям.</a:t>
            </a:r>
            <a:endParaRPr lang="en-US" sz="1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058168" y="3684330"/>
            <a:ext cx="604718" cy="21550"/>
          </a:xfrm>
          <a:prstGeom prst="roundRect">
            <a:avLst>
              <a:gd name="adj" fmla="val 144319"/>
            </a:avLst>
          </a:prstGeom>
          <a:solidFill>
            <a:srgbClr val="494A4B"/>
          </a:solidFill>
          <a:ln/>
        </p:spPr>
      </p:sp>
      <p:sp>
        <p:nvSpPr>
          <p:cNvPr id="13" name="Shape 10"/>
          <p:cNvSpPr/>
          <p:nvPr/>
        </p:nvSpPr>
        <p:spPr>
          <a:xfrm>
            <a:off x="669429" y="3500795"/>
            <a:ext cx="388739" cy="388739"/>
          </a:xfrm>
          <a:prstGeom prst="roundRect">
            <a:avLst>
              <a:gd name="adj" fmla="val 8000"/>
            </a:avLst>
          </a:prstGeom>
          <a:solidFill>
            <a:srgbClr val="303132"/>
          </a:solidFill>
          <a:ln/>
        </p:spPr>
      </p:sp>
      <p:sp>
        <p:nvSpPr>
          <p:cNvPr id="14" name="Text 11"/>
          <p:cNvSpPr/>
          <p:nvPr/>
        </p:nvSpPr>
        <p:spPr>
          <a:xfrm>
            <a:off x="795397" y="3577352"/>
            <a:ext cx="136684" cy="2356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55"/>
              </a:lnSpc>
              <a:buNone/>
            </a:pPr>
            <a:r>
              <a:rPr lang="en-US" sz="1855" b="1" kern="0" spc="-19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1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814036" y="3479244"/>
            <a:ext cx="1963341" cy="2453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33"/>
              </a:lnSpc>
              <a:buNone/>
            </a:pPr>
            <a:r>
              <a:rPr lang="en-US" sz="1546" b="1" kern="0" spc="-15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1939 год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814036" y="3828217"/>
            <a:ext cx="8554045" cy="518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41"/>
              </a:lnSpc>
              <a:buNone/>
            </a:pPr>
            <a:r>
              <a:rPr lang="en-US" sz="1360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Организована государственная система гражданской обороны СССР, в которой участвовали все гражданские ведомства и органы государственной власти.</a:t>
            </a:r>
            <a:endParaRPr lang="en-US" sz="1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058168" y="5069741"/>
            <a:ext cx="604718" cy="21550"/>
          </a:xfrm>
          <a:prstGeom prst="roundRect">
            <a:avLst>
              <a:gd name="adj" fmla="val 144319"/>
            </a:avLst>
          </a:prstGeom>
          <a:solidFill>
            <a:srgbClr val="494A4B"/>
          </a:solidFill>
          <a:ln/>
        </p:spPr>
      </p:sp>
      <p:sp>
        <p:nvSpPr>
          <p:cNvPr id="18" name="Shape 15"/>
          <p:cNvSpPr/>
          <p:nvPr/>
        </p:nvSpPr>
        <p:spPr>
          <a:xfrm>
            <a:off x="669429" y="4886206"/>
            <a:ext cx="388739" cy="388739"/>
          </a:xfrm>
          <a:prstGeom prst="roundRect">
            <a:avLst>
              <a:gd name="adj" fmla="val 8000"/>
            </a:avLst>
          </a:prstGeom>
          <a:solidFill>
            <a:srgbClr val="303132"/>
          </a:solidFill>
          <a:ln/>
        </p:spPr>
      </p:sp>
      <p:sp>
        <p:nvSpPr>
          <p:cNvPr id="19" name="Text 16"/>
          <p:cNvSpPr/>
          <p:nvPr/>
        </p:nvSpPr>
        <p:spPr>
          <a:xfrm>
            <a:off x="795159" y="4962763"/>
            <a:ext cx="137160" cy="2356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55"/>
              </a:lnSpc>
              <a:buNone/>
            </a:pPr>
            <a:r>
              <a:rPr lang="en-US" sz="1855" b="1" kern="0" spc="-19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1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814036" y="4864656"/>
            <a:ext cx="1963341" cy="2453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33"/>
              </a:lnSpc>
              <a:buNone/>
            </a:pPr>
            <a:r>
              <a:rPr lang="en-US" sz="1546" b="1" kern="0" spc="-15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1991 год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1814036" y="5213628"/>
            <a:ext cx="8554045" cy="518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41"/>
              </a:lnSpc>
              <a:buNone/>
            </a:pPr>
            <a:r>
              <a:rPr lang="en-US" sz="1360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После распада СССР, на территории Российской Федерации была создана новая система гражданской обороны, призванная обеспечить защиту населения в случае возникновения различных чрезвычайных ситуаций.</a:t>
            </a:r>
            <a:endParaRPr lang="en-US" sz="1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1058168" y="6455152"/>
            <a:ext cx="604718" cy="21550"/>
          </a:xfrm>
          <a:prstGeom prst="roundRect">
            <a:avLst>
              <a:gd name="adj" fmla="val 144319"/>
            </a:avLst>
          </a:prstGeom>
          <a:solidFill>
            <a:srgbClr val="494A4B"/>
          </a:solidFill>
          <a:ln/>
        </p:spPr>
      </p:sp>
      <p:sp>
        <p:nvSpPr>
          <p:cNvPr id="23" name="Shape 20"/>
          <p:cNvSpPr/>
          <p:nvPr/>
        </p:nvSpPr>
        <p:spPr>
          <a:xfrm>
            <a:off x="669429" y="6271617"/>
            <a:ext cx="388739" cy="388739"/>
          </a:xfrm>
          <a:prstGeom prst="roundRect">
            <a:avLst>
              <a:gd name="adj" fmla="val 8000"/>
            </a:avLst>
          </a:prstGeom>
          <a:solidFill>
            <a:srgbClr val="303132"/>
          </a:solidFill>
          <a:ln/>
        </p:spPr>
      </p:sp>
      <p:sp>
        <p:nvSpPr>
          <p:cNvPr id="24" name="Text 21"/>
          <p:cNvSpPr/>
          <p:nvPr/>
        </p:nvSpPr>
        <p:spPr>
          <a:xfrm>
            <a:off x="783729" y="6348174"/>
            <a:ext cx="160020" cy="2356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55"/>
              </a:lnSpc>
              <a:buNone/>
            </a:pPr>
            <a:r>
              <a:rPr lang="en-US" sz="1855" b="1" kern="0" spc="-19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4</a:t>
            </a:r>
            <a:endParaRPr lang="en-US" sz="1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1814036" y="6250067"/>
            <a:ext cx="1963341" cy="2453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33"/>
              </a:lnSpc>
              <a:buNone/>
            </a:pPr>
            <a:r>
              <a:rPr lang="en-US" sz="1546" b="1" kern="0" spc="-15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Сегодня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1814036" y="6599039"/>
            <a:ext cx="8554045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41"/>
              </a:lnSpc>
              <a:buNone/>
            </a:pPr>
            <a:r>
              <a:rPr lang="en-US" sz="1360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Современная система гражданской обороны России - это комплексная система мер по защите населения, предотвращению и ликвидации чрезвычайных ситуаций природного и техногенного характера, а также угроз военного характера.</a:t>
            </a:r>
            <a:endParaRPr lang="en-US" sz="1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594692-56BE-495C-8F41-121D86A3C7A2}"/>
              </a:ext>
            </a:extLst>
          </p:cNvPr>
          <p:cNvSpPr txBox="1"/>
          <p:nvPr/>
        </p:nvSpPr>
        <p:spPr>
          <a:xfrm>
            <a:off x="12801602" y="979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4" name="Text 2"/>
          <p:cNvSpPr/>
          <p:nvPr/>
        </p:nvSpPr>
        <p:spPr>
          <a:xfrm>
            <a:off x="1905000" y="844272"/>
            <a:ext cx="10300573" cy="511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026"/>
              </a:lnSpc>
              <a:buNone/>
            </a:pPr>
            <a:r>
              <a:rPr lang="en-US" sz="3221" b="1" kern="0" spc="-32" dirty="0">
                <a:solidFill>
                  <a:srgbClr val="FFFFFF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Сигнал «Внимание всем!» и порядок действий</a:t>
            </a:r>
            <a:endParaRPr lang="en-US" sz="32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625560"/>
            <a:ext cx="899993" cy="143994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074908" y="1805464"/>
            <a:ext cx="2852857" cy="2556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13"/>
              </a:lnSpc>
              <a:buNone/>
            </a:pPr>
            <a:r>
              <a:rPr lang="en-US" sz="1611" b="1" kern="0" spc="-16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Сигнал «Внимание всем!»</a:t>
            </a:r>
            <a:endParaRPr lang="en-US" sz="16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074908" y="2169081"/>
            <a:ext cx="9650373" cy="5400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417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Сигнал представляет собой прерывистые звуки сирены или гудков, которые длятся от 3 до 5 минут. Он означает, что необходимо включить радио или телевизор для получения информации о происходящей ЧС.</a:t>
            </a:r>
            <a:endParaRPr lang="en-US" sz="14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065502"/>
            <a:ext cx="899993" cy="143994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074908" y="3245406"/>
            <a:ext cx="3302437" cy="2556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13"/>
              </a:lnSpc>
              <a:buNone/>
            </a:pPr>
            <a:r>
              <a:rPr lang="en-US" sz="1611" b="1" kern="0" spc="-16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Информационное сообщение</a:t>
            </a:r>
            <a:endParaRPr lang="en-US" sz="16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3074908" y="3609023"/>
            <a:ext cx="9650373" cy="5400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417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 радио или телевидению будет объявлена информация о причине ЧС, районе, где она произошла, а также рекомендации по необходимым действиям.</a:t>
            </a:r>
            <a:endParaRPr lang="en-US" sz="14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505444"/>
            <a:ext cx="899993" cy="143994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074908" y="4685348"/>
            <a:ext cx="2887861" cy="2556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13"/>
              </a:lnSpc>
              <a:buNone/>
            </a:pPr>
            <a:r>
              <a:rPr lang="en-US" sz="1611" b="1" kern="0" spc="-16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Действия по оповещению</a:t>
            </a:r>
            <a:endParaRPr lang="en-US" sz="16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3074908" y="5048964"/>
            <a:ext cx="9650373" cy="5400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417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Официальные лица должны довести информацию о ЧС до всех жителей района, в том числе, через громкоговорители, размещенные на улицах, а также через систему оповещения мобильных телефонов.</a:t>
            </a:r>
            <a:endParaRPr lang="en-US" sz="14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5945386"/>
            <a:ext cx="899993" cy="143994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3074908" y="6125289"/>
            <a:ext cx="3235166" cy="2556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13"/>
              </a:lnSpc>
              <a:buNone/>
            </a:pPr>
            <a:r>
              <a:rPr lang="en-US" sz="1611" b="1" kern="0" spc="-16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Рекомендации по действиям</a:t>
            </a:r>
            <a:endParaRPr lang="en-US" sz="16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3074908" y="6488906"/>
            <a:ext cx="9650373" cy="5400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417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Рекомендации могут включать в себя эвакуацию, укрытие в защитных сооружениях, а также действия по защите себя и своего имущества.</a:t>
            </a:r>
            <a:endParaRPr lang="en-US" sz="14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1E079A-AA94-4752-873F-A650DB90D65F}"/>
              </a:ext>
            </a:extLst>
          </p:cNvPr>
          <p:cNvSpPr txBox="1"/>
          <p:nvPr/>
        </p:nvSpPr>
        <p:spPr>
          <a:xfrm>
            <a:off x="12801602" y="979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4" name="Text 2"/>
          <p:cNvSpPr/>
          <p:nvPr/>
        </p:nvSpPr>
        <p:spPr>
          <a:xfrm>
            <a:off x="863798" y="1214557"/>
            <a:ext cx="12902803" cy="14025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21"/>
              </a:lnSpc>
              <a:buNone/>
            </a:pPr>
            <a:r>
              <a:rPr lang="en-US" sz="4417" b="1" kern="0" spc="-44" dirty="0">
                <a:solidFill>
                  <a:srgbClr val="FFFFFF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Средства индивидуальной защиты населения</a:t>
            </a:r>
            <a:endParaRPr lang="en-US" sz="44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63798" y="3234095"/>
            <a:ext cx="2804874" cy="3506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1"/>
              </a:lnSpc>
              <a:buNone/>
            </a:pPr>
            <a:r>
              <a:rPr lang="en-US" sz="2209" b="1" kern="0" spc="-22" dirty="0">
                <a:solidFill>
                  <a:srgbClr val="FFFFFF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Противогаз</a:t>
            </a:r>
            <a:endParaRPr lang="en-US" sz="22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63798" y="3831550"/>
            <a:ext cx="3898940" cy="29613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15"/>
              </a:lnSpc>
              <a:buNone/>
            </a:pPr>
            <a:r>
              <a:rPr lang="en-US" sz="1944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Противогаз - это средство индивидуальной защиты органов дыхания, глаз и лица от отравляющих веществ, радиоактивной пыли и бактериологических средств. Он состоит из маски, фильтрующего элемента и сумки для переноски.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72576" y="3234095"/>
            <a:ext cx="2804874" cy="3506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1"/>
              </a:lnSpc>
              <a:buNone/>
            </a:pPr>
            <a:r>
              <a:rPr lang="en-US" sz="2209" b="1" kern="0" spc="-22" dirty="0">
                <a:solidFill>
                  <a:srgbClr val="FFFFFF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Респиратор</a:t>
            </a:r>
            <a:endParaRPr lang="en-US" sz="22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72576" y="3831550"/>
            <a:ext cx="3898940" cy="18508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15"/>
              </a:lnSpc>
              <a:buNone/>
            </a:pPr>
            <a:r>
              <a:rPr lang="en-US" sz="1944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Респиратор - это устройство, защищающее органы дыхания от пыли и вредных аэрозолей. Он состоит из маски, фильтрующего элемента и резинки для крепления.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81354" y="3234095"/>
            <a:ext cx="2804874" cy="3506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1"/>
              </a:lnSpc>
              <a:buNone/>
            </a:pPr>
            <a:r>
              <a:rPr lang="en-US" sz="2209" b="1" kern="0" spc="-22" dirty="0">
                <a:solidFill>
                  <a:srgbClr val="FFFFFF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Защитный костюм</a:t>
            </a:r>
            <a:endParaRPr lang="en-US" sz="22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81354" y="3831550"/>
            <a:ext cx="3898940" cy="22209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15"/>
              </a:lnSpc>
              <a:buNone/>
            </a:pPr>
            <a:r>
              <a:rPr lang="en-US" sz="1944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Защитный костюм - это одежда, которая защищает тело от воздействия вредных веществ. Он может быть изготовлен из различных материалов, в зависимости от типа угрозы.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68B749-A0EF-40AC-943E-FB00B3A5B189}"/>
              </a:ext>
            </a:extLst>
          </p:cNvPr>
          <p:cNvSpPr txBox="1"/>
          <p:nvPr/>
        </p:nvSpPr>
        <p:spPr>
          <a:xfrm>
            <a:off x="12801602" y="979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75321" y="974884"/>
            <a:ext cx="9306163" cy="663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26"/>
              </a:lnSpc>
              <a:buNone/>
            </a:pPr>
            <a:r>
              <a:rPr lang="en-US" sz="4181" b="1" kern="0" spc="-42" dirty="0">
                <a:solidFill>
                  <a:srgbClr val="FFFFFF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Коллективные средства защиты</a:t>
            </a:r>
            <a:endParaRPr lang="en-US" sz="41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75321" y="1989058"/>
            <a:ext cx="4551878" cy="3391972"/>
          </a:xfrm>
          <a:prstGeom prst="roundRect">
            <a:avLst>
              <a:gd name="adj" fmla="val 1240"/>
            </a:avLst>
          </a:prstGeom>
          <a:solidFill>
            <a:srgbClr val="303132"/>
          </a:solidFill>
          <a:ln/>
        </p:spPr>
      </p:sp>
      <p:sp>
        <p:nvSpPr>
          <p:cNvPr id="7" name="Text 4"/>
          <p:cNvSpPr/>
          <p:nvPr/>
        </p:nvSpPr>
        <p:spPr>
          <a:xfrm>
            <a:off x="4708922" y="2222659"/>
            <a:ext cx="2779752" cy="331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sz="2091" b="1" kern="0" spc="-21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Подвалы и погреба</a:t>
            </a:r>
            <a:endParaRPr lang="en-US" sz="20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708922" y="2694623"/>
            <a:ext cx="4084677" cy="10512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59"/>
              </a:lnSpc>
              <a:buNone/>
            </a:pPr>
            <a:r>
              <a:rPr lang="en-US" sz="1840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Используются как временные укрытия, но не всегда обеспечивают защиту от всех типов угроз.</a:t>
            </a:r>
            <a:endParaRPr lang="en-US" sz="18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9260800" y="1989058"/>
            <a:ext cx="4551878" cy="3391972"/>
          </a:xfrm>
          <a:prstGeom prst="roundRect">
            <a:avLst>
              <a:gd name="adj" fmla="val 1240"/>
            </a:avLst>
          </a:prstGeom>
          <a:solidFill>
            <a:srgbClr val="303132"/>
          </a:solidFill>
          <a:ln/>
        </p:spPr>
      </p:sp>
      <p:sp>
        <p:nvSpPr>
          <p:cNvPr id="10" name="Text 7"/>
          <p:cNvSpPr/>
          <p:nvPr/>
        </p:nvSpPr>
        <p:spPr>
          <a:xfrm>
            <a:off x="9494401" y="2222659"/>
            <a:ext cx="2654856" cy="331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sz="2091" b="1" kern="0" spc="-21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Бомбоубежища</a:t>
            </a:r>
            <a:endParaRPr lang="en-US" sz="20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494401" y="2694623"/>
            <a:ext cx="4084677" cy="24528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59"/>
              </a:lnSpc>
              <a:buNone/>
            </a:pPr>
            <a:r>
              <a:rPr lang="en-US" sz="1840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Специально оборудованные сооружения, которые обеспечивают защиту от всех типов угроз. В них имеются системы вентиляции, водоснабжения и канализации, а также запасы пищи, воды и медикаментов.</a:t>
            </a:r>
            <a:endParaRPr lang="en-US" sz="18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75321" y="5614630"/>
            <a:ext cx="9337358" cy="1639967"/>
          </a:xfrm>
          <a:prstGeom prst="roundRect">
            <a:avLst>
              <a:gd name="adj" fmla="val 2564"/>
            </a:avLst>
          </a:prstGeom>
          <a:solidFill>
            <a:srgbClr val="303132"/>
          </a:solidFill>
          <a:ln/>
        </p:spPr>
      </p:sp>
      <p:sp>
        <p:nvSpPr>
          <p:cNvPr id="13" name="Text 10"/>
          <p:cNvSpPr/>
          <p:nvPr/>
        </p:nvSpPr>
        <p:spPr>
          <a:xfrm>
            <a:off x="4708922" y="5848231"/>
            <a:ext cx="3649147" cy="331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sz="2091" b="1" kern="0" spc="-21" dirty="0">
                <a:solidFill>
                  <a:srgbClr val="E2E6E9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Промышленные объекты</a:t>
            </a:r>
            <a:endParaRPr lang="en-US" sz="20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708922" y="6320195"/>
            <a:ext cx="8870156" cy="7008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59"/>
              </a:lnSpc>
              <a:buNone/>
            </a:pPr>
            <a:r>
              <a:rPr lang="en-US" sz="1840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Многие предприятия имеют свои собственные укрытия, рассчитанные на определенное количество человек.</a:t>
            </a:r>
            <a:endParaRPr lang="en-US" sz="18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79BB0B-4520-49DF-B918-75E6CEEF6FE6}"/>
              </a:ext>
            </a:extLst>
          </p:cNvPr>
          <p:cNvSpPr txBox="1"/>
          <p:nvPr/>
        </p:nvSpPr>
        <p:spPr>
          <a:xfrm>
            <a:off x="12801602" y="979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688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06291" y="3303746"/>
            <a:ext cx="7779425" cy="6151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44"/>
              </a:lnSpc>
              <a:buNone/>
            </a:pPr>
            <a:r>
              <a:rPr lang="en-US" sz="3875" b="1" kern="0" spc="-39" dirty="0">
                <a:solidFill>
                  <a:srgbClr val="FFFFFF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Эвакуация населения при ЧС</a:t>
            </a:r>
            <a:endParaRPr lang="en-US" sz="38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06291" y="4243745"/>
            <a:ext cx="13017818" cy="3388995"/>
          </a:xfrm>
          <a:prstGeom prst="roundRect">
            <a:avLst>
              <a:gd name="adj" fmla="val 1150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813911" y="4251365"/>
            <a:ext cx="13002578" cy="59983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1030367" y="4388882"/>
            <a:ext cx="6064568" cy="3248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8"/>
              </a:lnSpc>
              <a:buNone/>
            </a:pPr>
            <a:r>
              <a:rPr lang="en-US" sz="1705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Причина эвакуации</a:t>
            </a:r>
            <a:endParaRPr lang="en-US" sz="17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35466" y="4388882"/>
            <a:ext cx="6064568" cy="3248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8"/>
              </a:lnSpc>
              <a:buNone/>
            </a:pPr>
            <a:r>
              <a:rPr lang="en-US" sz="1705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Рекомендации</a:t>
            </a:r>
            <a:endParaRPr lang="en-US" sz="17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13911" y="4851202"/>
            <a:ext cx="13002578" cy="92463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1030367" y="4988719"/>
            <a:ext cx="6064568" cy="3248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8"/>
              </a:lnSpc>
              <a:buNone/>
            </a:pPr>
            <a:r>
              <a:rPr lang="en-US" sz="1705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Природные катастрофы</a:t>
            </a:r>
            <a:endParaRPr lang="en-US" sz="17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535466" y="4988719"/>
            <a:ext cx="6064568" cy="649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8"/>
              </a:lnSpc>
              <a:buNone/>
            </a:pPr>
            <a:r>
              <a:rPr lang="en-US" sz="1705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Соблюдать правила поведения, указанные в информационных сообщениях.</a:t>
            </a:r>
            <a:endParaRPr lang="en-US" sz="17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13911" y="5775841"/>
            <a:ext cx="13002578" cy="92463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1030367" y="5913358"/>
            <a:ext cx="6064568" cy="3248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8"/>
              </a:lnSpc>
              <a:buNone/>
            </a:pPr>
            <a:r>
              <a:rPr lang="en-US" sz="1705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Техногенные катастрофы</a:t>
            </a:r>
            <a:endParaRPr lang="en-US" sz="17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535466" y="5913358"/>
            <a:ext cx="6064568" cy="649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8"/>
              </a:lnSpc>
              <a:buNone/>
            </a:pPr>
            <a:r>
              <a:rPr lang="en-US" sz="1705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Покинуть опасный район в строгом соответствии с указаниями спасателей.</a:t>
            </a:r>
            <a:endParaRPr lang="en-US" sz="17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813911" y="6700480"/>
            <a:ext cx="13002578" cy="92463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4"/>
          <p:cNvSpPr/>
          <p:nvPr/>
        </p:nvSpPr>
        <p:spPr>
          <a:xfrm>
            <a:off x="1030367" y="6837998"/>
            <a:ext cx="6064568" cy="3248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8"/>
              </a:lnSpc>
              <a:buNone/>
            </a:pPr>
            <a:r>
              <a:rPr lang="en-US" sz="1705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Военные конфликты</a:t>
            </a:r>
            <a:endParaRPr lang="en-US" sz="17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535466" y="6837998"/>
            <a:ext cx="6064568" cy="649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8"/>
              </a:lnSpc>
              <a:buNone/>
            </a:pPr>
            <a:r>
              <a:rPr lang="en-US" sz="1705" dirty="0">
                <a:solidFill>
                  <a:srgbClr val="E2E6E9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Обязательно выполнить требования об эвакуации и следовать всем указаниям военных властей.</a:t>
            </a:r>
            <a:endParaRPr lang="en-US" sz="17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E1E9E9-F187-4B12-A388-E378F2DD839E}"/>
              </a:ext>
            </a:extLst>
          </p:cNvPr>
          <p:cNvSpPr txBox="1"/>
          <p:nvPr/>
        </p:nvSpPr>
        <p:spPr>
          <a:xfrm>
            <a:off x="12801602" y="979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735</Words>
  <Application>Microsoft Office PowerPoint</Application>
  <PresentationFormat>Произвольный</PresentationFormat>
  <Paragraphs>74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2024-07-14T13:56:09Z</dcterms:created>
  <dcterms:modified xsi:type="dcterms:W3CDTF">2024-07-14T14:05:15Z</dcterms:modified>
</cp:coreProperties>
</file>