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56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36295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3629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7088"/>
            <a:ext cx="7315199" cy="2964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868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Взаимодействие личности, общества и государства в обеспечении национальной безопасности России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2969005"/>
            <a:ext cx="7315199" cy="19360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Национальная безопасность является одной из ключевых задач государства и общества. Она включает в себя защиту интересов личности, общества и государства от внешних и внутренних угроз. В обеспечении национальной безопасности важную роль играют все три составляющие: личность, общество и государство. Их взаимодействие и слаженная работа являются залогом эффективной защиты национальных интересов.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37082-0C73-4CCB-A41E-C1C569E37876}"/>
              </a:ext>
            </a:extLst>
          </p:cNvPr>
          <p:cNvSpPr txBox="1"/>
          <p:nvPr/>
        </p:nvSpPr>
        <p:spPr>
          <a:xfrm>
            <a:off x="0" y="4897334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«Взаимодействие личности, общества и государства в обеспечении национальной безопасности»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94B1-776D-4FCB-B8DD-E899C85BDA33}"/>
              </a:ext>
            </a:extLst>
          </p:cNvPr>
          <p:cNvSpPr txBox="1"/>
          <p:nvPr/>
        </p:nvSpPr>
        <p:spPr>
          <a:xfrm>
            <a:off x="12823375" y="965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854512" y="671393"/>
            <a:ext cx="12921377" cy="15259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08"/>
              </a:lnSpc>
              <a:buNone/>
            </a:pPr>
            <a:r>
              <a:rPr lang="en-US" sz="4807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Российская Федерация в современном мире</a:t>
            </a:r>
            <a:endParaRPr lang="en-US" sz="48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54512" y="2807613"/>
            <a:ext cx="3909536" cy="7631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04"/>
              </a:lnSpc>
              <a:buNone/>
            </a:pPr>
            <a:r>
              <a:rPr lang="en-US" sz="2403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Геополитическое положение</a:t>
            </a:r>
            <a:endParaRPr lang="en-US" sz="24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54512" y="3814882"/>
            <a:ext cx="3909536" cy="31251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6"/>
              </a:lnSpc>
              <a:buNone/>
            </a:pPr>
            <a:r>
              <a:rPr lang="en-US" sz="1923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Россия занимает ключевое геополитическое положение, находясь на стыке Европы и Азии. Это дает ей возможность играть важную роль в мировых процессах, но также создает определенные вызовы и угрозы национальной безопасности.</a:t>
            </a:r>
            <a:endParaRPr lang="en-US" sz="19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67218" y="2807613"/>
            <a:ext cx="3611285" cy="3815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04"/>
              </a:lnSpc>
              <a:buNone/>
            </a:pPr>
            <a:r>
              <a:rPr lang="en-US" sz="2403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Экономическое влияние</a:t>
            </a:r>
            <a:endParaRPr lang="en-US" sz="24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67218" y="3433286"/>
            <a:ext cx="3909536" cy="39064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6"/>
              </a:lnSpc>
              <a:buNone/>
            </a:pPr>
            <a:r>
              <a:rPr lang="en-US" sz="1923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Российская Федерация является одной из крупнейших экономик мира, обладая значительными природными ресурсами и промышленным потенциалом. Это позволяет ей влиять на мировые экономические процессы и отстаивать свои интересы на международной арене.</a:t>
            </a:r>
            <a:endParaRPr lang="en-US" sz="19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9925" y="2807613"/>
            <a:ext cx="3188018" cy="3815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04"/>
              </a:lnSpc>
              <a:buNone/>
            </a:pPr>
            <a:r>
              <a:rPr lang="en-US" sz="2403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Культурное наследие</a:t>
            </a:r>
            <a:endParaRPr lang="en-US" sz="24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79925" y="3433286"/>
            <a:ext cx="3909536" cy="31251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76"/>
              </a:lnSpc>
              <a:buNone/>
            </a:pPr>
            <a:r>
              <a:rPr lang="en-US" sz="1923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Россия обладает богатым культурным наследием, которое представляет ценность не только для ее граждан, но и для всего мирового сообщества. Сохранение и популяризация этого наследия является важной задачей государства и общества.</a:t>
            </a:r>
            <a:endParaRPr lang="en-US" sz="19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48D83F-9FCB-4A33-BC87-0D071A6EA673}"/>
              </a:ext>
            </a:extLst>
          </p:cNvPr>
          <p:cNvSpPr txBox="1"/>
          <p:nvPr/>
        </p:nvSpPr>
        <p:spPr>
          <a:xfrm>
            <a:off x="12823375" y="965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24112" y="1135261"/>
            <a:ext cx="9639776" cy="11901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86"/>
              </a:lnSpc>
              <a:buNone/>
            </a:pPr>
            <a:r>
              <a:rPr lang="en-US" sz="3749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Правовая основа обеспечения национальной безопасности</a:t>
            </a:r>
            <a:endParaRPr lang="en-US" sz="37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324112" y="2825234"/>
            <a:ext cx="428506" cy="428506"/>
          </a:xfrm>
          <a:prstGeom prst="roundRect">
            <a:avLst>
              <a:gd name="adj" fmla="val 1866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477226" y="2896672"/>
            <a:ext cx="122277" cy="2856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49"/>
              </a:lnSpc>
              <a:buNone/>
            </a:pPr>
            <a:r>
              <a:rPr lang="en-US" sz="2249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1</a:t>
            </a:r>
            <a:endParaRPr lang="en-US" sz="2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942999" y="2825234"/>
            <a:ext cx="4105870" cy="595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3"/>
              </a:lnSpc>
              <a:buNone/>
            </a:pPr>
            <a:r>
              <a:rPr lang="en-US" sz="1875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Конституция Российской Федерации</a:t>
            </a:r>
            <a:endParaRPr lang="en-US" sz="18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942999" y="3534728"/>
            <a:ext cx="4105870" cy="1219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9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Основной закон страны, в котором закреплены права и свободы граждан, а также принципы функционирования государственной власти.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239250" y="2825234"/>
            <a:ext cx="428506" cy="428506"/>
          </a:xfrm>
          <a:prstGeom prst="roundRect">
            <a:avLst>
              <a:gd name="adj" fmla="val 1866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379029" y="2896672"/>
            <a:ext cx="148828" cy="2856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49"/>
              </a:lnSpc>
              <a:buNone/>
            </a:pPr>
            <a:r>
              <a:rPr lang="en-US" sz="2249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2</a:t>
            </a:r>
            <a:endParaRPr lang="en-US" sz="2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858137" y="2825234"/>
            <a:ext cx="2437448" cy="2976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43"/>
              </a:lnSpc>
              <a:buNone/>
            </a:pPr>
            <a:r>
              <a:rPr lang="en-US" sz="1875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Федеральные законы</a:t>
            </a:r>
            <a:endParaRPr lang="en-US" sz="18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58137" y="3237071"/>
            <a:ext cx="4105870" cy="1219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9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Законы, регулирующие различные аспекты обеспечения национальной безопасности, такие как оборона, борьба с терроризмом, защита государственной тайны и т.д.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324112" y="5158502"/>
            <a:ext cx="428506" cy="428506"/>
          </a:xfrm>
          <a:prstGeom prst="roundRect">
            <a:avLst>
              <a:gd name="adj" fmla="val 1866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461986" y="5229939"/>
            <a:ext cx="152638" cy="2856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49"/>
              </a:lnSpc>
              <a:buNone/>
            </a:pPr>
            <a:r>
              <a:rPr lang="en-US" sz="2249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3</a:t>
            </a:r>
            <a:endParaRPr lang="en-US" sz="2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4942999" y="5158502"/>
            <a:ext cx="2380655" cy="2976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43"/>
              </a:lnSpc>
              <a:buNone/>
            </a:pPr>
            <a:r>
              <a:rPr lang="en-US" sz="1875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Указы Президента</a:t>
            </a:r>
            <a:endParaRPr lang="en-US" sz="18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4942999" y="5570339"/>
            <a:ext cx="4105870" cy="1219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9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Нормативные акты, издаваемые главой государства и определяющие стратегию национальной безопасности, полномочия и ответственность государственных органов.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9239250" y="5158502"/>
            <a:ext cx="428506" cy="428506"/>
          </a:xfrm>
          <a:prstGeom prst="roundRect">
            <a:avLst>
              <a:gd name="adj" fmla="val 1866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9375458" y="5229939"/>
            <a:ext cx="155972" cy="2856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49"/>
              </a:lnSpc>
              <a:buNone/>
            </a:pPr>
            <a:r>
              <a:rPr lang="en-US" sz="2249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4</a:t>
            </a:r>
            <a:endParaRPr lang="en-US" sz="2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9858137" y="5158502"/>
            <a:ext cx="3552944" cy="2976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43"/>
              </a:lnSpc>
              <a:buNone/>
            </a:pPr>
            <a:r>
              <a:rPr lang="en-US" sz="1875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Постановления Правительства</a:t>
            </a:r>
            <a:endParaRPr lang="en-US" sz="18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9858137" y="5570339"/>
            <a:ext cx="4105870" cy="1524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9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Акты, регулирующие практическую реализацию мер по обеспечению национальной безопасности, в том числе в сфере экономики, социальной политики, науки и технологий.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D680B8-9F0A-4940-AC3F-35EFB114A1B0}"/>
              </a:ext>
            </a:extLst>
          </p:cNvPr>
          <p:cNvSpPr txBox="1"/>
          <p:nvPr/>
        </p:nvSpPr>
        <p:spPr>
          <a:xfrm>
            <a:off x="12823375" y="965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1276588" y="620673"/>
            <a:ext cx="12077224" cy="13816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40"/>
              </a:lnSpc>
              <a:buNone/>
            </a:pPr>
            <a:r>
              <a:rPr lang="en-US" sz="4352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Принципы обеспечения национальной безопасности</a:t>
            </a:r>
            <a:endParaRPr lang="en-US" sz="43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276588" y="2333863"/>
            <a:ext cx="3878461" cy="3411379"/>
          </a:xfrm>
          <a:prstGeom prst="roundRect">
            <a:avLst>
              <a:gd name="adj" fmla="val 272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505188" y="2562463"/>
            <a:ext cx="2763560" cy="3454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0"/>
              </a:lnSpc>
              <a:buNone/>
            </a:pPr>
            <a:r>
              <a:rPr lang="en-US" sz="2176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Законность</a:t>
            </a:r>
            <a:endParaRPr lang="en-US" sz="21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505188" y="3040499"/>
            <a:ext cx="3421261" cy="2122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5"/>
              </a:lnSpc>
              <a:buNone/>
            </a:pPr>
            <a:r>
              <a:rPr lang="en-US" sz="1741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Деятельность по обеспечению национальной безопасности должна осуществляться в строгом соответствии с действующим законодательством.</a:t>
            </a:r>
            <a:endParaRPr lang="en-US" sz="17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376029" y="2333863"/>
            <a:ext cx="3878461" cy="3411379"/>
          </a:xfrm>
          <a:prstGeom prst="roundRect">
            <a:avLst>
              <a:gd name="adj" fmla="val 272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604629" y="2562463"/>
            <a:ext cx="2763560" cy="3454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0"/>
              </a:lnSpc>
              <a:buNone/>
            </a:pPr>
            <a:r>
              <a:rPr lang="en-US" sz="2176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Системность</a:t>
            </a:r>
            <a:endParaRPr lang="en-US" sz="21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604629" y="3040499"/>
            <a:ext cx="3421261" cy="24761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5"/>
              </a:lnSpc>
              <a:buNone/>
            </a:pPr>
            <a:r>
              <a:rPr lang="en-US" sz="1741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Обеспечение национальной безопасности требует согласованных и скоординированных действий всех государственных органов и институтов гражданского общества.</a:t>
            </a:r>
            <a:endParaRPr lang="en-US" sz="17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475470" y="2333863"/>
            <a:ext cx="3878461" cy="3411379"/>
          </a:xfrm>
          <a:prstGeom prst="roundRect">
            <a:avLst>
              <a:gd name="adj" fmla="val 272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04070" y="2562463"/>
            <a:ext cx="3421261" cy="6908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0"/>
              </a:lnSpc>
              <a:buNone/>
            </a:pPr>
            <a:r>
              <a:rPr lang="en-US" sz="2176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Приоритет прав человека</a:t>
            </a:r>
            <a:endParaRPr lang="en-US" sz="21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704070" y="3385899"/>
            <a:ext cx="3421261" cy="17686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5"/>
              </a:lnSpc>
              <a:buNone/>
            </a:pPr>
            <a:r>
              <a:rPr lang="en-US" sz="1741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Защита прав, свобод и законных интересов граждан является важнейшим направлением обеспечения национальной безопасности.</a:t>
            </a:r>
            <a:endParaRPr lang="en-US" sz="17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276588" y="5966222"/>
            <a:ext cx="12077224" cy="1642705"/>
          </a:xfrm>
          <a:prstGeom prst="roundRect">
            <a:avLst>
              <a:gd name="adj" fmla="val 5653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505188" y="6194822"/>
            <a:ext cx="2763560" cy="3454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0"/>
              </a:lnSpc>
              <a:buNone/>
            </a:pPr>
            <a:r>
              <a:rPr lang="en-US" sz="2176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Демократизм</a:t>
            </a:r>
            <a:endParaRPr lang="en-US" sz="21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505188" y="6672858"/>
            <a:ext cx="11620024" cy="7074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5"/>
              </a:lnSpc>
              <a:buNone/>
            </a:pPr>
            <a:r>
              <a:rPr lang="en-US" sz="1741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Меры по обеспечению национальной безопасности должны основываться на демократических принципах и широком вовлечении гражданского общества.</a:t>
            </a:r>
            <a:endParaRPr lang="en-US" sz="17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05CEC-3022-4B26-8914-A7B6E44848D1}"/>
              </a:ext>
            </a:extLst>
          </p:cNvPr>
          <p:cNvSpPr txBox="1"/>
          <p:nvPr/>
        </p:nvSpPr>
        <p:spPr>
          <a:xfrm>
            <a:off x="12823375" y="965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505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842248" y="661749"/>
            <a:ext cx="11563945" cy="7519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921"/>
              </a:lnSpc>
              <a:buNone/>
            </a:pPr>
            <a:r>
              <a:rPr lang="en-US" sz="4737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Реализация национальных приоритетов</a:t>
            </a:r>
            <a:endParaRPr lang="en-US" sz="47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932438" y="2045256"/>
            <a:ext cx="541377" cy="541377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125795" y="2135386"/>
            <a:ext cx="154543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2"/>
              </a:lnSpc>
              <a:buNone/>
            </a:pPr>
            <a:r>
              <a:rPr lang="en-US" sz="2842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1</a:t>
            </a:r>
            <a:endParaRPr lang="en-US" sz="2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26625" y="2015252"/>
            <a:ext cx="3609737" cy="3758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61"/>
              </a:lnSpc>
              <a:buNone/>
            </a:pPr>
            <a:r>
              <a:rPr lang="en-US" sz="2369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Оборона и безопасность</a:t>
            </a:r>
            <a:endParaRPr lang="en-US" sz="23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526625" y="2535436"/>
            <a:ext cx="11261527" cy="7698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32"/>
              </a:lnSpc>
              <a:buNone/>
            </a:pPr>
            <a:r>
              <a:rPr lang="en-US" sz="1895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Обеспечение военной, государственной и общественной безопасности, защита национальных интересов от внешних и внутренних угроз.</a:t>
            </a:r>
            <a:endParaRPr lang="en-US" sz="18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32438" y="4057174"/>
            <a:ext cx="541377" cy="541377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109008" y="4147304"/>
            <a:ext cx="188119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2"/>
              </a:lnSpc>
              <a:buNone/>
            </a:pPr>
            <a:r>
              <a:rPr lang="en-US" sz="2842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2</a:t>
            </a:r>
            <a:endParaRPr lang="en-US" sz="2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526625" y="4027170"/>
            <a:ext cx="3688199" cy="3758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61"/>
              </a:lnSpc>
              <a:buNone/>
            </a:pPr>
            <a:r>
              <a:rPr lang="en-US" sz="2369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Экономическое развитие</a:t>
            </a:r>
            <a:endParaRPr lang="en-US" sz="23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526625" y="4547354"/>
            <a:ext cx="11261527" cy="7698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32"/>
              </a:lnSpc>
              <a:buNone/>
            </a:pPr>
            <a:r>
              <a:rPr lang="en-US" sz="1895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Повышение уровня и качества жизни граждан, обеспечение устойчивого экономического роста, эффективное использование природных ресурсов.</a:t>
            </a:r>
            <a:endParaRPr lang="en-US" sz="18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32438" y="6069092"/>
            <a:ext cx="541377" cy="541377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106745" y="6159222"/>
            <a:ext cx="192762" cy="3609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2"/>
              </a:lnSpc>
              <a:buNone/>
            </a:pPr>
            <a:r>
              <a:rPr lang="en-US" sz="2842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3</a:t>
            </a:r>
            <a:endParaRPr lang="en-US" sz="2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526625" y="6039088"/>
            <a:ext cx="3007995" cy="3758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61"/>
              </a:lnSpc>
              <a:buNone/>
            </a:pPr>
            <a:r>
              <a:rPr lang="en-US" sz="2369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Социальная сфера</a:t>
            </a:r>
            <a:endParaRPr lang="en-US" sz="23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526625" y="6559272"/>
            <a:ext cx="11261527" cy="7698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32"/>
              </a:lnSpc>
              <a:buNone/>
            </a:pPr>
            <a:r>
              <a:rPr lang="en-US" sz="1895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Поддержка социально уязвимых групп населения, развитие системы здравоохранения, образования и культуры.</a:t>
            </a:r>
            <a:endParaRPr lang="en-US" sz="18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EBBCF8-0384-4534-A42A-DF1C999121AA}"/>
              </a:ext>
            </a:extLst>
          </p:cNvPr>
          <p:cNvSpPr txBox="1"/>
          <p:nvPr/>
        </p:nvSpPr>
        <p:spPr>
          <a:xfrm>
            <a:off x="12823375" y="965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458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1266587" y="609005"/>
            <a:ext cx="12097226" cy="13839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49"/>
              </a:lnSpc>
              <a:buNone/>
            </a:pPr>
            <a:r>
              <a:rPr lang="en-US" sz="4359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Взаимодействие личности, государства и общества</a:t>
            </a:r>
            <a:endParaRPr lang="en-US" sz="43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587" y="2325172"/>
            <a:ext cx="553641" cy="5536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266587" y="3100268"/>
            <a:ext cx="2768203" cy="3459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5"/>
              </a:lnSpc>
              <a:buNone/>
            </a:pPr>
            <a:r>
              <a:rPr lang="en-US" sz="2180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Личность</a:t>
            </a:r>
            <a:endParaRPr lang="en-US" sz="21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266587" y="3579138"/>
            <a:ext cx="5882521" cy="10629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0"/>
              </a:lnSpc>
              <a:buNone/>
            </a:pPr>
            <a:r>
              <a:rPr lang="en-US" sz="1744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Гражданин, реализующий свои права и обязанности, участвующий в общественной жизни, лояльный к государству.</a:t>
            </a:r>
            <a:endParaRPr lang="en-US" sz="17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292" y="2325172"/>
            <a:ext cx="553641" cy="5536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81292" y="3100268"/>
            <a:ext cx="2768203" cy="3459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5"/>
              </a:lnSpc>
              <a:buNone/>
            </a:pPr>
            <a:r>
              <a:rPr lang="en-US" sz="2180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Государство</a:t>
            </a:r>
            <a:endParaRPr lang="en-US" sz="21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481292" y="3579138"/>
            <a:ext cx="5882521" cy="708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0"/>
              </a:lnSpc>
              <a:buNone/>
            </a:pPr>
            <a:r>
              <a:rPr lang="en-US" sz="1744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Обеспечивает защиту прав и свобод граждан, создает условия для развития личности и общества.</a:t>
            </a:r>
            <a:endParaRPr lang="en-US" sz="17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587" y="5306497"/>
            <a:ext cx="553641" cy="5536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266587" y="6081593"/>
            <a:ext cx="2768203" cy="3459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5"/>
              </a:lnSpc>
              <a:buNone/>
            </a:pPr>
            <a:r>
              <a:rPr lang="en-US" sz="2180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Общество</a:t>
            </a:r>
            <a:endParaRPr lang="en-US" sz="21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1266587" y="6560463"/>
            <a:ext cx="5882521" cy="10629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0"/>
              </a:lnSpc>
              <a:buNone/>
            </a:pPr>
            <a:r>
              <a:rPr lang="en-US" sz="1744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Совокупность граждан, объединенных общими интересами и ценностями, активно участвующих в общественной жизни.</a:t>
            </a:r>
            <a:endParaRPr lang="en-US" sz="17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292" y="5306497"/>
            <a:ext cx="553641" cy="55364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481292" y="6081593"/>
            <a:ext cx="2768203" cy="3459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5"/>
              </a:lnSpc>
              <a:buNone/>
            </a:pPr>
            <a:r>
              <a:rPr lang="en-US" sz="2180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Взаимодействие</a:t>
            </a:r>
            <a:endParaRPr lang="en-US" sz="21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7481292" y="6560463"/>
            <a:ext cx="5882521" cy="10629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0"/>
              </a:lnSpc>
              <a:buNone/>
            </a:pPr>
            <a:r>
              <a:rPr lang="en-US" sz="1744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Согласованные действия личности, государства и общества, направленные на обеспечение национальной безопасности.</a:t>
            </a:r>
            <a:endParaRPr lang="en-US" sz="17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760D3-EDA7-4834-98F1-3B92B8344666}"/>
              </a:ext>
            </a:extLst>
          </p:cNvPr>
          <p:cNvSpPr txBox="1"/>
          <p:nvPr/>
        </p:nvSpPr>
        <p:spPr>
          <a:xfrm>
            <a:off x="12823375" y="965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62226" y="814983"/>
            <a:ext cx="9648349" cy="17741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56"/>
              </a:lnSpc>
              <a:buNone/>
            </a:pPr>
            <a:r>
              <a:rPr lang="en-US" sz="3725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Духовно-нравственные и культурные ценности в контексте национальной безопасности</a:t>
            </a:r>
            <a:endParaRPr lang="en-US" sz="37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26" y="2872978"/>
            <a:ext cx="946190" cy="15138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892260" y="3062168"/>
            <a:ext cx="2365415" cy="295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28"/>
              </a:lnSpc>
              <a:buNone/>
            </a:pPr>
            <a:r>
              <a:rPr lang="en-US" sz="1863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Патриотизм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892260" y="3471267"/>
            <a:ext cx="8418314" cy="3026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4"/>
              </a:lnSpc>
              <a:buNone/>
            </a:pPr>
            <a:r>
              <a:rPr lang="en-US" sz="149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Любовь и преданность Родине, готовность к ее защите и служению ее интересам.</a:t>
            </a:r>
            <a:endParaRPr lang="en-US" sz="14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26" y="4386858"/>
            <a:ext cx="946190" cy="15138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892260" y="4576048"/>
            <a:ext cx="2365415" cy="295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28"/>
              </a:lnSpc>
              <a:buNone/>
            </a:pPr>
            <a:r>
              <a:rPr lang="en-US" sz="1863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Нравственность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892260" y="4985147"/>
            <a:ext cx="8418314" cy="3026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4"/>
              </a:lnSpc>
              <a:buNone/>
            </a:pPr>
            <a:r>
              <a:rPr lang="en-US" sz="149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Соблюдение морально-этических норм, ответственность перед обществом и государством.</a:t>
            </a:r>
            <a:endParaRPr lang="en-US" sz="14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26" y="5900738"/>
            <a:ext cx="946190" cy="15138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892260" y="6089928"/>
            <a:ext cx="2470309" cy="295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28"/>
              </a:lnSpc>
              <a:buNone/>
            </a:pPr>
            <a:r>
              <a:rPr lang="en-US" sz="1863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Культурное наследие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892260" y="6499027"/>
            <a:ext cx="8418314" cy="6053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84"/>
              </a:lnSpc>
              <a:buNone/>
            </a:pPr>
            <a:r>
              <a:rPr lang="en-US" sz="149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Сохранение и развитие традиций, языка, искусства, способствующих укреплению национальной идентичности.</a:t>
            </a:r>
            <a:endParaRPr lang="en-US" sz="14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44518-C0BD-45DC-9645-A8FC63C8560D}"/>
              </a:ext>
            </a:extLst>
          </p:cNvPr>
          <p:cNvSpPr txBox="1"/>
          <p:nvPr/>
        </p:nvSpPr>
        <p:spPr>
          <a:xfrm>
            <a:off x="12823375" y="965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572CDF-A5D0-4D40-A9B2-2A26758C6C5B}"/>
              </a:ext>
            </a:extLst>
          </p:cNvPr>
          <p:cNvSpPr txBox="1"/>
          <p:nvPr/>
        </p:nvSpPr>
        <p:spPr>
          <a:xfrm>
            <a:off x="12975775" y="2489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605</Words>
  <Application>Microsoft Office PowerPoint</Application>
  <PresentationFormat>Произвольный</PresentationFormat>
  <Paragraphs>75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2024-07-29T13:01:24Z</dcterms:created>
  <dcterms:modified xsi:type="dcterms:W3CDTF">2024-07-29T13:05:33Z</dcterms:modified>
</cp:coreProperties>
</file>