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5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62641"/>
            <a:ext cx="7315200" cy="23866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162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Экология и её значение для устойчивого развития общества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2459868"/>
            <a:ext cx="7315200" cy="15787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Экология - это наука, изучающая взаимосвязи между живыми организмами и окружающей их средой. Она имеет важное значение для устойчивого развития общества, поскольку помогает понять, как наши действия влияют на окружающую среду и как мы можем сохранить ее для будущих поколений. В этой презентации мы рассмотрим основные понятия экологии, ее роль в устойчивом развитии, а также глобальные экологические проблемы и способы их решения.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5BBBE-F6FD-45D3-930F-2DFF0F9E83A9}"/>
              </a:ext>
            </a:extLst>
          </p:cNvPr>
          <p:cNvSpPr txBox="1"/>
          <p:nvPr/>
        </p:nvSpPr>
        <p:spPr>
          <a:xfrm>
            <a:off x="7315200" y="4676368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«Экология и её значение для устойчивого развития общества»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90B63-7F9F-44EF-A5BA-E5F0E08DE1C3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186458"/>
            <a:ext cx="6480810" cy="8099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79"/>
              </a:lnSpc>
              <a:buNone/>
            </a:pPr>
            <a:r>
              <a:rPr lang="en-US" sz="5103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Понятие экологии</a:t>
            </a:r>
            <a:endParaRPr lang="en-US" sz="5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4037" y="2613541"/>
            <a:ext cx="3240405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9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Основные понятия</a:t>
            </a:r>
            <a:endParaRPr lang="en-US" sz="2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4037" y="3265408"/>
            <a:ext cx="3898821" cy="35554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Экология изучает взаимоотношения между живыми организмами и неживой природой. Она исследует процессы, происходящие в экосистемах, а также влияние человеческой деятельности на окружающую среду.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72695" y="2613541"/>
            <a:ext cx="3240405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9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Цели экологии</a:t>
            </a:r>
            <a:endParaRPr lang="en-US" sz="2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72695" y="3265408"/>
            <a:ext cx="3898821" cy="3160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Основными целями экологии являются: 1) изучение законов функционирования природных систем, 2) оценка воздействия человека на окружающую среду, 3) разработка методов защиты и восстановления природных ресурсов.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81354" y="2613541"/>
            <a:ext cx="3332321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9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Значение экологии</a:t>
            </a:r>
            <a:endParaRPr lang="en-US" sz="2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81354" y="3265408"/>
            <a:ext cx="3898821" cy="3160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Экология имеет большое значение для понимания взаимосвязей в природе, а также для разработки устойчивых подходов к использованию природных ресурсов и охране окружающей среды.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987D4-667C-4B87-A7D7-1F3CFB1BD3DD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316611" y="1117283"/>
            <a:ext cx="6407825" cy="6179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5"/>
              </a:lnSpc>
              <a:buNone/>
            </a:pPr>
            <a:r>
              <a:rPr lang="en-US" sz="3892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Экологическая культура</a:t>
            </a:r>
            <a:endParaRPr lang="en-US" sz="38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316611" y="2229445"/>
            <a:ext cx="423624" cy="423624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464963" y="2292906"/>
            <a:ext cx="126921" cy="2965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5"/>
              </a:lnSpc>
              <a:buNone/>
            </a:pPr>
            <a:r>
              <a:rPr lang="en-US" sz="2335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1</a:t>
            </a:r>
            <a:endParaRPr lang="en-US" sz="2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928473" y="2229445"/>
            <a:ext cx="4121468" cy="617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3"/>
              </a:lnSpc>
              <a:buNone/>
            </a:pPr>
            <a:r>
              <a:rPr lang="en-US" sz="1946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Бережное отношение к природе</a:t>
            </a:r>
            <a:endParaRPr lang="en-US" sz="19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4928473" y="2960251"/>
            <a:ext cx="4121468" cy="15067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2"/>
              </a:lnSpc>
              <a:buNone/>
            </a:pPr>
            <a:r>
              <a:rPr lang="en-US" sz="148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Экологическая культура предполагает ответственное и бережное отношение к окружающей среде, минимизацию негативного воздействия на природные экосистемы.</a:t>
            </a:r>
            <a:endParaRPr lang="en-US" sz="14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238178" y="2229445"/>
            <a:ext cx="423624" cy="423624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365933" y="2292906"/>
            <a:ext cx="168116" cy="2965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5"/>
              </a:lnSpc>
              <a:buNone/>
            </a:pPr>
            <a:r>
              <a:rPr lang="en-US" sz="2335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2</a:t>
            </a:r>
            <a:endParaRPr lang="en-US" sz="2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850041" y="2229445"/>
            <a:ext cx="3716060" cy="308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3"/>
              </a:lnSpc>
              <a:buNone/>
            </a:pPr>
            <a:r>
              <a:rPr lang="en-US" sz="1946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Ответственное потребление</a:t>
            </a:r>
            <a:endParaRPr lang="en-US" sz="19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850041" y="2651284"/>
            <a:ext cx="4121468" cy="12053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2"/>
              </a:lnSpc>
              <a:buNone/>
            </a:pPr>
            <a:r>
              <a:rPr lang="en-US" sz="148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Она подразумевает ответственный подход к потреблению ресурсов, повторное использование и переработку отходов, а также экономию энергии и воды.</a:t>
            </a:r>
            <a:endParaRPr lang="en-US" sz="14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316611" y="4867037"/>
            <a:ext cx="423624" cy="423624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444484" y="4930497"/>
            <a:ext cx="167878" cy="2965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5"/>
              </a:lnSpc>
              <a:buNone/>
            </a:pPr>
            <a:r>
              <a:rPr lang="en-US" sz="2335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3</a:t>
            </a:r>
            <a:endParaRPr lang="en-US" sz="2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928473" y="4867037"/>
            <a:ext cx="3713559" cy="308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3"/>
              </a:lnSpc>
              <a:buNone/>
            </a:pPr>
            <a:r>
              <a:rPr lang="en-US" sz="1946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Экологическое образование</a:t>
            </a:r>
            <a:endParaRPr lang="en-US" sz="19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4928473" y="5288875"/>
            <a:ext cx="4121468" cy="15067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2"/>
              </a:lnSpc>
              <a:buNone/>
            </a:pPr>
            <a:r>
              <a:rPr lang="en-US" sz="148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Формирование экологической культуры невозможно без экологического образования, которое помогает людям понять важность сохранения окружающей среды.</a:t>
            </a:r>
            <a:endParaRPr lang="en-US" sz="14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9238178" y="4867037"/>
            <a:ext cx="423624" cy="423624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9369981" y="4930497"/>
            <a:ext cx="159901" cy="2965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5"/>
              </a:lnSpc>
              <a:buNone/>
            </a:pPr>
            <a:r>
              <a:rPr lang="en-US" sz="2335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4</a:t>
            </a:r>
            <a:endParaRPr lang="en-US" sz="2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9850041" y="4867037"/>
            <a:ext cx="4121468" cy="9269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3"/>
              </a:lnSpc>
              <a:buNone/>
            </a:pPr>
            <a:r>
              <a:rPr lang="en-US" sz="1946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Вовлечение в природоохранные инициативы</a:t>
            </a:r>
            <a:endParaRPr lang="en-US" sz="19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9850041" y="5906810"/>
            <a:ext cx="4121468" cy="12053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2"/>
              </a:lnSpc>
              <a:buNone/>
            </a:pPr>
            <a:r>
              <a:rPr lang="en-US" sz="148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Экологическая культура также предполагает активное участие граждан в различных природоохранных программах и мероприятиях.</a:t>
            </a:r>
            <a:endParaRPr lang="en-US" sz="14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92FD5-46D0-4B51-9E80-FC181FD4E943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271832" y="508635"/>
            <a:ext cx="8164949" cy="605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71"/>
              </a:lnSpc>
              <a:buNone/>
            </a:pPr>
            <a:r>
              <a:rPr lang="en-US" sz="3817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Устойчивое развитие общества</a:t>
            </a:r>
            <a:endParaRPr lang="en-US" sz="38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539615" y="4496098"/>
            <a:ext cx="415409" cy="415409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684990" y="4558367"/>
            <a:ext cx="124539" cy="290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0"/>
              </a:lnSpc>
              <a:buNone/>
            </a:pPr>
            <a:r>
              <a:rPr lang="en-US" sz="229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1</a:t>
            </a:r>
            <a:endParaRPr lang="en-US" sz="22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30354" y="1391364"/>
            <a:ext cx="3833932" cy="3030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85"/>
              </a:lnSpc>
              <a:buNone/>
            </a:pPr>
            <a:r>
              <a:rPr lang="en-US" sz="1908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Экономическая устойчивость</a:t>
            </a:r>
            <a:endParaRPr lang="en-US" sz="1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456378" y="1805107"/>
            <a:ext cx="4581882" cy="2067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326"/>
              </a:lnSpc>
              <a:buNone/>
            </a:pPr>
            <a:r>
              <a:rPr lang="en-US" sz="1454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Устойчивое развитие предполагает экономический рост, который не истощает природные ресурсы и не нарушает экологическое равновесие. Это подразумевает переход к "зеленой" экономике, основанной на возобновляемых источниках энергии и ресурсоэффективных технологиях.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107436" y="4496098"/>
            <a:ext cx="415409" cy="415409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232690" y="4558367"/>
            <a:ext cx="164902" cy="290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0"/>
              </a:lnSpc>
              <a:buNone/>
            </a:pPr>
            <a:r>
              <a:rPr lang="en-US" sz="229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2</a:t>
            </a:r>
            <a:endParaRPr lang="en-US" sz="22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632728" y="5534739"/>
            <a:ext cx="3364587" cy="3030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85"/>
              </a:lnSpc>
              <a:buNone/>
            </a:pPr>
            <a:r>
              <a:rPr lang="en-US" sz="1908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Социальная устойчивость</a:t>
            </a:r>
            <a:endParaRPr lang="en-US" sz="1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024080" y="5948482"/>
            <a:ext cx="4582001" cy="17723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326"/>
              </a:lnSpc>
              <a:buNone/>
            </a:pPr>
            <a:r>
              <a:rPr lang="en-US" sz="1454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Устойчивое развитие также нацелено на обеспечение социального равенства, справедливости и повышение качества жизни для всех членов общества. Это достигается за счет доступа к образованию, здравоохранению и другим социальным благам.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75257" y="4496098"/>
            <a:ext cx="415409" cy="415409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00630" y="4558367"/>
            <a:ext cx="164663" cy="290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0"/>
              </a:lnSpc>
              <a:buNone/>
            </a:pPr>
            <a:r>
              <a:rPr lang="en-US" sz="229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3</a:t>
            </a:r>
            <a:endParaRPr lang="en-US" sz="22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012311" y="1982153"/>
            <a:ext cx="3741063" cy="3030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85"/>
              </a:lnSpc>
              <a:buNone/>
            </a:pPr>
            <a:r>
              <a:rPr lang="en-US" sz="1908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Экологическая устойчивость</a:t>
            </a:r>
            <a:endParaRPr lang="en-US" sz="1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591901" y="2395895"/>
            <a:ext cx="4582001" cy="1476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326"/>
              </a:lnSpc>
              <a:buNone/>
            </a:pPr>
            <a:r>
              <a:rPr lang="en-US" sz="1454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Ключевым аспектом устойчивого развития является сохранение окружающей среды путем рационального использования природных ресурсов, сокращения выбросов парниковых газов и защиты биоразнообразия.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03537C-BCED-4829-8D93-7A99329BE4EF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594967" y="2702957"/>
            <a:ext cx="9165908" cy="566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65"/>
              </a:lnSpc>
              <a:buNone/>
            </a:pPr>
            <a:r>
              <a:rPr lang="en-US" sz="3572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Глобальные экологические проблемы</a:t>
            </a:r>
            <a:endParaRPr lang="en-US" sz="35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594967" y="3529132"/>
            <a:ext cx="4633793" cy="2130743"/>
          </a:xfrm>
          <a:prstGeom prst="roundRect">
            <a:avLst>
              <a:gd name="adj" fmla="val 34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775347" y="3709511"/>
            <a:ext cx="2459355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3"/>
              </a:lnSpc>
              <a:buNone/>
            </a:pPr>
            <a:r>
              <a:rPr lang="en-US" sz="1786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Изменение климата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775347" y="4096583"/>
            <a:ext cx="4273034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Повышение средней температуры на планете, таяние ледников, участившиеся стихийные бедствия - все это последствия глобального изменения климата, вызванного деятельностью человека.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7401520" y="3529132"/>
            <a:ext cx="4633793" cy="2130743"/>
          </a:xfrm>
          <a:prstGeom prst="roundRect">
            <a:avLst>
              <a:gd name="adj" fmla="val 34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581900" y="3709511"/>
            <a:ext cx="3970973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3"/>
              </a:lnSpc>
              <a:buNone/>
            </a:pPr>
            <a:r>
              <a:rPr lang="en-US" sz="1786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Загрязнение окружающей среды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581900" y="4096583"/>
            <a:ext cx="4273034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Промышленные и бытовые отходы, выбросы парниковых газов, загрязнение воздуха, воды и почвы - все это оказывает негативное влияние на экологию.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2594967" y="5832634"/>
            <a:ext cx="4633793" cy="1854160"/>
          </a:xfrm>
          <a:prstGeom prst="roundRect">
            <a:avLst>
              <a:gd name="adj" fmla="val 391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2775347" y="6013013"/>
            <a:ext cx="2994779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3"/>
              </a:lnSpc>
              <a:buNone/>
            </a:pPr>
            <a:r>
              <a:rPr lang="en-US" sz="1786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Утрата биоразнообразия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2775347" y="6400086"/>
            <a:ext cx="4273034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Вырубка лесов, загрязнение среды обитания, чрезмерная эксплуатация природных ресурсов приводят к сокращению численности и вымиранию многих видов растений и животных.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7401520" y="5832634"/>
            <a:ext cx="4633793" cy="1854160"/>
          </a:xfrm>
          <a:prstGeom prst="roundRect">
            <a:avLst>
              <a:gd name="adj" fmla="val 391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7581900" y="6013013"/>
            <a:ext cx="3901321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3"/>
              </a:lnSpc>
              <a:buNone/>
            </a:pPr>
            <a:r>
              <a:rPr lang="en-US" sz="1786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Истощение природных ресурсов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7581900" y="6400086"/>
            <a:ext cx="4273034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Использование невозобновляемых ресурсов, таких как ископаемое топливо, минералы и пресная вода, со временем приводит к их истощению.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C55B99-4C82-4217-91D3-EAF1BDD41DDD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91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810583" y="554236"/>
            <a:ext cx="11009114" cy="19834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07"/>
              </a:lnSpc>
              <a:buNone/>
            </a:pPr>
            <a:r>
              <a:rPr lang="en-US" sz="4166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Правила безопасного поведения при неблагоприятной экологической обстановке</a:t>
            </a:r>
            <a:endParaRPr lang="en-US" sz="41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583" y="2839998"/>
            <a:ext cx="1007626" cy="161222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120509" y="3041452"/>
            <a:ext cx="4448294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4"/>
              </a:lnSpc>
              <a:buNone/>
            </a:pPr>
            <a:r>
              <a:rPr lang="en-US" sz="2083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Сокращение вредных выбросов</a:t>
            </a:r>
            <a:endParaRPr lang="en-US" sz="20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3120509" y="3492937"/>
            <a:ext cx="9699188" cy="644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9"/>
              </a:lnSpc>
              <a:buNone/>
            </a:pPr>
            <a:r>
              <a:rPr lang="en-US" sz="1587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Используйте энергоэффективные приборы, отдавайте предпочтение общественному транспорту и велосипедам, сокращайте потребление пластика.</a:t>
            </a:r>
            <a:endParaRPr lang="en-US" sz="15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583" y="4452223"/>
            <a:ext cx="1007626" cy="161222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120509" y="4653677"/>
            <a:ext cx="5202793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4"/>
              </a:lnSpc>
              <a:buNone/>
            </a:pPr>
            <a:r>
              <a:rPr lang="en-US" sz="2083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Рациональное потребление ресурсов</a:t>
            </a:r>
            <a:endParaRPr lang="en-US" sz="20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3120509" y="5105162"/>
            <a:ext cx="9699188" cy="644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9"/>
              </a:lnSpc>
              <a:buNone/>
            </a:pPr>
            <a:r>
              <a:rPr lang="en-US" sz="1587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Экономьте воду и электроэнергию, перерабатывайте отходы, используйте многоразовую упаковку.</a:t>
            </a:r>
            <a:endParaRPr lang="en-US" sz="15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583" y="6064448"/>
            <a:ext cx="1007626" cy="161222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120509" y="6265902"/>
            <a:ext cx="5953363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4"/>
              </a:lnSpc>
              <a:buNone/>
            </a:pPr>
            <a:r>
              <a:rPr lang="en-US" sz="2083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Участие в природоохранных инициативах</a:t>
            </a:r>
            <a:endParaRPr lang="en-US" sz="20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3120509" y="6717387"/>
            <a:ext cx="9699188" cy="644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9"/>
              </a:lnSpc>
              <a:buNone/>
            </a:pPr>
            <a:r>
              <a:rPr lang="en-US" sz="1587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Присоединяйтесь к экологическим акциям, сдавайте макулатуру и батарейки на переработку, жертвуйте средства на защиту окружающей среды.</a:t>
            </a:r>
            <a:endParaRPr lang="en-US" sz="15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BFC49B-02B1-4CB8-8C89-96AC11D71731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23767" y="1337429"/>
            <a:ext cx="9440347" cy="11339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65"/>
              </a:lnSpc>
              <a:buNone/>
            </a:pPr>
            <a:r>
              <a:rPr lang="en-US" sz="3572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Личный вклад в сохранение окружающей среды</a:t>
            </a:r>
            <a:endParaRPr lang="en-US" sz="35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767" y="2730579"/>
            <a:ext cx="431959" cy="431959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423767" y="3335298"/>
            <a:ext cx="3181469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6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Повторное использование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4423767" y="3722370"/>
            <a:ext cx="4590574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Сортируйте и перерабатывайте отходы. Повторное использование позволяет сократить объем отходов и сохранить природные ресурсы.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3540" y="2730579"/>
            <a:ext cx="431959" cy="43195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273540" y="3335298"/>
            <a:ext cx="2274689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6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Энергосбережение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9273540" y="3722370"/>
            <a:ext cx="4590574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Экономьте электроэнергию, используя энергоэффективные приборы и выключая неиспользуемые устройства.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3767" y="5070515"/>
            <a:ext cx="431959" cy="431959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4423767" y="5675233"/>
            <a:ext cx="2268260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6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Экономия воды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4423767" y="6062305"/>
            <a:ext cx="4590574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Бережно относитесь к использованию воды, например, сокращая время принятия душа и устанавливая водосберегающую сантехнику.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3540" y="5070515"/>
            <a:ext cx="431959" cy="431959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273540" y="5675233"/>
            <a:ext cx="2268260" cy="283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6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Озеленение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9273540" y="6062305"/>
            <a:ext cx="4590574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Посадка деревьев и растений помогает поглощать углекислый газ и пополнять запасы кислорода.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373B76-618F-4449-9A9A-CFA0DDCF86C4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660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2024-07-26T13:34:40Z</dcterms:created>
  <dcterms:modified xsi:type="dcterms:W3CDTF">2024-07-26T13:38:55Z</dcterms:modified>
</cp:coreProperties>
</file>