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36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" y="19103"/>
            <a:ext cx="7315200" cy="22359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868"/>
              </a:lnSpc>
              <a:buNone/>
            </a:pPr>
            <a:r>
              <a:rPr lang="en-US" sz="4695" b="1" dirty="0">
                <a:solidFill>
                  <a:srgbClr val="F0F4F1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Государственная и общественная безопасность</a:t>
            </a:r>
            <a:endParaRPr lang="en-US" sz="469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1" y="2514297"/>
            <a:ext cx="7315200" cy="18182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Безопасность государства и общества является одним из ключевых приоритетов для Российской Федерации. В этой презентации мы рассмотрим роль различных правоохранительных органов и специальных служб в обеспечении национальной безопасности, а также ответственность каждого гражданина в предупреждении противоправной деятельности. Понимание этих вопросов поможет учащимся сформировать целостное представление о системе обеспечения государственной и общественной безопасности в России.</a:t>
            </a:r>
            <a:endParaRPr lang="en-US" sz="13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83906E-A10A-4264-89C3-BF8143FACEBE}"/>
              </a:ext>
            </a:extLst>
          </p:cNvPr>
          <p:cNvSpPr txBox="1"/>
          <p:nvPr/>
        </p:nvSpPr>
        <p:spPr>
          <a:xfrm>
            <a:off x="-1" y="4897334"/>
            <a:ext cx="73152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ОБЗР в 10 классе по теме: «Государственная и общественная безопасность»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6B9873-4861-40A2-8BB6-68AD584230DE}"/>
              </a:ext>
            </a:extLst>
          </p:cNvPr>
          <p:cNvSpPr txBox="1"/>
          <p:nvPr/>
        </p:nvSpPr>
        <p:spPr>
          <a:xfrm>
            <a:off x="12812487" y="7619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0076"/>
          </a:xfrm>
          <a:prstGeom prst="rect">
            <a:avLst/>
          </a:prstGeom>
          <a:solidFill>
            <a:srgbClr val="152025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1535430" y="581858"/>
            <a:ext cx="11559540" cy="13223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207"/>
              </a:lnSpc>
              <a:buNone/>
            </a:pPr>
            <a:r>
              <a:rPr lang="en-US" sz="4166" b="1" dirty="0">
                <a:solidFill>
                  <a:srgbClr val="F0F4F1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Введение в тему «Государственная и общественная безопасность»</a:t>
            </a:r>
            <a:endParaRPr lang="en-US" sz="41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1535430" y="2459593"/>
            <a:ext cx="476131" cy="476131"/>
          </a:xfrm>
          <a:prstGeom prst="roundRect">
            <a:avLst>
              <a:gd name="adj" fmla="val 18667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1689497" y="2538889"/>
            <a:ext cx="167878" cy="31742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99"/>
              </a:lnSpc>
              <a:buNone/>
            </a:pPr>
            <a:r>
              <a:rPr lang="en-US" sz="2499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1</a:t>
            </a:r>
            <a:endParaRPr lang="en-US" sz="24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223135" y="2459593"/>
            <a:ext cx="3024426" cy="6612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04"/>
              </a:lnSpc>
              <a:buNone/>
            </a:pPr>
            <a:r>
              <a:rPr lang="en-US" sz="2083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Определение понятий</a:t>
            </a:r>
            <a:endParaRPr lang="en-US" sz="208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2223135" y="3247787"/>
            <a:ext cx="3024426" cy="44004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66"/>
              </a:lnSpc>
              <a:buNone/>
            </a:pPr>
            <a:r>
              <a:rPr lang="en-US" sz="1666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Государственная безопасность - это защита конституционного строя, суверенитета, территориальной целостности и демократических основ Российской Федерации. Общественная безопасность - это защита прав и свобод граждан, а также общественного порядка и законности.</a:t>
            </a:r>
            <a:endParaRPr lang="en-US" sz="16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5459135" y="2459593"/>
            <a:ext cx="476131" cy="476131"/>
          </a:xfrm>
          <a:prstGeom prst="roundRect">
            <a:avLst>
              <a:gd name="adj" fmla="val 18667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5538073" y="2538889"/>
            <a:ext cx="318254" cy="31742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99"/>
              </a:lnSpc>
              <a:buNone/>
            </a:pPr>
            <a:r>
              <a:rPr lang="en-US" sz="2499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2</a:t>
            </a:r>
            <a:endParaRPr lang="en-US" sz="24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6146840" y="2459593"/>
            <a:ext cx="2645212" cy="33063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04"/>
              </a:lnSpc>
              <a:buNone/>
            </a:pPr>
            <a:r>
              <a:rPr lang="en-US" sz="2083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Основные угрозы</a:t>
            </a:r>
            <a:endParaRPr lang="en-US" sz="208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6146840" y="2917150"/>
            <a:ext cx="3024426" cy="33849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66"/>
              </a:lnSpc>
              <a:buNone/>
            </a:pPr>
            <a:r>
              <a:rPr lang="en-US" sz="1666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Основные угрозы государственной и общественной безопасности включают терроризм, экстремизм, организованную преступность, коррупцию, техногенные и природные катастрофы, а также информационные атаки.</a:t>
            </a:r>
            <a:endParaRPr lang="en-US" sz="16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9382839" y="2459593"/>
            <a:ext cx="476131" cy="476131"/>
          </a:xfrm>
          <a:prstGeom prst="roundRect">
            <a:avLst>
              <a:gd name="adj" fmla="val 18667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9453443" y="2538889"/>
            <a:ext cx="334804" cy="31742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99"/>
              </a:lnSpc>
              <a:buNone/>
            </a:pPr>
            <a:r>
              <a:rPr lang="en-US" sz="2499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3</a:t>
            </a:r>
            <a:endParaRPr lang="en-US" sz="24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10070544" y="2459593"/>
            <a:ext cx="2645212" cy="33063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04"/>
              </a:lnSpc>
              <a:buNone/>
            </a:pPr>
            <a:r>
              <a:rPr lang="en-US" sz="2083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Роль государства</a:t>
            </a:r>
            <a:endParaRPr lang="en-US" sz="208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10070544" y="2917150"/>
            <a:ext cx="3024426" cy="40619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66"/>
              </a:lnSpc>
              <a:buNone/>
            </a:pPr>
            <a:r>
              <a:rPr lang="en-US" sz="1666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Государство играет ключевую роль в обеспечении безопасности через деятельность специальных служб, Вооруженных Сил и правоохранительных органов. Для эффективной защиты необходимо координированное взаимодействие всех структур.</a:t>
            </a:r>
            <a:endParaRPr lang="en-US" sz="16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EE16A5-2586-405E-8965-08772B5C7B31}"/>
              </a:ext>
            </a:extLst>
          </p:cNvPr>
          <p:cNvSpPr txBox="1"/>
          <p:nvPr/>
        </p:nvSpPr>
        <p:spPr>
          <a:xfrm>
            <a:off x="12812487" y="7619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1912739" y="545425"/>
            <a:ext cx="10804922" cy="18541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867"/>
              </a:lnSpc>
              <a:buNone/>
            </a:pPr>
            <a:r>
              <a:rPr lang="en-US" sz="3894" b="1" dirty="0">
                <a:solidFill>
                  <a:srgbClr val="F0F4F1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Роль Министерства внутренних дел Российской Федерации в обеспечении национальной безопасности</a:t>
            </a:r>
            <a:endParaRPr lang="en-US" sz="38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1912739" y="2894052"/>
            <a:ext cx="2576989" cy="3090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34"/>
              </a:lnSpc>
              <a:buNone/>
            </a:pPr>
            <a:r>
              <a:rPr lang="en-US" sz="1947" b="1" dirty="0">
                <a:solidFill>
                  <a:srgbClr val="F0F4F1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Основные функции</a:t>
            </a:r>
            <a:endParaRPr lang="en-US" sz="194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1912739" y="3400901"/>
            <a:ext cx="3279577" cy="3479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92"/>
              </a:lnSpc>
              <a:buNone/>
            </a:pPr>
            <a:r>
              <a:rPr lang="en-US" sz="1558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Министерство внутренних дел (МВД) России отвечает за обеспечение общественного порядка, безопасности граждан, противодействие преступности и охрану общественного спокойствия. МВД осуществляет патрульно-постовую службу, расследует уголовные дела и организует профилактику правонарушений.</a:t>
            </a:r>
            <a:endParaRPr lang="en-US" sz="155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682377" y="2894052"/>
            <a:ext cx="3279577" cy="6181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34"/>
              </a:lnSpc>
              <a:buNone/>
            </a:pPr>
            <a:r>
              <a:rPr lang="en-US" sz="1947" b="1" dirty="0">
                <a:solidFill>
                  <a:srgbClr val="F0F4F1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Структура и подразделения</a:t>
            </a:r>
            <a:endParaRPr lang="en-US" sz="194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682377" y="3709988"/>
            <a:ext cx="3279577" cy="379618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92"/>
              </a:lnSpc>
              <a:buNone/>
            </a:pPr>
            <a:r>
              <a:rPr lang="en-US" sz="1558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В состав МВД входят территориальные органы на федеральном, региональном и местном уровнях, а также специализированные подразделения, такие как ГИБДД, полиция, вневедомственная охрана и другие. Все подразделения тесно взаимодействуют для обеспечения всестороннего контроля и безопасности.</a:t>
            </a:r>
            <a:endParaRPr lang="en-US" sz="155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452015" y="2894052"/>
            <a:ext cx="3279577" cy="6181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34"/>
              </a:lnSpc>
              <a:buNone/>
            </a:pPr>
            <a:r>
              <a:rPr lang="en-US" sz="1947" b="1" dirty="0">
                <a:solidFill>
                  <a:srgbClr val="F0F4F1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Взаимодействие с обществом</a:t>
            </a:r>
            <a:endParaRPr lang="en-US" sz="194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9452015" y="3709988"/>
            <a:ext cx="3279577" cy="316349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92"/>
              </a:lnSpc>
              <a:buNone/>
            </a:pPr>
            <a:r>
              <a:rPr lang="en-US" sz="1558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МВД поддерживает тесное сотрудничество с гражданами и общественными организациями, привлекая их к участию в охране правопорядка и предупреждении правонарушений. Это повышает эффективность профилактической работы и укрепляет доверие граждан к полиции.</a:t>
            </a:r>
            <a:endParaRPr lang="en-US" sz="155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A3C004-6770-48D6-ACA5-93CD6C59C01A}"/>
              </a:ext>
            </a:extLst>
          </p:cNvPr>
          <p:cNvSpPr txBox="1"/>
          <p:nvPr/>
        </p:nvSpPr>
        <p:spPr>
          <a:xfrm>
            <a:off x="12812487" y="7619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511385" y="484465"/>
            <a:ext cx="9607510" cy="21983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328"/>
              </a:lnSpc>
              <a:buNone/>
            </a:pPr>
            <a:r>
              <a:rPr lang="en-US" sz="3462" b="1" dirty="0">
                <a:solidFill>
                  <a:srgbClr val="F0F4F1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Федеральная служба безопасности Российской Федерации как ключевой орган обеспечения государственной безопасности</a:t>
            </a:r>
            <a:endParaRPr lang="en-US" sz="346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2577286" y="3144322"/>
            <a:ext cx="395645" cy="395645"/>
          </a:xfrm>
          <a:prstGeom prst="roundRect">
            <a:avLst>
              <a:gd name="adj" fmla="val 18671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705279" y="3210163"/>
            <a:ext cx="139541" cy="2638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077"/>
              </a:lnSpc>
              <a:buNone/>
            </a:pPr>
            <a:r>
              <a:rPr lang="en-US" sz="2077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1</a:t>
            </a:r>
            <a:endParaRPr lang="en-US" sz="207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3742373" y="3122414"/>
            <a:ext cx="2291477" cy="27479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64"/>
              </a:lnSpc>
              <a:buNone/>
            </a:pPr>
            <a:r>
              <a:rPr lang="en-US" sz="1731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Основные функции</a:t>
            </a:r>
            <a:endParaRPr lang="en-US" sz="17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3742373" y="3502700"/>
            <a:ext cx="8376523" cy="8440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16"/>
              </a:lnSpc>
              <a:buNone/>
            </a:pPr>
            <a:r>
              <a:rPr lang="en-US" sz="1385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ФСБ России отвечает за защиту конституционного строя, суверенитета, государственной и общественной безопасности. Она ведет борьбу с терроризмом, экстремизмом, шпионажем и организованной преступностью.</a:t>
            </a:r>
            <a:endParaRPr lang="en-US" sz="13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2577286" y="4896207"/>
            <a:ext cx="395645" cy="395645"/>
          </a:xfrm>
          <a:prstGeom prst="roundRect">
            <a:avLst>
              <a:gd name="adj" fmla="val 18671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2642771" y="4962049"/>
            <a:ext cx="264557" cy="2638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077"/>
              </a:lnSpc>
              <a:buNone/>
            </a:pPr>
            <a:r>
              <a:rPr lang="en-US" sz="2077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2</a:t>
            </a:r>
            <a:endParaRPr lang="en-US" sz="207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3742373" y="4874300"/>
            <a:ext cx="2925485" cy="27479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64"/>
              </a:lnSpc>
              <a:buNone/>
            </a:pPr>
            <a:r>
              <a:rPr lang="en-US" sz="1731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Полномочия и структура</a:t>
            </a:r>
            <a:endParaRPr lang="en-US" sz="17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3742373" y="5254585"/>
            <a:ext cx="8376523" cy="8440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16"/>
              </a:lnSpc>
              <a:buNone/>
            </a:pPr>
            <a:r>
              <a:rPr lang="en-US" sz="1385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ФСБ имеет широкие полномочия в сфере сбора разведывательной информации, проведения оперативно-розыскных мероприятий, осуществления контрразведывательной деятельности и охраны важных государственных объектов.</a:t>
            </a:r>
            <a:endParaRPr lang="en-US" sz="13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2577286" y="6648093"/>
            <a:ext cx="395645" cy="395645"/>
          </a:xfrm>
          <a:prstGeom prst="roundRect">
            <a:avLst>
              <a:gd name="adj" fmla="val 18671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2635984" y="6713934"/>
            <a:ext cx="278249" cy="2638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077"/>
              </a:lnSpc>
              <a:buNone/>
            </a:pPr>
            <a:r>
              <a:rPr lang="en-US" sz="2077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3</a:t>
            </a:r>
            <a:endParaRPr lang="en-US" sz="207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3742373" y="6626185"/>
            <a:ext cx="4809292" cy="27479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64"/>
              </a:lnSpc>
              <a:buNone/>
            </a:pPr>
            <a:r>
              <a:rPr lang="en-US" sz="1731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Взаимодействие с другими структурами</a:t>
            </a:r>
            <a:endParaRPr lang="en-US" sz="17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3742373" y="7006471"/>
            <a:ext cx="8376523" cy="56268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16"/>
              </a:lnSpc>
              <a:buNone/>
            </a:pPr>
            <a:r>
              <a:rPr lang="en-US" sz="1385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ФСБ тесно сотрудничает с другими правоохранительными органами, такими как МВД, СВР и Росгвардия, для обеспечения комплексной защиты национальных интересов России.</a:t>
            </a:r>
            <a:endParaRPr lang="en-US" sz="13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DD42E2-2F2E-456C-B966-9CA02A14F512}"/>
              </a:ext>
            </a:extLst>
          </p:cNvPr>
          <p:cNvSpPr txBox="1"/>
          <p:nvPr/>
        </p:nvSpPr>
        <p:spPr>
          <a:xfrm>
            <a:off x="12812487" y="7619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1389578" y="936546"/>
            <a:ext cx="11851124" cy="203418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338"/>
              </a:lnSpc>
              <a:buNone/>
            </a:pPr>
            <a:r>
              <a:rPr lang="en-US" sz="4271" b="1" dirty="0">
                <a:solidFill>
                  <a:srgbClr val="F0F4F1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Служба внешней разведки Российской Федерации и её роль в обеспечении национальной безопасности</a:t>
            </a:r>
            <a:endParaRPr lang="en-US" sz="427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9578" y="3296126"/>
            <a:ext cx="542330" cy="54233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389578" y="4055388"/>
            <a:ext cx="3733443" cy="67794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69"/>
              </a:lnSpc>
              <a:buNone/>
            </a:pPr>
            <a:r>
              <a:rPr lang="en-US" sz="2135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Разведка и контрразведка</a:t>
            </a:r>
            <a:endParaRPr lang="en-US" sz="21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1389578" y="4863465"/>
            <a:ext cx="3733443" cy="20824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3"/>
              </a:lnSpc>
              <a:buNone/>
            </a:pPr>
            <a:r>
              <a:rPr lang="en-US" sz="1708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СВР занимается сбором и анализом разведывательной информации, необходимой для предотвращения угроз национальной безопасности России.</a:t>
            </a:r>
            <a:endParaRPr lang="en-US" sz="170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8419" y="3296126"/>
            <a:ext cx="542330" cy="54233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448419" y="4055388"/>
            <a:ext cx="3733443" cy="67794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69"/>
              </a:lnSpc>
              <a:buNone/>
            </a:pPr>
            <a:r>
              <a:rPr lang="en-US" sz="2135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Внешнеполитическая деятельность</a:t>
            </a:r>
            <a:endParaRPr lang="en-US" sz="21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5448419" y="4863465"/>
            <a:ext cx="3733443" cy="24294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3"/>
              </a:lnSpc>
              <a:buNone/>
            </a:pPr>
            <a:r>
              <a:rPr lang="en-US" sz="1708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СВР оказывает содействие в реализации внешнеполитического курса страны, участвуя в дипломатических переговорах и информационно-аналитическом обеспечении.</a:t>
            </a:r>
            <a:endParaRPr lang="en-US" sz="170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7260" y="3296126"/>
            <a:ext cx="542330" cy="542330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507260" y="4055388"/>
            <a:ext cx="3733443" cy="67794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69"/>
              </a:lnSpc>
              <a:buNone/>
            </a:pPr>
            <a:r>
              <a:rPr lang="en-US" sz="2135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Научно-техническая разведка</a:t>
            </a:r>
            <a:endParaRPr lang="en-US" sz="21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9507260" y="4863465"/>
            <a:ext cx="3733443" cy="20824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3"/>
              </a:lnSpc>
              <a:buNone/>
            </a:pPr>
            <a:r>
              <a:rPr lang="en-US" sz="1708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СВР осуществляет сбор данных о передовых технологиях и научных разработках, которые могут быть использованы для укрепления обороноспособности и экономического развития России.</a:t>
            </a:r>
            <a:endParaRPr lang="en-US" sz="170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E9A9B6-21FD-4906-8E75-625DF085CF27}"/>
              </a:ext>
            </a:extLst>
          </p:cNvPr>
          <p:cNvSpPr txBox="1"/>
          <p:nvPr/>
        </p:nvSpPr>
        <p:spPr>
          <a:xfrm>
            <a:off x="12812487" y="7619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16146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592348" y="2778562"/>
            <a:ext cx="9445585" cy="10806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255"/>
              </a:lnSpc>
              <a:buNone/>
            </a:pPr>
            <a:r>
              <a:rPr lang="en-US" sz="3404" b="1" dirty="0">
                <a:solidFill>
                  <a:srgbClr val="F0F4F1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Росгвардия России: структура и основные задачи</a:t>
            </a:r>
            <a:endParaRPr lang="en-US" sz="340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2592348" y="4118490"/>
            <a:ext cx="3033236" cy="3817195"/>
          </a:xfrm>
          <a:prstGeom prst="roundRect">
            <a:avLst>
              <a:gd name="adj" fmla="val 2394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2772847" y="4298990"/>
            <a:ext cx="2672239" cy="5400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27"/>
              </a:lnSpc>
              <a:buNone/>
            </a:pPr>
            <a:r>
              <a:rPr lang="en-US" sz="1702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Национальная гвардия</a:t>
            </a:r>
            <a:endParaRPr lang="en-US" sz="17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2772847" y="4942761"/>
            <a:ext cx="2672239" cy="2489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8"/>
              </a:lnSpc>
              <a:buNone/>
            </a:pPr>
            <a:r>
              <a:rPr lang="en-US" sz="1362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Росгвардия - это федеральный орган исполнительной власти, осуществляющий функции по выработке и реализации государственной политики и нормативно-правовому регулированию в сфере государственной и общественной безопасности.</a:t>
            </a:r>
            <a:endParaRPr lang="en-US" sz="136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5"/>
          <p:cNvSpPr/>
          <p:nvPr/>
        </p:nvSpPr>
        <p:spPr>
          <a:xfrm>
            <a:off x="5798463" y="4118490"/>
            <a:ext cx="3033236" cy="3817195"/>
          </a:xfrm>
          <a:prstGeom prst="roundRect">
            <a:avLst>
              <a:gd name="adj" fmla="val 2394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5978962" y="4298990"/>
            <a:ext cx="2161461" cy="27003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27"/>
              </a:lnSpc>
              <a:buNone/>
            </a:pPr>
            <a:r>
              <a:rPr lang="en-US" sz="1702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Основные задачи</a:t>
            </a:r>
            <a:endParaRPr lang="en-US" sz="17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5978962" y="4672727"/>
            <a:ext cx="2672239" cy="2489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8"/>
              </a:lnSpc>
              <a:buNone/>
            </a:pPr>
            <a:r>
              <a:rPr lang="en-US" sz="1362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Росгвардия отвечает за охрану важных государственных объектов, обеспечение общественного порядка, борьбу с терроризмом и экстремизмом, а также участие в обороне страны совместно с Вооруженными Силами России.</a:t>
            </a:r>
            <a:endParaRPr lang="en-US" sz="136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9004578" y="4118490"/>
            <a:ext cx="3033236" cy="3817195"/>
          </a:xfrm>
          <a:prstGeom prst="roundRect">
            <a:avLst>
              <a:gd name="adj" fmla="val 2394"/>
            </a:avLst>
          </a:prstGeom>
          <a:solidFill>
            <a:srgbClr val="547808"/>
          </a:solidFill>
          <a:ln w="7620">
            <a:solidFill>
              <a:srgbClr val="6D9121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9185077" y="4298990"/>
            <a:ext cx="2672239" cy="5400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27"/>
              </a:lnSpc>
              <a:buNone/>
            </a:pPr>
            <a:r>
              <a:rPr lang="en-US" sz="1702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Структура и подразделения</a:t>
            </a:r>
            <a:endParaRPr lang="en-US" sz="170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0"/>
          <p:cNvSpPr/>
          <p:nvPr/>
        </p:nvSpPr>
        <p:spPr>
          <a:xfrm>
            <a:off x="9185077" y="4942761"/>
            <a:ext cx="2672239" cy="19360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8"/>
              </a:lnSpc>
              <a:buNone/>
            </a:pPr>
            <a:r>
              <a:rPr lang="en-US" sz="1362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В состав Росгвардии входят внутренние войска, специальные моторизованные воинские формирования, подразделения лицензионно-разрешительной работы и вневедомственной охраны.</a:t>
            </a:r>
            <a:endParaRPr lang="en-US" sz="136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B8AB04-C6A1-4387-B383-1E1903CD712F}"/>
              </a:ext>
            </a:extLst>
          </p:cNvPr>
          <p:cNvSpPr txBox="1"/>
          <p:nvPr/>
        </p:nvSpPr>
        <p:spPr>
          <a:xfrm>
            <a:off x="12812487" y="7619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1612344" y="742831"/>
            <a:ext cx="11405711" cy="19573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138"/>
              </a:lnSpc>
              <a:buNone/>
            </a:pPr>
            <a:r>
              <a:rPr lang="en-US" sz="4110" b="1" dirty="0">
                <a:solidFill>
                  <a:srgbClr val="F0F4F1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Роль личности, общества и государства в предупреждении противоправной деятельности</a:t>
            </a:r>
            <a:endParaRPr lang="en-US" sz="41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2344" y="3013353"/>
            <a:ext cx="3801904" cy="835104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821061" y="4161592"/>
            <a:ext cx="3384471" cy="65246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69"/>
              </a:lnSpc>
              <a:buNone/>
            </a:pPr>
            <a:r>
              <a:rPr lang="en-US" sz="2055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Личная ответственность</a:t>
            </a:r>
            <a:endParaRPr lang="en-US" sz="205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1821061" y="4939308"/>
            <a:ext cx="3384471" cy="233862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31"/>
              </a:lnSpc>
              <a:buNone/>
            </a:pPr>
            <a:r>
              <a:rPr lang="en-US" sz="1644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Каждый гражданин должен осознавать свою ответственность за соблюдение законов и противодействие любым проявлениям экстремизма, коррупции и других угроз.</a:t>
            </a:r>
            <a:endParaRPr lang="en-US" sz="16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4248" y="3013353"/>
            <a:ext cx="3801904" cy="835104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622965" y="4161592"/>
            <a:ext cx="3384471" cy="65246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69"/>
              </a:lnSpc>
              <a:buNone/>
            </a:pPr>
            <a:r>
              <a:rPr lang="en-US" sz="2055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Гражданская активность</a:t>
            </a:r>
            <a:endParaRPr lang="en-US" sz="205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5622965" y="4939308"/>
            <a:ext cx="3384471" cy="233862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31"/>
              </a:lnSpc>
              <a:buNone/>
            </a:pPr>
            <a:r>
              <a:rPr lang="en-US" sz="1644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Вовлечение граждан в охрану правопорядка, сотрудничество с правоохранительными органами и общественный контроль является важным элементом системы безопасности.</a:t>
            </a:r>
            <a:endParaRPr lang="en-US" sz="16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6152" y="3013353"/>
            <a:ext cx="3801904" cy="835104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424868" y="4161592"/>
            <a:ext cx="3247787" cy="32623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69"/>
              </a:lnSpc>
              <a:buNone/>
            </a:pPr>
            <a:r>
              <a:rPr lang="en-US" sz="2055" b="1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Государственные меры</a:t>
            </a:r>
            <a:endParaRPr lang="en-US" sz="205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9424868" y="4613077"/>
            <a:ext cx="3384471" cy="233862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31"/>
              </a:lnSpc>
              <a:buNone/>
            </a:pPr>
            <a:r>
              <a:rPr lang="en-US" sz="1644" dirty="0">
                <a:solidFill>
                  <a:srgbClr val="D7E5D8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Государство, в лице компетентных органов, должно проводить эффективную политику предупреждения и пресечения правонарушений, обеспечивая тем самым защиту прав и свобод граждан.</a:t>
            </a:r>
            <a:endParaRPr lang="en-US" sz="16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5AE2BC-2389-4FE4-BA27-C57DF012AF11}"/>
              </a:ext>
            </a:extLst>
          </p:cNvPr>
          <p:cNvSpPr txBox="1"/>
          <p:nvPr/>
        </p:nvSpPr>
        <p:spPr>
          <a:xfrm>
            <a:off x="12812487" y="7619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696</Words>
  <Application>Microsoft Office PowerPoint</Application>
  <PresentationFormat>Произвольный</PresentationFormat>
  <Paragraphs>67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2024-07-30T12:46:54Z</dcterms:created>
  <dcterms:modified xsi:type="dcterms:W3CDTF">2024-07-30T12:51:21Z</dcterms:modified>
</cp:coreProperties>
</file>