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59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5200" y="-5257"/>
            <a:ext cx="7315200" cy="27089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334"/>
              </a:lnSpc>
              <a:buNone/>
            </a:pPr>
            <a:r>
              <a:rPr lang="en-US" sz="4267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Дыхание животных. Практическая работа «Изучение способов дыхания у животных»</a:t>
            </a:r>
            <a:endParaRPr lang="en-US" sz="42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15200" y="2962733"/>
            <a:ext cx="7315200" cy="16580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На этом уроке мы погрузимся в увлекательный мир дыхательных систем животных. Мы изучим различные типы дыхания, их адаптации к среде обитания, а также проведем практическое исследование способов дыхания у разных организмов. Это позволит нам лучше понять, как живые существа обеспечивают свои жизненные процессы и приспосабливаются к разнообразным условиям окружающей среды.</a:t>
            </a:r>
            <a:endParaRPr lang="en-US" sz="13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A318A-3333-4106-8D3D-EA4C0AE23292}"/>
              </a:ext>
            </a:extLst>
          </p:cNvPr>
          <p:cNvSpPr txBox="1"/>
          <p:nvPr/>
        </p:nvSpPr>
        <p:spPr>
          <a:xfrm>
            <a:off x="7315200" y="4612812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8 классе по теме: «Дыхание животных»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A99CF0-FCA5-484E-BB11-8285812C3932}"/>
              </a:ext>
            </a:extLst>
          </p:cNvPr>
          <p:cNvSpPr txBox="1"/>
          <p:nvPr/>
        </p:nvSpPr>
        <p:spPr>
          <a:xfrm>
            <a:off x="108860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49043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26833" y="3180517"/>
            <a:ext cx="8015288" cy="5659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57"/>
              </a:lnSpc>
              <a:buNone/>
            </a:pPr>
            <a:r>
              <a:rPr lang="en-US" sz="3565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Введение в тему дыхания животных</a:t>
            </a:r>
            <a:endParaRPr lang="en-US" sz="35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326833" y="4269343"/>
            <a:ext cx="448270" cy="448270"/>
          </a:xfrm>
          <a:prstGeom prst="roundRect">
            <a:avLst>
              <a:gd name="adj" fmla="val 2000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476732" y="4357568"/>
            <a:ext cx="148352" cy="2717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39"/>
              </a:lnSpc>
              <a:buNone/>
            </a:pPr>
            <a:r>
              <a:rPr lang="en-US" sz="2139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1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974294" y="4269343"/>
            <a:ext cx="2263973" cy="2830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8"/>
              </a:lnSpc>
              <a:buNone/>
            </a:pPr>
            <a:r>
              <a:rPr lang="en-US" sz="1783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Важность дыхания</a:t>
            </a:r>
            <a:endParaRPr lang="en-US" sz="17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974294" y="4671893"/>
            <a:ext cx="3211949" cy="25488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10"/>
              </a:lnSpc>
              <a:buNone/>
            </a:pPr>
            <a:r>
              <a:rPr lang="en-US" sz="1569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Дыхание - жизненно важный процесс для всех живых организмов. Он обеспечивает поступление кислорода в организм и выведение углекислого газа, необходимых для осуществления метаболических реакций.</a:t>
            </a:r>
            <a:endParaRPr lang="en-US" sz="15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385435" y="4269343"/>
            <a:ext cx="448270" cy="448270"/>
          </a:xfrm>
          <a:prstGeom prst="roundRect">
            <a:avLst>
              <a:gd name="adj" fmla="val 2000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535335" y="4357568"/>
            <a:ext cx="148352" cy="2717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39"/>
              </a:lnSpc>
              <a:buNone/>
            </a:pPr>
            <a:r>
              <a:rPr lang="en-US" sz="2139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1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032897" y="4269343"/>
            <a:ext cx="2768798" cy="2830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8"/>
              </a:lnSpc>
              <a:buNone/>
            </a:pPr>
            <a:r>
              <a:rPr lang="en-US" sz="1783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Основные типы дыхания</a:t>
            </a:r>
            <a:endParaRPr lang="en-US" sz="17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032897" y="4671893"/>
            <a:ext cx="3211949" cy="22302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10"/>
              </a:lnSpc>
              <a:buNone/>
            </a:pPr>
            <a:r>
              <a:rPr lang="en-US" sz="1569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Дыхание у животных происходит за счет различных дыхательных систем: жабр, трахей, легких. Каждая система имеет свои уникальные особенности и приспособления к среде обитания.</a:t>
            </a:r>
            <a:endParaRPr lang="en-US" sz="15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9444038" y="4269343"/>
            <a:ext cx="448270" cy="448270"/>
          </a:xfrm>
          <a:prstGeom prst="roundRect">
            <a:avLst>
              <a:gd name="adj" fmla="val 2000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593937" y="4357568"/>
            <a:ext cx="148352" cy="2717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39"/>
              </a:lnSpc>
              <a:buNone/>
            </a:pPr>
            <a:r>
              <a:rPr lang="en-US" sz="2139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21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0091499" y="4269343"/>
            <a:ext cx="3026688" cy="2830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8"/>
              </a:lnSpc>
              <a:buNone/>
            </a:pPr>
            <a:r>
              <a:rPr lang="en-US" sz="1783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Влияние среды на дыхание</a:t>
            </a:r>
            <a:endParaRPr lang="en-US" sz="17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0091499" y="4671893"/>
            <a:ext cx="3211949" cy="28675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10"/>
              </a:lnSpc>
              <a:buNone/>
            </a:pPr>
            <a:r>
              <a:rPr lang="en-US" sz="1569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Условия окружающей среды, такие как доступность кислорода, температура, влажность, оказывают значительное влияние на дыхательные процессы у животных. Это приводит к развитию разнообразных адаптаций.</a:t>
            </a:r>
            <a:endParaRPr lang="en-US" sz="15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EA42D-70B4-4373-84F1-6E985857DEE0}"/>
              </a:ext>
            </a:extLst>
          </p:cNvPr>
          <p:cNvSpPr txBox="1"/>
          <p:nvPr/>
        </p:nvSpPr>
        <p:spPr>
          <a:xfrm>
            <a:off x="108860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3798" y="1269206"/>
            <a:ext cx="10160794" cy="7012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21"/>
              </a:lnSpc>
              <a:buNone/>
            </a:pPr>
            <a:r>
              <a:rPr lang="en-US" sz="4417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Типы дыхательных систем животных</a:t>
            </a:r>
            <a:endParaRPr lang="en-US" sz="44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63798" y="2587466"/>
            <a:ext cx="2804874" cy="3506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1"/>
              </a:lnSpc>
              <a:buNone/>
            </a:pPr>
            <a:r>
              <a:rPr lang="en-US" sz="2209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Жаберное дыхание</a:t>
            </a:r>
            <a:endParaRPr lang="en-US" sz="22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63798" y="3184922"/>
            <a:ext cx="3898940" cy="31584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Жабры - это специализированные органы дыхания, которые используют растворенный в воде кислород. Они встречаются у рыб, некоторых земноводных и беспозвоночных, таких как моллюски и ракообразные.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72576" y="2587466"/>
            <a:ext cx="2804874" cy="3506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1"/>
              </a:lnSpc>
              <a:buNone/>
            </a:pPr>
            <a:r>
              <a:rPr lang="en-US" sz="2209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Трахейное дыхание</a:t>
            </a:r>
            <a:endParaRPr lang="en-US" sz="22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72576" y="3184922"/>
            <a:ext cx="3898940" cy="27636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Трахейная система - это сеть воздухоносных трубок, которые доставляют кислород непосредственно к тканям. Такой тип дыхания характерен для насекомых и паукообразных.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81354" y="2587466"/>
            <a:ext cx="2804874" cy="3506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1"/>
              </a:lnSpc>
              <a:buNone/>
            </a:pPr>
            <a:r>
              <a:rPr lang="en-US" sz="2209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Лёгочное дыхание</a:t>
            </a:r>
            <a:endParaRPr lang="en-US" sz="22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81354" y="3184922"/>
            <a:ext cx="3898940" cy="35533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Легкие - наиболее эффективная дыхательная система, встречающаяся у позвоночных животных, включая земноводных, пресмыкающихся, птиц и млекопитающих. Они обеспечивают интенсивный газообмен.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5B2A85-A87C-4B52-80BF-A36431509FF3}"/>
              </a:ext>
            </a:extLst>
          </p:cNvPr>
          <p:cNvSpPr txBox="1"/>
          <p:nvPr/>
        </p:nvSpPr>
        <p:spPr>
          <a:xfrm>
            <a:off x="108860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91118" y="1316593"/>
            <a:ext cx="7934563" cy="9815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65"/>
              </a:lnSpc>
              <a:buNone/>
            </a:pPr>
            <a:r>
              <a:rPr lang="en-US" sz="3092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Особенности дыхания у различных групп животных</a:t>
            </a:r>
            <a:endParaRPr lang="en-US" sz="30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6091118" y="2557224"/>
            <a:ext cx="3880961" cy="2091452"/>
          </a:xfrm>
          <a:prstGeom prst="roundRect">
            <a:avLst>
              <a:gd name="adj" fmla="val 3718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271498" y="2737604"/>
            <a:ext cx="1963341" cy="2453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33"/>
              </a:lnSpc>
              <a:buNone/>
            </a:pPr>
            <a:r>
              <a:rPr lang="en-US" sz="154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Рыбы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271498" y="3086576"/>
            <a:ext cx="3520202" cy="1381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Рыбы используют жабры для извлечения кислорода из воды. Их жабры имеют большую поверхность контакта с водой, что повышает эффективность газообмена.</a:t>
            </a:r>
            <a:endParaRPr lang="en-US" sz="13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10144839" y="2557224"/>
            <a:ext cx="3880961" cy="2091452"/>
          </a:xfrm>
          <a:prstGeom prst="roundRect">
            <a:avLst>
              <a:gd name="adj" fmla="val 3718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10325219" y="2737604"/>
            <a:ext cx="1963341" cy="2453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33"/>
              </a:lnSpc>
              <a:buNone/>
            </a:pPr>
            <a:r>
              <a:rPr lang="en-US" sz="154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Земноводные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0325219" y="3086576"/>
            <a:ext cx="3520202" cy="11053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Земноводные, такие как лягушки, имеют смешанный тип дыхания, используя как жабры в личиночной стадии, так и легкие во взрослом состоянии.</a:t>
            </a:r>
            <a:endParaRPr lang="en-US" sz="13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091118" y="4821436"/>
            <a:ext cx="3880961" cy="2091452"/>
          </a:xfrm>
          <a:prstGeom prst="roundRect">
            <a:avLst>
              <a:gd name="adj" fmla="val 3718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6271498" y="5001816"/>
            <a:ext cx="1963341" cy="2453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33"/>
              </a:lnSpc>
              <a:buNone/>
            </a:pPr>
            <a:r>
              <a:rPr lang="en-US" sz="154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Пресмыкающиеся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6271498" y="5350788"/>
            <a:ext cx="3520202" cy="11053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Пресмыкающиеся, например, змеи и ящерицы, дышат легкими. Их легкие имеют перегородки, улучшающие поглощение кислорода.</a:t>
            </a:r>
            <a:endParaRPr lang="en-US" sz="13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10144839" y="4821436"/>
            <a:ext cx="3880961" cy="2091452"/>
          </a:xfrm>
          <a:prstGeom prst="roundRect">
            <a:avLst>
              <a:gd name="adj" fmla="val 3718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10325219" y="5001816"/>
            <a:ext cx="1963341" cy="2453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33"/>
              </a:lnSpc>
              <a:buNone/>
            </a:pPr>
            <a:r>
              <a:rPr lang="en-US" sz="154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Млекопитающие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0325219" y="5350788"/>
            <a:ext cx="3520202" cy="1381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Млекопитающие, включая человека, обладают наиболее эффективной дыхательной системой с легкими, трахеей и диафрагмой, обеспечивающей интенсивный газообмен.</a:t>
            </a:r>
            <a:endParaRPr lang="en-US" sz="13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9EF078-C773-47EB-9093-BA55BB7683B5}"/>
              </a:ext>
            </a:extLst>
          </p:cNvPr>
          <p:cNvSpPr txBox="1"/>
          <p:nvPr/>
        </p:nvSpPr>
        <p:spPr>
          <a:xfrm>
            <a:off x="108860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323302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596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21932" y="2634734"/>
            <a:ext cx="10099000" cy="4907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65"/>
              </a:lnSpc>
              <a:buNone/>
            </a:pPr>
            <a:r>
              <a:rPr lang="en-US" sz="3092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Адаптации животных к различным средам обитания</a:t>
            </a:r>
            <a:endParaRPr lang="en-US" sz="30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121932" y="5616416"/>
            <a:ext cx="10386536" cy="34528"/>
          </a:xfrm>
          <a:prstGeom prst="roundRect">
            <a:avLst>
              <a:gd name="adj" fmla="val 225186"/>
            </a:avLst>
          </a:prstGeom>
          <a:solidFill>
            <a:srgbClr val="194A99"/>
          </a:solidFill>
          <a:ln/>
        </p:spPr>
      </p:sp>
      <p:sp>
        <p:nvSpPr>
          <p:cNvPr id="7" name="Shape 3"/>
          <p:cNvSpPr/>
          <p:nvPr/>
        </p:nvSpPr>
        <p:spPr>
          <a:xfrm>
            <a:off x="4658082" y="5011757"/>
            <a:ext cx="34528" cy="604718"/>
          </a:xfrm>
          <a:prstGeom prst="roundRect">
            <a:avLst>
              <a:gd name="adj" fmla="val 225186"/>
            </a:avLst>
          </a:prstGeom>
          <a:solidFill>
            <a:srgbClr val="194A99"/>
          </a:solidFill>
          <a:ln/>
        </p:spPr>
      </p:sp>
      <p:sp>
        <p:nvSpPr>
          <p:cNvPr id="8" name="Shape 4"/>
          <p:cNvSpPr/>
          <p:nvPr/>
        </p:nvSpPr>
        <p:spPr>
          <a:xfrm>
            <a:off x="4481036" y="5422047"/>
            <a:ext cx="388739" cy="388739"/>
          </a:xfrm>
          <a:prstGeom prst="roundRect">
            <a:avLst>
              <a:gd name="adj" fmla="val 2000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611053" y="5498604"/>
            <a:ext cx="128588" cy="2356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55"/>
              </a:lnSpc>
              <a:buNone/>
            </a:pPr>
            <a:r>
              <a:rPr lang="en-US" sz="185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1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3693676" y="3384590"/>
            <a:ext cx="1963341" cy="2453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33"/>
              </a:lnSpc>
              <a:buNone/>
            </a:pPr>
            <a:r>
              <a:rPr lang="en-US" sz="154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Водная среда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294692" y="3733562"/>
            <a:ext cx="4761309" cy="11053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77"/>
              </a:lnSpc>
              <a:buNone/>
            </a:pPr>
            <a:r>
              <a:rPr lang="en-US" sz="136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Животные, обитающие в водной среде, такие как рыбы и некоторые моллюски, имеют жаберные системы для эффективного извлечения растворенного в воде кислорода.</a:t>
            </a:r>
            <a:endParaRPr lang="en-US" sz="13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7297817" y="5616357"/>
            <a:ext cx="34528" cy="604718"/>
          </a:xfrm>
          <a:prstGeom prst="roundRect">
            <a:avLst>
              <a:gd name="adj" fmla="val 225186"/>
            </a:avLst>
          </a:prstGeom>
          <a:solidFill>
            <a:srgbClr val="194A99"/>
          </a:solidFill>
          <a:ln/>
        </p:spPr>
      </p:sp>
      <p:sp>
        <p:nvSpPr>
          <p:cNvPr id="13" name="Shape 9"/>
          <p:cNvSpPr/>
          <p:nvPr/>
        </p:nvSpPr>
        <p:spPr>
          <a:xfrm>
            <a:off x="7120771" y="5422047"/>
            <a:ext cx="388739" cy="388739"/>
          </a:xfrm>
          <a:prstGeom prst="roundRect">
            <a:avLst>
              <a:gd name="adj" fmla="val 2000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7250787" y="5498604"/>
            <a:ext cx="128588" cy="2356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55"/>
              </a:lnSpc>
              <a:buNone/>
            </a:pPr>
            <a:r>
              <a:rPr lang="en-US" sz="185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1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6333411" y="6393894"/>
            <a:ext cx="1963341" cy="2453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33"/>
              </a:lnSpc>
              <a:buNone/>
            </a:pPr>
            <a:r>
              <a:rPr lang="en-US" sz="154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Наземная среда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4934426" y="6742867"/>
            <a:ext cx="4761428" cy="11053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77"/>
              </a:lnSpc>
              <a:buNone/>
            </a:pPr>
            <a:r>
              <a:rPr lang="en-US" sz="136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Наземные животные, включая насекомых, земноводных и млекопитающих, используют легочное дыхание для поглощения кислорода из атмосферного воздуха.</a:t>
            </a:r>
            <a:endParaRPr lang="en-US" sz="13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9937671" y="5011757"/>
            <a:ext cx="34528" cy="604718"/>
          </a:xfrm>
          <a:prstGeom prst="roundRect">
            <a:avLst>
              <a:gd name="adj" fmla="val 225186"/>
            </a:avLst>
          </a:prstGeom>
          <a:solidFill>
            <a:srgbClr val="194A99"/>
          </a:solidFill>
          <a:ln/>
        </p:spPr>
      </p:sp>
      <p:sp>
        <p:nvSpPr>
          <p:cNvPr id="18" name="Shape 14"/>
          <p:cNvSpPr/>
          <p:nvPr/>
        </p:nvSpPr>
        <p:spPr>
          <a:xfrm>
            <a:off x="9760625" y="5422047"/>
            <a:ext cx="388739" cy="388739"/>
          </a:xfrm>
          <a:prstGeom prst="roundRect">
            <a:avLst>
              <a:gd name="adj" fmla="val 20001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9890641" y="5498604"/>
            <a:ext cx="128588" cy="2356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55"/>
              </a:lnSpc>
              <a:buNone/>
            </a:pPr>
            <a:r>
              <a:rPr lang="en-US" sz="185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1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8793956" y="3384590"/>
            <a:ext cx="2322076" cy="2453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933"/>
              </a:lnSpc>
              <a:buNone/>
            </a:pPr>
            <a:r>
              <a:rPr lang="en-US" sz="154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Экстремальные условия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7574280" y="3733562"/>
            <a:ext cx="4761428" cy="11053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77"/>
              </a:lnSpc>
              <a:buNone/>
            </a:pPr>
            <a:r>
              <a:rPr lang="en-US" sz="1360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Некоторые животные, такие как высокогорные козлы и глубоководные рыбы, имеют специальные адаптации к разреженному воздуху или высокому давлению, чтобы оптимизировать поглощение кислорода.</a:t>
            </a:r>
            <a:endParaRPr lang="en-US" sz="13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9F248C-3C5A-44CE-9C64-5E0AAFDF6F71}"/>
              </a:ext>
            </a:extLst>
          </p:cNvPr>
          <p:cNvSpPr txBox="1"/>
          <p:nvPr/>
        </p:nvSpPr>
        <p:spPr>
          <a:xfrm>
            <a:off x="108860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5791" y="1299805"/>
            <a:ext cx="7912417" cy="9996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936"/>
              </a:lnSpc>
              <a:buNone/>
            </a:pPr>
            <a:r>
              <a:rPr lang="en-US" sz="3149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Практическая работа «Изучение способов дыхания у животных»</a:t>
            </a:r>
            <a:endParaRPr lang="en-US" sz="31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91" y="2563297"/>
            <a:ext cx="879753" cy="15513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759387" y="2739152"/>
            <a:ext cx="1999536" cy="249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8"/>
              </a:lnSpc>
              <a:buNone/>
            </a:pPr>
            <a:r>
              <a:rPr lang="en-US" sz="1574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Наблюдение</a:t>
            </a:r>
            <a:endParaRPr lang="en-US" sz="15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1759387" y="3094434"/>
            <a:ext cx="6768822" cy="8443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7"/>
              </a:lnSpc>
              <a:buNone/>
            </a:pPr>
            <a:r>
              <a:rPr lang="en-US" sz="138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Учащиеся будут внимательно наблюдать за различными живыми организмами, такими как рыбы, насекомые и лягушки, чтобы изучить их способы дыхания.</a:t>
            </a:r>
            <a:endParaRPr lang="en-US" sz="13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791" y="4114681"/>
            <a:ext cx="879753" cy="140755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759387" y="4290536"/>
            <a:ext cx="1999536" cy="249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8"/>
              </a:lnSpc>
              <a:buNone/>
            </a:pPr>
            <a:r>
              <a:rPr lang="en-US" sz="1574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Описание</a:t>
            </a:r>
            <a:endParaRPr lang="en-US" sz="15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1759387" y="4645819"/>
            <a:ext cx="6768822" cy="5629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7"/>
              </a:lnSpc>
              <a:buNone/>
            </a:pPr>
            <a:r>
              <a:rPr lang="en-US" sz="138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Ученики подробно описывают, как каждый организм осуществляет процесс дыхания, обращая внимание на особенности его дыхательной системы.</a:t>
            </a:r>
            <a:endParaRPr lang="en-US" sz="13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791" y="5522238"/>
            <a:ext cx="879753" cy="1407557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1759387" y="5698093"/>
            <a:ext cx="1999536" cy="249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68"/>
              </a:lnSpc>
              <a:buNone/>
            </a:pPr>
            <a:r>
              <a:rPr lang="en-US" sz="1574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Анализ</a:t>
            </a:r>
            <a:endParaRPr lang="en-US" sz="15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1759387" y="6053376"/>
            <a:ext cx="6768822" cy="5629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7"/>
              </a:lnSpc>
              <a:buNone/>
            </a:pPr>
            <a:r>
              <a:rPr lang="en-US" sz="1386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Учащиеся сравнивают наблюдаемые способы дыхания, выявляют закономерности и делают выводы об адаптациях животных к среде обитания.</a:t>
            </a:r>
            <a:endParaRPr lang="en-US" sz="13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59AAD1-6005-4607-BE63-CEA0C706DDAC}"/>
              </a:ext>
            </a:extLst>
          </p:cNvPr>
          <p:cNvSpPr txBox="1"/>
          <p:nvPr/>
        </p:nvSpPr>
        <p:spPr>
          <a:xfrm>
            <a:off x="108860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035844" y="740093"/>
            <a:ext cx="6094571" cy="5935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673"/>
              </a:lnSpc>
              <a:buNone/>
            </a:pPr>
            <a:r>
              <a:rPr lang="en-US" sz="3739" dirty="0">
                <a:solidFill>
                  <a:srgbClr val="F5F0F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Заключение и обобщение</a:t>
            </a:r>
            <a:endParaRPr lang="en-US" sz="37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44" y="1646992"/>
            <a:ext cx="522208" cy="52220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35844" y="2378035"/>
            <a:ext cx="2373987" cy="2967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37"/>
              </a:lnSpc>
              <a:buNone/>
            </a:pPr>
            <a:r>
              <a:rPr lang="en-US" sz="1869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Легочное дыхание</a:t>
            </a:r>
            <a:endParaRPr lang="en-US" sz="18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035844" y="2799993"/>
            <a:ext cx="6122670" cy="6686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2"/>
              </a:lnSpc>
              <a:buNone/>
            </a:pPr>
            <a:r>
              <a:rPr lang="en-US" sz="164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Наиболее эффективная дыхательная система, характерная для большинства позвоночных животных.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886" y="1646992"/>
            <a:ext cx="522208" cy="52220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71886" y="2378035"/>
            <a:ext cx="2373987" cy="2967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37"/>
              </a:lnSpc>
              <a:buNone/>
            </a:pPr>
            <a:r>
              <a:rPr lang="en-US" sz="1869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Жаберное дыхание</a:t>
            </a:r>
            <a:endParaRPr lang="en-US" sz="18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471886" y="2799993"/>
            <a:ext cx="6122670" cy="6686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2"/>
              </a:lnSpc>
              <a:buNone/>
            </a:pPr>
            <a:r>
              <a:rPr lang="en-US" sz="164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Характерно для водных организмов, таких как рыбы, моллюски и некоторые земноводные.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44" y="4095393"/>
            <a:ext cx="522208" cy="52220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035844" y="4826437"/>
            <a:ext cx="2373987" cy="2967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37"/>
              </a:lnSpc>
              <a:buNone/>
            </a:pPr>
            <a:r>
              <a:rPr lang="en-US" sz="1869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Трахейное дыхание</a:t>
            </a:r>
            <a:endParaRPr lang="en-US" sz="18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1035844" y="5248394"/>
            <a:ext cx="6122670" cy="10029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2"/>
              </a:lnSpc>
              <a:buNone/>
            </a:pPr>
            <a:r>
              <a:rPr lang="en-US" sz="164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Встречается у насекомых и других наземных беспозвоночных, обеспечивая доставку кислорода к тканям.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1886" y="4095393"/>
            <a:ext cx="522208" cy="522208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471886" y="4826437"/>
            <a:ext cx="2373987" cy="2967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37"/>
              </a:lnSpc>
              <a:buNone/>
            </a:pPr>
            <a:r>
              <a:rPr lang="en-US" sz="1869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Адаптации</a:t>
            </a:r>
            <a:endParaRPr lang="en-US" sz="18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7471886" y="5248394"/>
            <a:ext cx="6122670" cy="6686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2"/>
              </a:lnSpc>
              <a:buNone/>
            </a:pPr>
            <a:r>
              <a:rPr lang="en-US" sz="164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Животные демонстрируют различные приспособления к дыханию в зависимости от среды обитания.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1035844" y="6486406"/>
            <a:ext cx="12558713" cy="10029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2"/>
              </a:lnSpc>
              <a:buNone/>
            </a:pPr>
            <a:r>
              <a:rPr lang="en-US" sz="1645" dirty="0">
                <a:solidFill>
                  <a:srgbClr val="E2E6E9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Таким образом, мы изучили разнообразие дыхательных систем животных и их адаптации к различным условиям среды. Это понимание поможет нам лучше оценить сложность и целесообразность эволюционных процессов, ведущих к формированию жизни в ее многообразных формах.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23066C-2280-489A-B067-99CA08F6963A}"/>
              </a:ext>
            </a:extLst>
          </p:cNvPr>
          <p:cNvSpPr txBox="1"/>
          <p:nvPr/>
        </p:nvSpPr>
        <p:spPr>
          <a:xfrm>
            <a:off x="108860" y="1088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671</Words>
  <Application>Microsoft Office PowerPoint</Application>
  <PresentationFormat>Произвольный</PresentationFormat>
  <Paragraphs>72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2024-07-02T10:28:48Z</dcterms:created>
  <dcterms:modified xsi:type="dcterms:W3CDTF">2024-07-02T10:32:47Z</dcterms:modified>
</cp:coreProperties>
</file>