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40976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40976"/>
            <a:ext cx="7315200" cy="21470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555"/>
              </a:lnSpc>
              <a:buNone/>
            </a:pPr>
            <a:r>
              <a:rPr lang="en-US" sz="444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Роль безопасности в жизни человека, общества, государства</a:t>
            </a:r>
            <a:endParaRPr lang="en-US" sz="4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2198098"/>
            <a:ext cx="7315200" cy="16687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0"/>
              </a:lnSpc>
              <a:buNone/>
            </a:pPr>
            <a:r>
              <a:rPr lang="en-US" sz="1369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 современном мире безопасность является одним из наиболее важных аспектов жизни каждого человека, общества и государства. Обеспечение безопасности – это комплексная задача, включающая в себя защиту от различных угроз, как внешних, так и внутренних. Мы изучаем основы безопасности, чтобы лучше понять, как защитить себя и своих близких, как внести свой вклад в укрепление безопасности нашей страны.</a:t>
            </a:r>
            <a:endParaRPr lang="en-US" sz="13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B0F5A-1A22-43A4-8E61-AC5C16FA88F3}"/>
              </a:ext>
            </a:extLst>
          </p:cNvPr>
          <p:cNvSpPr txBox="1"/>
          <p:nvPr/>
        </p:nvSpPr>
        <p:spPr>
          <a:xfrm>
            <a:off x="7315200" y="4655467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«Роль безопасности в жизни человека, общества, государства»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401ED-4ACA-4304-81AF-6B860A7D4F84}"/>
              </a:ext>
            </a:extLst>
          </p:cNvPr>
          <p:cNvSpPr txBox="1"/>
          <p:nvPr/>
        </p:nvSpPr>
        <p:spPr>
          <a:xfrm>
            <a:off x="76197" y="217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43821" y="1018223"/>
            <a:ext cx="6096833" cy="5081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02"/>
              </a:lnSpc>
              <a:buNone/>
            </a:pPr>
            <a:r>
              <a:rPr lang="en-US" sz="320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Введение в тему безопасности</a:t>
            </a:r>
            <a:endParaRPr lang="en-US" sz="32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043821" y="1979890"/>
            <a:ext cx="388739" cy="388739"/>
          </a:xfrm>
          <a:prstGeom prst="roundRect">
            <a:avLst>
              <a:gd name="adj" fmla="val 13337"/>
            </a:avLst>
          </a:prstGeom>
          <a:solidFill>
            <a:srgbClr val="221D4C"/>
          </a:solidFill>
          <a:ln/>
        </p:spPr>
      </p:sp>
      <p:sp>
        <p:nvSpPr>
          <p:cNvPr id="7" name="Text 4"/>
          <p:cNvSpPr/>
          <p:nvPr/>
        </p:nvSpPr>
        <p:spPr>
          <a:xfrm>
            <a:off x="1199198" y="2052280"/>
            <a:ext cx="77867" cy="243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21"/>
              </a:lnSpc>
              <a:buNone/>
            </a:pPr>
            <a:r>
              <a:rPr lang="en-US" sz="192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1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605320" y="1979890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Личный уровень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605320" y="2337673"/>
            <a:ext cx="3794641" cy="1659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На личном уровне безопасность включает в себя защиту от опасностей и рисков, которые могут угрожать нашей жизни, здоровью и имуществу. Это могут быть дорожно-транспортные происшествия, пожары, стихийные бедствия, а также преступления.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72720" y="1979890"/>
            <a:ext cx="388739" cy="388739"/>
          </a:xfrm>
          <a:prstGeom prst="roundRect">
            <a:avLst>
              <a:gd name="adj" fmla="val 13337"/>
            </a:avLst>
          </a:prstGeom>
          <a:solidFill>
            <a:srgbClr val="221D4C"/>
          </a:solidFill>
          <a:ln/>
        </p:spPr>
      </p:sp>
      <p:sp>
        <p:nvSpPr>
          <p:cNvPr id="11" name="Text 8"/>
          <p:cNvSpPr/>
          <p:nvPr/>
        </p:nvSpPr>
        <p:spPr>
          <a:xfrm>
            <a:off x="5704999" y="2052280"/>
            <a:ext cx="124182" cy="243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21"/>
              </a:lnSpc>
              <a:buNone/>
            </a:pPr>
            <a:r>
              <a:rPr lang="en-US" sz="192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1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134219" y="1979890"/>
            <a:ext cx="2416373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Общественный уровень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134219" y="2337673"/>
            <a:ext cx="3794641" cy="1936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На общественном уровне безопасность охватывает вопросы защиты жизни и здоровья людей, их прав и свобод, а также имущества граждан. Это включает в себя обеспечение правопорядка, борьбу с преступностью, защиту от терроризма, а также охрану окружающей среды.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1043821" y="4640818"/>
            <a:ext cx="388739" cy="388739"/>
          </a:xfrm>
          <a:prstGeom prst="roundRect">
            <a:avLst>
              <a:gd name="adj" fmla="val 13337"/>
            </a:avLst>
          </a:prstGeom>
          <a:solidFill>
            <a:srgbClr val="221D4C"/>
          </a:solidFill>
          <a:ln/>
        </p:spPr>
      </p:sp>
      <p:sp>
        <p:nvSpPr>
          <p:cNvPr id="15" name="Text 12"/>
          <p:cNvSpPr/>
          <p:nvPr/>
        </p:nvSpPr>
        <p:spPr>
          <a:xfrm>
            <a:off x="1174909" y="4713208"/>
            <a:ext cx="126563" cy="243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21"/>
              </a:lnSpc>
              <a:buNone/>
            </a:pPr>
            <a:r>
              <a:rPr lang="en-US" sz="192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1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605320" y="4640818"/>
            <a:ext cx="2622113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Государственный уровень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605320" y="4998601"/>
            <a:ext cx="3794641" cy="22126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На государственном уровне безопасность – это защита от внешних угроз, таких как агрессия других государств, терроризм, а также обеспечение стабильности и развития страны. Это включает в себя оборону страны, охрану государственной границы, а также поддержание международного мира и безопасности.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5572720" y="4640818"/>
            <a:ext cx="388739" cy="388739"/>
          </a:xfrm>
          <a:prstGeom prst="roundRect">
            <a:avLst>
              <a:gd name="adj" fmla="val 13337"/>
            </a:avLst>
          </a:prstGeom>
          <a:solidFill>
            <a:srgbClr val="221D4C"/>
          </a:solidFill>
          <a:ln/>
        </p:spPr>
      </p:sp>
      <p:sp>
        <p:nvSpPr>
          <p:cNvPr id="19" name="Text 16"/>
          <p:cNvSpPr/>
          <p:nvPr/>
        </p:nvSpPr>
        <p:spPr>
          <a:xfrm>
            <a:off x="5700832" y="4713208"/>
            <a:ext cx="132517" cy="243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21"/>
              </a:lnSpc>
              <a:buNone/>
            </a:pPr>
            <a:r>
              <a:rPr lang="en-US" sz="192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4</a:t>
            </a:r>
            <a:endParaRPr lang="en-US" sz="1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134219" y="4640818"/>
            <a:ext cx="3200757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Информационная безопасность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134219" y="4998601"/>
            <a:ext cx="3794641" cy="1659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 современном мире все большее значение приобретает информационная безопасность, которая включает в себя защиту информации от несанкционированного доступа, использования, разглашения, изменения или уничтожения.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B1C159-499F-4884-9F9F-AF842918B49B}"/>
              </a:ext>
            </a:extLst>
          </p:cNvPr>
          <p:cNvSpPr txBox="1"/>
          <p:nvPr/>
        </p:nvSpPr>
        <p:spPr>
          <a:xfrm>
            <a:off x="76197" y="217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1756291" y="595908"/>
            <a:ext cx="11117818" cy="12720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08"/>
              </a:lnSpc>
              <a:buNone/>
            </a:pPr>
            <a:r>
              <a:rPr lang="en-US" sz="400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Конституция РФ как основа безопасности страны</a:t>
            </a:r>
            <a:endParaRPr lang="en-US" sz="40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756291" y="2408515"/>
            <a:ext cx="264699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2003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Основные принципы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756291" y="2942749"/>
            <a:ext cx="3353872" cy="41505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Конституция РФ гарантирует права и свободы человека и гражданина, устанавливает основы государственного устройства, определяет основы безопасности страны. В ней закреплены такие принципы как: верховенство закона, разделение властей, защита прав человека, свобода слова и собраний, соблюдение законности.</a:t>
            </a:r>
            <a:endParaRPr lang="en-US" sz="17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645229" y="2408515"/>
            <a:ext cx="2732603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2003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Обязанности граждан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645229" y="2942749"/>
            <a:ext cx="3353872" cy="3804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Конституция РФ также определяет обязанности граждан по защите страны, например, обязанность отслужить в армии. Граждане России должны поддерживать законность, защищать свою Родину, беречь природные богатства, сохранять историческое и культурное наследие.</a:t>
            </a:r>
            <a:endParaRPr lang="en-US" sz="17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534168" y="2408515"/>
            <a:ext cx="254412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2003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Роль государства</a:t>
            </a:r>
            <a:endParaRPr lang="en-US" sz="20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534168" y="2942749"/>
            <a:ext cx="3353872" cy="4496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Государство, согласно Конституции РФ, несет ответственность за обеспечение безопасности своей территории и граждан. Это включает в себя охрану государственной границы, борьбу с преступностью, предотвращение терроризма, защиту от внешних угроз, а также обеспечение социальной защиты и благополучия граждан.</a:t>
            </a:r>
            <a:endParaRPr lang="en-US" sz="17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38334F-9B7C-4398-A493-C5D95392598A}"/>
              </a:ext>
            </a:extLst>
          </p:cNvPr>
          <p:cNvSpPr txBox="1"/>
          <p:nvPr/>
        </p:nvSpPr>
        <p:spPr>
          <a:xfrm>
            <a:off x="76197" y="870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010132" y="568285"/>
            <a:ext cx="10195203" cy="6068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79"/>
              </a:lnSpc>
              <a:buNone/>
            </a:pPr>
            <a:r>
              <a:rPr lang="en-US" sz="38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Стратегия национальной безопасности РФ</a:t>
            </a:r>
            <a:endParaRPr lang="en-US" sz="38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10132" y="1484709"/>
            <a:ext cx="3399115" cy="4140279"/>
          </a:xfrm>
          <a:prstGeom prst="roundRect">
            <a:avLst>
              <a:gd name="adj" fmla="val 1821"/>
            </a:avLst>
          </a:prstGeom>
          <a:solidFill>
            <a:srgbClr val="221D4C"/>
          </a:solidFill>
          <a:ln/>
        </p:spPr>
      </p:sp>
      <p:sp>
        <p:nvSpPr>
          <p:cNvPr id="6" name="Text 4"/>
          <p:cNvSpPr/>
          <p:nvPr/>
        </p:nvSpPr>
        <p:spPr>
          <a:xfrm>
            <a:off x="2216468" y="1691045"/>
            <a:ext cx="2427922" cy="303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90"/>
              </a:lnSpc>
              <a:buNone/>
            </a:pPr>
            <a:r>
              <a:rPr lang="en-US" sz="191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Цель</a:t>
            </a:r>
            <a:endParaRPr lang="en-US" sz="19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16468" y="2118241"/>
            <a:ext cx="3192779" cy="29703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Основная цель Стратегии национальной безопасности РФ - создание условий для устойчивого развития страны, защита ее национальных интересов, а также обеспечение безопасности граждан и территориальной целостности.</a:t>
            </a:r>
            <a:endParaRPr lang="en-US" sz="1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15583" y="1484709"/>
            <a:ext cx="3399115" cy="4140279"/>
          </a:xfrm>
          <a:prstGeom prst="roundRect">
            <a:avLst>
              <a:gd name="adj" fmla="val 1821"/>
            </a:avLst>
          </a:prstGeom>
          <a:solidFill>
            <a:srgbClr val="221D4C"/>
          </a:solidFill>
          <a:ln/>
        </p:spPr>
      </p:sp>
      <p:sp>
        <p:nvSpPr>
          <p:cNvPr id="9" name="Text 7"/>
          <p:cNvSpPr/>
          <p:nvPr/>
        </p:nvSpPr>
        <p:spPr>
          <a:xfrm>
            <a:off x="5821918" y="1691045"/>
            <a:ext cx="2856071" cy="303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90"/>
              </a:lnSpc>
              <a:buNone/>
            </a:pPr>
            <a:r>
              <a:rPr lang="en-US" sz="191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Основные направления</a:t>
            </a:r>
            <a:endParaRPr lang="en-US" sz="19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21918" y="2118241"/>
            <a:ext cx="3192780" cy="33004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Стратегия определяет ключевые направления обеспечения национальной безопасности: политическую, экономическую, военную, социальную, информационную безопасность, а также безопасность в сфере экологии и энергетики.</a:t>
            </a:r>
            <a:endParaRPr lang="en-US" sz="1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1033" y="1484709"/>
            <a:ext cx="3399115" cy="4140279"/>
          </a:xfrm>
          <a:prstGeom prst="roundRect">
            <a:avLst>
              <a:gd name="adj" fmla="val 1821"/>
            </a:avLst>
          </a:prstGeom>
          <a:solidFill>
            <a:srgbClr val="221D4C"/>
          </a:solidFill>
          <a:ln/>
        </p:spPr>
      </p:sp>
      <p:sp>
        <p:nvSpPr>
          <p:cNvPr id="12" name="Text 10"/>
          <p:cNvSpPr/>
          <p:nvPr/>
        </p:nvSpPr>
        <p:spPr>
          <a:xfrm>
            <a:off x="9427369" y="1691045"/>
            <a:ext cx="2427922" cy="303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90"/>
              </a:lnSpc>
              <a:buNone/>
            </a:pPr>
            <a:r>
              <a:rPr lang="en-US" sz="191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Угрозы</a:t>
            </a:r>
            <a:endParaRPr lang="en-US" sz="19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27369" y="2118241"/>
            <a:ext cx="2986445" cy="26403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Стратегия выделяет основные угрозы национальной безопасности России, такие как терроризм, экстремизм, наркотрафик, киберпреступления, а также нестабильность в соседних регионах.</a:t>
            </a:r>
            <a:endParaRPr lang="en-US" sz="1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010132" y="5831324"/>
            <a:ext cx="10610136" cy="1829991"/>
          </a:xfrm>
          <a:prstGeom prst="roundRect">
            <a:avLst>
              <a:gd name="adj" fmla="val 3383"/>
            </a:avLst>
          </a:prstGeom>
          <a:solidFill>
            <a:srgbClr val="221D4C"/>
          </a:solidFill>
          <a:ln/>
        </p:spPr>
      </p:sp>
      <p:sp>
        <p:nvSpPr>
          <p:cNvPr id="15" name="Text 13"/>
          <p:cNvSpPr/>
          <p:nvPr/>
        </p:nvSpPr>
        <p:spPr>
          <a:xfrm>
            <a:off x="2216468" y="6037659"/>
            <a:ext cx="2427922" cy="3033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90"/>
              </a:lnSpc>
              <a:buNone/>
            </a:pPr>
            <a:r>
              <a:rPr lang="en-US" sz="191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Меры</a:t>
            </a:r>
            <a:endParaRPr lang="en-US" sz="19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216468" y="6464856"/>
            <a:ext cx="10197465" cy="990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Для обеспечения национальной безопасности Стратегия предусматривает ряд мер, включая укрепление армии и силовых структур, развитие экономики, социальную политику, борьбу с преступностью, а также пропаганду патриотизма и гражданской ответственности.</a:t>
            </a:r>
            <a:endParaRPr lang="en-US" sz="1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DD1E9-8597-42ED-A74E-5EF1594406C9}"/>
              </a:ext>
            </a:extLst>
          </p:cNvPr>
          <p:cNvSpPr txBox="1"/>
          <p:nvPr/>
        </p:nvSpPr>
        <p:spPr>
          <a:xfrm>
            <a:off x="76197" y="1088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91238" y="740212"/>
            <a:ext cx="6539389" cy="5081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02"/>
              </a:lnSpc>
              <a:buNone/>
            </a:pPr>
            <a:r>
              <a:rPr lang="en-US" sz="320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Национальные интересы России</a:t>
            </a:r>
            <a:endParaRPr lang="en-US" sz="32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8" y="1507569"/>
            <a:ext cx="864037" cy="153304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214473" y="1680329"/>
            <a:ext cx="2069187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Экономический рост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214473" y="2038112"/>
            <a:ext cx="6811089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Развитие экономики, повышение уровня жизни населения, укрепление финансового и экономического суверенитета являются ключевыми национальными интересами России.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8" y="3040618"/>
            <a:ext cx="864037" cy="153304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214473" y="3213378"/>
            <a:ext cx="2808684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Политическая стабильность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214473" y="3571161"/>
            <a:ext cx="6811089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Обеспечение внутренней и внешней политической стабильности, сохранение территориальной целостности, укрепление международного авторитета России имеют огромное значение.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38" y="4573667"/>
            <a:ext cx="864037" cy="153304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214473" y="4746427"/>
            <a:ext cx="2660690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Социальное благополучие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214473" y="5104209"/>
            <a:ext cx="6811089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Сохранение и укрепление социальной сферы, обеспечение достойных условий жизни и труда, охрана здоровья и образования граждан являются приоритетами национальной безопасности.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238" y="6106716"/>
            <a:ext cx="864037" cy="138255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214473" y="6279475"/>
            <a:ext cx="2125028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Культурное наследие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7214473" y="6637258"/>
            <a:ext cx="6811089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Сохранение и развитие российской культуры, исторического наследия, языков и традиций являются неотъемлемой частью национальной безопасности.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03C1E-0DFC-415B-826D-B58DA8F6ACFC}"/>
              </a:ext>
            </a:extLst>
          </p:cNvPr>
          <p:cNvSpPr txBox="1"/>
          <p:nvPr/>
        </p:nvSpPr>
        <p:spPr>
          <a:xfrm>
            <a:off x="76197" y="1088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1292185" y="644485"/>
            <a:ext cx="9899571" cy="689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26"/>
              </a:lnSpc>
              <a:buNone/>
            </a:pPr>
            <a:r>
              <a:rPr lang="en-US" sz="434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Угрозы национальной безопасности</a:t>
            </a:r>
            <a:endParaRPr lang="en-US" sz="43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26381" y="1832967"/>
            <a:ext cx="5550813" cy="3748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Тип угрозы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53206" y="1832967"/>
            <a:ext cx="5550813" cy="3748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Примеры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1292185" y="2355890"/>
            <a:ext cx="12046029" cy="1045845"/>
          </a:xfrm>
          <a:prstGeom prst="rect">
            <a:avLst/>
          </a:prstGeom>
          <a:solidFill>
            <a:srgbClr val="221D4C"/>
          </a:solidFill>
          <a:ln/>
        </p:spPr>
      </p:sp>
      <p:sp>
        <p:nvSpPr>
          <p:cNvPr id="8" name="Text 6"/>
          <p:cNvSpPr/>
          <p:nvPr/>
        </p:nvSpPr>
        <p:spPr>
          <a:xfrm>
            <a:off x="1526381" y="2504003"/>
            <a:ext cx="5550813" cy="3748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Военная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53206" y="2504003"/>
            <a:ext cx="5550813" cy="7496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Агрессия других государств, военные конфликты, терроризм.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526381" y="3549848"/>
            <a:ext cx="5550813" cy="3748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Экономическая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53206" y="3549848"/>
            <a:ext cx="5550813" cy="7496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Экономический кризис, нестабильность финансовых рынков, санкции.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292185" y="4447580"/>
            <a:ext cx="12046029" cy="1045845"/>
          </a:xfrm>
          <a:prstGeom prst="rect">
            <a:avLst/>
          </a:prstGeom>
          <a:solidFill>
            <a:srgbClr val="221D4C"/>
          </a:solidFill>
          <a:ln/>
        </p:spPr>
      </p:sp>
      <p:sp>
        <p:nvSpPr>
          <p:cNvPr id="13" name="Text 11"/>
          <p:cNvSpPr/>
          <p:nvPr/>
        </p:nvSpPr>
        <p:spPr>
          <a:xfrm>
            <a:off x="1526381" y="4595693"/>
            <a:ext cx="5550813" cy="3748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Социальная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53206" y="4595693"/>
            <a:ext cx="5550813" cy="7496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Наркомания, алкоголизм, преступность, бедность, неравенство.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526381" y="5641538"/>
            <a:ext cx="5550813" cy="3748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Информационная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53206" y="5641538"/>
            <a:ext cx="5550813" cy="7496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Кибератаки, пропаганда, дезинформация, фейковые новости.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1292185" y="6539270"/>
            <a:ext cx="12046029" cy="1045845"/>
          </a:xfrm>
          <a:prstGeom prst="rect">
            <a:avLst/>
          </a:prstGeom>
          <a:solidFill>
            <a:srgbClr val="221D4C"/>
          </a:solidFill>
          <a:ln/>
        </p:spPr>
      </p:sp>
      <p:sp>
        <p:nvSpPr>
          <p:cNvPr id="18" name="Text 16"/>
          <p:cNvSpPr/>
          <p:nvPr/>
        </p:nvSpPr>
        <p:spPr>
          <a:xfrm>
            <a:off x="1526381" y="6687383"/>
            <a:ext cx="5550813" cy="3748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Экологическая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553206" y="6687383"/>
            <a:ext cx="5550813" cy="7496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52"/>
              </a:lnSpc>
              <a:buNone/>
            </a:pPr>
            <a:r>
              <a:rPr lang="en-US" sz="1845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Загрязнение окружающей среды, стихийные бедствия, климатические изменения.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732DB6-26DB-4865-BB39-FCDCE3246AC0}"/>
              </a:ext>
            </a:extLst>
          </p:cNvPr>
          <p:cNvSpPr txBox="1"/>
          <p:nvPr/>
        </p:nvSpPr>
        <p:spPr>
          <a:xfrm>
            <a:off x="76197" y="1088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595366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2655" y="2213669"/>
            <a:ext cx="9145089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002"/>
              </a:lnSpc>
              <a:buNone/>
            </a:pPr>
            <a:r>
              <a:rPr lang="en-US" sz="320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Роль гражданина в обеспечении безопасности</a:t>
            </a:r>
            <a:endParaRPr lang="en-US" sz="32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621" y="3072763"/>
            <a:ext cx="431959" cy="43195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872621" y="3677481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Законность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142881" y="4035264"/>
            <a:ext cx="6042660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Соблюдение законов и норм правового порядка является основой безопасности общества. Гражданин должен знать свои права и обязанности, а также действовать в соответствии с законом.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740" y="3072763"/>
            <a:ext cx="431959" cy="43195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44740" y="3677481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Профилактика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44740" y="4035264"/>
            <a:ext cx="6042660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Предупреждение преступлений и инцидентов является важной частью обеспечения безопасности. Гражданин должен быть осведомлен о потенциальных угрозах и принимать меры для их предотвращения.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782" y="5229000"/>
            <a:ext cx="431959" cy="43195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879782" y="5833719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Сотрудничество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150042" y="6191502"/>
            <a:ext cx="6042660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Сотрудничество с правоохранительными органами и другими структурами, занимающимися обеспечением безопасности, является необходимым условием для эффективной защиты от угроз.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901" y="5229000"/>
            <a:ext cx="431959" cy="43195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451901" y="5833719"/>
            <a:ext cx="2033111" cy="2541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01"/>
              </a:lnSpc>
              <a:buNone/>
            </a:pPr>
            <a:r>
              <a:rPr lang="en-US" sz="1601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Патриотизм</a:t>
            </a:r>
            <a:endParaRPr lang="en-US" sz="16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7444740" y="6191502"/>
            <a:ext cx="6042660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Патриотизм и любовь к Родине являются важными мотиваторами для защиты страны и ее интересов. Гражданин должен быть готов защищать свою Родину от внешних и внутренних угроз.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EC42E-6ED0-49DB-A07D-2CA8878EC742}"/>
              </a:ext>
            </a:extLst>
          </p:cNvPr>
          <p:cNvSpPr txBox="1"/>
          <p:nvPr/>
        </p:nvSpPr>
        <p:spPr>
          <a:xfrm>
            <a:off x="76197" y="10885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829</Words>
  <Application>Microsoft Office PowerPoint</Application>
  <PresentationFormat>Произвольный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2024-07-11T11:54:47Z</dcterms:created>
  <dcterms:modified xsi:type="dcterms:W3CDTF">2024-07-11T12:00:48Z</dcterms:modified>
</cp:coreProperties>
</file>