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4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59714"/>
            <a:ext cx="7315200" cy="19541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Безопасное поведение в горах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247741"/>
            <a:ext cx="7315200" cy="19541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Походы в горы - это прекрасный способ провести время на природе, но они также могут быть опасны, если не соблюдать правила безопасности. В этой презентации мы рассмотрим основные аспекты безопасного поведения в горах, которые помогут вам избежать неприятностей и насладиться путешествием.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76D4A-C697-4E73-9783-9A8D866F12A7}"/>
              </a:ext>
            </a:extLst>
          </p:cNvPr>
          <p:cNvSpPr txBox="1"/>
          <p:nvPr/>
        </p:nvSpPr>
        <p:spPr>
          <a:xfrm>
            <a:off x="7315200" y="467159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«Безопасное поведение в горах»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0FCEA-2886-4FDB-97A5-1DDBCCA41DA3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078825" y="1166574"/>
            <a:ext cx="11883033" cy="589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41"/>
              </a:lnSpc>
              <a:buNone/>
            </a:pPr>
            <a:r>
              <a:rPr lang="en-US" sz="371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Общие правила безопасного поведения в горах</a:t>
            </a:r>
            <a:endParaRPr lang="en-US" sz="37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078825" y="2281952"/>
            <a:ext cx="450890" cy="450890"/>
          </a:xfrm>
          <a:prstGeom prst="roundRect">
            <a:avLst>
              <a:gd name="adj" fmla="val 8001"/>
            </a:avLst>
          </a:prstGeom>
          <a:solidFill>
            <a:srgbClr val="2B2952"/>
          </a:solidFill>
          <a:ln/>
        </p:spPr>
      </p:sp>
      <p:sp>
        <p:nvSpPr>
          <p:cNvPr id="6" name="Text 4"/>
          <p:cNvSpPr/>
          <p:nvPr/>
        </p:nvSpPr>
        <p:spPr>
          <a:xfrm>
            <a:off x="1249085" y="2365891"/>
            <a:ext cx="110371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28"/>
              </a:lnSpc>
              <a:buNone/>
            </a:pPr>
            <a:r>
              <a:rPr lang="en-US" sz="222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2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730097" y="2281952"/>
            <a:ext cx="2357676" cy="2946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1"/>
              </a:lnSpc>
              <a:buNone/>
            </a:pPr>
            <a:r>
              <a:rPr lang="en-US" sz="185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Планирование</a:t>
            </a:r>
            <a:endParaRPr lang="en-US" sz="1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730097" y="2696766"/>
            <a:ext cx="3372683" cy="2564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157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Прежде чем отправиться в поход, важно тщательно спланировать маршрут, учесть погодные условия, наличие источников воды и мест для ночевки. Обязательно сообщите кому-нибудь о своем маршруте и предполагаемом времени возвращения.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303163" y="2281952"/>
            <a:ext cx="450890" cy="450890"/>
          </a:xfrm>
          <a:prstGeom prst="roundRect">
            <a:avLst>
              <a:gd name="adj" fmla="val 8001"/>
            </a:avLst>
          </a:prstGeom>
          <a:solidFill>
            <a:srgbClr val="2B2952"/>
          </a:solidFill>
          <a:ln/>
        </p:spPr>
      </p:sp>
      <p:sp>
        <p:nvSpPr>
          <p:cNvPr id="10" name="Text 8"/>
          <p:cNvSpPr/>
          <p:nvPr/>
        </p:nvSpPr>
        <p:spPr>
          <a:xfrm>
            <a:off x="5440323" y="2365891"/>
            <a:ext cx="176570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28"/>
              </a:lnSpc>
              <a:buNone/>
            </a:pPr>
            <a:r>
              <a:rPr lang="en-US" sz="222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2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54435" y="2281952"/>
            <a:ext cx="2790587" cy="2946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1"/>
              </a:lnSpc>
              <a:buNone/>
            </a:pPr>
            <a:r>
              <a:rPr lang="en-US" sz="185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Одежда и снаряжение</a:t>
            </a:r>
            <a:endParaRPr lang="en-US" sz="1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54435" y="2696766"/>
            <a:ext cx="3372683" cy="2564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157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Выбирайте удобную и непромокаемую одежду, соответствующую погодным условиям. Не забывайте о защите от солнца и ветра. Важно иметь с собой необходимые снаряжения, такие как карта, компас, аптечка, фонарик, запас еды и воды.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527500" y="2281952"/>
            <a:ext cx="450890" cy="450890"/>
          </a:xfrm>
          <a:prstGeom prst="roundRect">
            <a:avLst>
              <a:gd name="adj" fmla="val 8001"/>
            </a:avLst>
          </a:prstGeom>
          <a:solidFill>
            <a:srgbClr val="2B2952"/>
          </a:solidFill>
          <a:ln/>
        </p:spPr>
      </p:sp>
      <p:sp>
        <p:nvSpPr>
          <p:cNvPr id="14" name="Text 12"/>
          <p:cNvSpPr/>
          <p:nvPr/>
        </p:nvSpPr>
        <p:spPr>
          <a:xfrm>
            <a:off x="9662160" y="2365891"/>
            <a:ext cx="181451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28"/>
              </a:lnSpc>
              <a:buNone/>
            </a:pPr>
            <a:r>
              <a:rPr lang="en-US" sz="222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2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178772" y="2281952"/>
            <a:ext cx="2357676" cy="2946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1"/>
              </a:lnSpc>
              <a:buNone/>
            </a:pPr>
            <a:r>
              <a:rPr lang="en-US" sz="185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Здоровье</a:t>
            </a:r>
            <a:endParaRPr lang="en-US" sz="1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178772" y="2696766"/>
            <a:ext cx="3372683" cy="2243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157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Убедитесь, что вы в хорошей физической форме, чтобы справиться с нагрузкой в горах. Не забывайте о возможности возникновения горной болезни и ее симптомах. При необходимости консультируйтесь с врачом.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078825" y="5686663"/>
            <a:ext cx="450890" cy="450890"/>
          </a:xfrm>
          <a:prstGeom prst="roundRect">
            <a:avLst>
              <a:gd name="adj" fmla="val 8001"/>
            </a:avLst>
          </a:prstGeom>
          <a:solidFill>
            <a:srgbClr val="2B2952"/>
          </a:solidFill>
          <a:ln/>
        </p:spPr>
      </p:sp>
      <p:sp>
        <p:nvSpPr>
          <p:cNvPr id="18" name="Text 16"/>
          <p:cNvSpPr/>
          <p:nvPr/>
        </p:nvSpPr>
        <p:spPr>
          <a:xfrm>
            <a:off x="1203603" y="5770602"/>
            <a:ext cx="201216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28"/>
              </a:lnSpc>
              <a:buNone/>
            </a:pPr>
            <a:r>
              <a:rPr lang="en-US" sz="222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2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730097" y="5686663"/>
            <a:ext cx="2357676" cy="2946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1"/>
              </a:lnSpc>
              <a:buNone/>
            </a:pPr>
            <a:r>
              <a:rPr lang="en-US" sz="1857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Группа</a:t>
            </a:r>
            <a:endParaRPr lang="en-US" sz="1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730097" y="6101477"/>
            <a:ext cx="11821358" cy="961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1578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 рекомендуется ходить в горы в одиночку. Лучше всего путешествовать в группе, где каждый может оказать помощь в случае необходимости. Не забывайте о том, что в горах связь может быть затруднена, поэтому важно иметь аварийный сигнал.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BC2BA8-F70A-42FC-8DEB-4DCFB06189E8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276487" y="1192887"/>
            <a:ext cx="4160758" cy="520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95"/>
              </a:lnSpc>
              <a:buNone/>
            </a:pPr>
            <a:r>
              <a:rPr lang="en-US" sz="327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Снежные лавины</a:t>
            </a:r>
            <a:endParaRPr lang="en-US" sz="32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530685" y="1978104"/>
            <a:ext cx="22027" cy="5058489"/>
          </a:xfrm>
          <a:prstGeom prst="roundRect">
            <a:avLst>
              <a:gd name="adj" fmla="val 144505"/>
            </a:avLst>
          </a:prstGeom>
          <a:solidFill>
            <a:srgbClr val="44426B"/>
          </a:solidFill>
          <a:ln/>
        </p:spPr>
      </p:sp>
      <p:sp>
        <p:nvSpPr>
          <p:cNvPr id="7" name="Shape 4"/>
          <p:cNvSpPr/>
          <p:nvPr/>
        </p:nvSpPr>
        <p:spPr>
          <a:xfrm>
            <a:off x="4740533" y="2364760"/>
            <a:ext cx="618887" cy="22027"/>
          </a:xfrm>
          <a:prstGeom prst="roundRect">
            <a:avLst>
              <a:gd name="adj" fmla="val 144505"/>
            </a:avLst>
          </a:prstGeom>
          <a:solidFill>
            <a:srgbClr val="44426B"/>
          </a:solidFill>
          <a:ln/>
        </p:spPr>
      </p:sp>
      <p:sp>
        <p:nvSpPr>
          <p:cNvPr id="8" name="Shape 5"/>
          <p:cNvSpPr/>
          <p:nvPr/>
        </p:nvSpPr>
        <p:spPr>
          <a:xfrm>
            <a:off x="4342745" y="2176939"/>
            <a:ext cx="397788" cy="397788"/>
          </a:xfrm>
          <a:prstGeom prst="roundRect">
            <a:avLst>
              <a:gd name="adj" fmla="val 8002"/>
            </a:avLst>
          </a:prstGeom>
          <a:solidFill>
            <a:srgbClr val="2B2952"/>
          </a:solidFill>
          <a:ln/>
        </p:spPr>
      </p:sp>
      <p:sp>
        <p:nvSpPr>
          <p:cNvPr id="9" name="Text 6"/>
          <p:cNvSpPr/>
          <p:nvPr/>
        </p:nvSpPr>
        <p:spPr>
          <a:xfrm>
            <a:off x="4492883" y="2250996"/>
            <a:ext cx="97393" cy="2496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66"/>
              </a:lnSpc>
              <a:buNone/>
            </a:pPr>
            <a:r>
              <a:rPr lang="en-US" sz="1966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19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4142" y="2154912"/>
            <a:ext cx="2279333" cy="2599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8"/>
              </a:lnSpc>
              <a:buNone/>
            </a:pPr>
            <a:r>
              <a:rPr lang="en-US" sz="163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Признаки опасности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514142" y="2520910"/>
            <a:ext cx="8497372" cy="848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8"/>
              </a:lnSpc>
              <a:buNone/>
            </a:pPr>
            <a:r>
              <a:rPr lang="en-US" sz="139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Перед выходом в горы стоит проверить прогноз погоды, наличие свежевыпавшего снега и возможную опасность лавин. Обращайте внимание на крутые склоны, наличие свежевыпавшего снега, трещины и другие признаки потенциальной лавины.</a:t>
            </a:r>
            <a:endParaRPr lang="en-US" sz="1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740533" y="4109859"/>
            <a:ext cx="618887" cy="22027"/>
          </a:xfrm>
          <a:prstGeom prst="roundRect">
            <a:avLst>
              <a:gd name="adj" fmla="val 144505"/>
            </a:avLst>
          </a:prstGeom>
          <a:solidFill>
            <a:srgbClr val="44426B"/>
          </a:solidFill>
          <a:ln/>
        </p:spPr>
      </p:sp>
      <p:sp>
        <p:nvSpPr>
          <p:cNvPr id="13" name="Shape 10"/>
          <p:cNvSpPr/>
          <p:nvPr/>
        </p:nvSpPr>
        <p:spPr>
          <a:xfrm>
            <a:off x="4342745" y="3922038"/>
            <a:ext cx="397788" cy="397788"/>
          </a:xfrm>
          <a:prstGeom prst="roundRect">
            <a:avLst>
              <a:gd name="adj" fmla="val 8002"/>
            </a:avLst>
          </a:prstGeom>
          <a:solidFill>
            <a:srgbClr val="2B2952"/>
          </a:solidFill>
          <a:ln/>
        </p:spPr>
      </p:sp>
      <p:sp>
        <p:nvSpPr>
          <p:cNvPr id="14" name="Text 11"/>
          <p:cNvSpPr/>
          <p:nvPr/>
        </p:nvSpPr>
        <p:spPr>
          <a:xfrm>
            <a:off x="4463713" y="3996095"/>
            <a:ext cx="155734" cy="2496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66"/>
              </a:lnSpc>
              <a:buNone/>
            </a:pPr>
            <a:r>
              <a:rPr lang="en-US" sz="1966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19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514142" y="3900011"/>
            <a:ext cx="2080379" cy="2599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8"/>
              </a:lnSpc>
              <a:buNone/>
            </a:pPr>
            <a:r>
              <a:rPr lang="en-US" sz="163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Профилактика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514142" y="4266009"/>
            <a:ext cx="8497372" cy="848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8"/>
              </a:lnSpc>
              <a:buNone/>
            </a:pPr>
            <a:r>
              <a:rPr lang="en-US" sz="139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находитесь в лавиноопасном районе, старайтесь избегать крутых склонов, следите за состоянием снега и не выходите на крутые склоны после свежего снегопада. Не забывайте о важности использования лавинного снаряжения, такого как лавинный датчик, щуп и лопата.</a:t>
            </a:r>
            <a:endParaRPr lang="en-US" sz="1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740533" y="5854958"/>
            <a:ext cx="618887" cy="22027"/>
          </a:xfrm>
          <a:prstGeom prst="roundRect">
            <a:avLst>
              <a:gd name="adj" fmla="val 144505"/>
            </a:avLst>
          </a:prstGeom>
          <a:solidFill>
            <a:srgbClr val="44426B"/>
          </a:solidFill>
          <a:ln/>
        </p:spPr>
      </p:sp>
      <p:sp>
        <p:nvSpPr>
          <p:cNvPr id="18" name="Shape 15"/>
          <p:cNvSpPr/>
          <p:nvPr/>
        </p:nvSpPr>
        <p:spPr>
          <a:xfrm>
            <a:off x="4342745" y="5667137"/>
            <a:ext cx="397788" cy="397788"/>
          </a:xfrm>
          <a:prstGeom prst="roundRect">
            <a:avLst>
              <a:gd name="adj" fmla="val 8002"/>
            </a:avLst>
          </a:prstGeom>
          <a:solidFill>
            <a:srgbClr val="2B2952"/>
          </a:solidFill>
          <a:ln/>
        </p:spPr>
      </p:sp>
      <p:sp>
        <p:nvSpPr>
          <p:cNvPr id="19" name="Text 16"/>
          <p:cNvSpPr/>
          <p:nvPr/>
        </p:nvSpPr>
        <p:spPr>
          <a:xfrm>
            <a:off x="4461570" y="5741194"/>
            <a:ext cx="160020" cy="2496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66"/>
              </a:lnSpc>
              <a:buNone/>
            </a:pPr>
            <a:r>
              <a:rPr lang="en-US" sz="1966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19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514142" y="5645110"/>
            <a:ext cx="2375892" cy="2599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8"/>
              </a:lnSpc>
              <a:buNone/>
            </a:pPr>
            <a:r>
              <a:rPr lang="en-US" sz="1638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Действия при лавине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514142" y="6011108"/>
            <a:ext cx="8497372" cy="848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8"/>
              </a:lnSpc>
              <a:buNone/>
            </a:pPr>
            <a:r>
              <a:rPr lang="en-US" sz="139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попали в лавину, старайтесь держаться на поверхности и двигаться к краю лавины, чтобы не оказаться засыпаны снегом. Если вы видите, как кто-то попал в лавину, незамедлительно вызывайте помощь и используйте лавинное снаряжение для поиска и спасения.</a:t>
            </a:r>
            <a:endParaRPr lang="en-US" sz="1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633B7A-950C-4227-8BEE-12DC7F644CA0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145143"/>
            <a:ext cx="563249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Камнепады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244744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Причины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4" y="3038713"/>
            <a:ext cx="3928586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Камнепады могут быть вызваны различными факторами, такими как выветривание горных пород, землетрясения, таяние ледников, изменение климата и даже животные. Важно знать о возможных местах камнепадов и избегать их.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57813" y="244744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Профилактика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57813" y="3038713"/>
            <a:ext cx="3928586" cy="383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 выборе маршрута обращайте внимание на крутые склоны, осыпи и трещины, которые могут быть признаками потенциальной опасности. Двигайтесь по безопасным тропам, не пытайтесь преодолевать крутые склоны и не оставляйте камни на тропах. Не забывайте о том, что шум может спровоцировать камнепад.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7901" y="2447449"/>
            <a:ext cx="3772376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Действия при камнепаде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7901" y="3038713"/>
            <a:ext cx="3928586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видите, как с горы падают камни, незамедлительно уйдите с опасной зоны. Если вы попали под камнепад, постарайтесь найти укрытие, укрыться за скалой или большим камнем. Если у вас есть возможность, используйте защитную одежду, такую как каска.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9A3A6-0380-46D8-8911-41729D4CA733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704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94667" y="2559010"/>
            <a:ext cx="3947398" cy="4932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5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Сели</a:t>
            </a:r>
            <a:endParaRPr lang="en-US" sz="31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667" y="3303865"/>
            <a:ext cx="838795" cy="14879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185041" y="3471624"/>
            <a:ext cx="1973699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3"/>
              </a:lnSpc>
              <a:buNone/>
            </a:pPr>
            <a:r>
              <a:rPr lang="en-US" sz="1554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Причины</a:t>
            </a:r>
            <a:endParaRPr lang="en-US" sz="1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185041" y="3818930"/>
            <a:ext cx="9350693" cy="805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4"/>
              </a:lnSpc>
              <a:buNone/>
            </a:pPr>
            <a:r>
              <a:rPr lang="en-US" sz="132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Сели - это быстрые потоки воды, несущие с собой камни, грязь и растительность. Они возникают в результате сильных дождей, таяния ледников, землетрясений или извержений вулканов. Чаще всего они происходят в горах с крутыми склонами и рыхлыми почвами.</a:t>
            </a:r>
            <a:endParaRPr lang="en-US" sz="13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667" y="4791789"/>
            <a:ext cx="838795" cy="148792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185041" y="4959548"/>
            <a:ext cx="1973699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3"/>
              </a:lnSpc>
              <a:buNone/>
            </a:pPr>
            <a:r>
              <a:rPr lang="en-US" sz="1554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Профилактика</a:t>
            </a:r>
            <a:endParaRPr lang="en-US" sz="1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3185041" y="5306854"/>
            <a:ext cx="9350693" cy="805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4"/>
              </a:lnSpc>
              <a:buNone/>
            </a:pPr>
            <a:r>
              <a:rPr lang="en-US" sz="132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Прежде чем отправиться в поход, изучите прогноз погоды и информацию о рисках селей в вашем регионе. Избегайте русел рек и оврагов, особенно во время сильных дождей или таяния снега. Не строите палатки в низменных местах и не оставляйте транспортные средства на склонах.</a:t>
            </a:r>
            <a:endParaRPr lang="en-US" sz="13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667" y="6279713"/>
            <a:ext cx="838795" cy="148792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185041" y="6447473"/>
            <a:ext cx="1973699" cy="246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3"/>
              </a:lnSpc>
              <a:buNone/>
            </a:pPr>
            <a:r>
              <a:rPr lang="en-US" sz="1554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Действия при селе</a:t>
            </a:r>
            <a:endParaRPr lang="en-US" sz="15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3185041" y="6794778"/>
            <a:ext cx="9350693" cy="805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4"/>
              </a:lnSpc>
              <a:buNone/>
            </a:pPr>
            <a:r>
              <a:rPr lang="en-US" sz="132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видите приближающийся сель, незамедлительно уйдите на возвышенность. Не пытайтесь переходить реку вброд или укрываться под мостами. Найдите убежище на высоком холме или скале. Если у вас есть возможность, свяжитесь с помощью службами спасения.</a:t>
            </a:r>
            <a:endParaRPr lang="en-US" sz="13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BB3D7-3586-4D7B-B2D2-075B184FA63E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430179" y="813673"/>
            <a:ext cx="4449842" cy="556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80"/>
              </a:lnSpc>
              <a:buNone/>
            </a:pPr>
            <a:r>
              <a:rPr lang="en-US" sz="350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Оползни</a:t>
            </a:r>
            <a:endParaRPr lang="en-US" sz="3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30179" y="1653421"/>
            <a:ext cx="11770043" cy="5762387"/>
          </a:xfrm>
          <a:prstGeom prst="roundRect">
            <a:avLst>
              <a:gd name="adj" fmla="val 59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437799" y="1661041"/>
            <a:ext cx="11753612" cy="5445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628299" y="1782128"/>
            <a:ext cx="353544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Причина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549503" y="1782128"/>
            <a:ext cx="353163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Описание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66898" y="1782128"/>
            <a:ext cx="353544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Профилактика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437799" y="2205633"/>
            <a:ext cx="11753612" cy="114942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628299" y="2326719"/>
            <a:ext cx="353544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Землетрясения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549503" y="2326719"/>
            <a:ext cx="3531632" cy="907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Сильные землетрясения могут вызвать оползни, особенно на склонах с рыхлыми почвами.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66898" y="2326719"/>
            <a:ext cx="3535442" cy="907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Избегайте районов с риском землетрясений и не стройте жилье на склонах с рыхлыми почвами.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37799" y="3355062"/>
            <a:ext cx="11753612" cy="14518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628299" y="3476149"/>
            <a:ext cx="353544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Сильные дожди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549503" y="3476149"/>
            <a:ext cx="3531632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Проливные дожди могут вызвать насыщение почвы водой, что приводит к ее размягчению и потере устойчивости.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466898" y="3476149"/>
            <a:ext cx="3535442" cy="907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Избегайте районов с риском оползней после сильных дождей. Не стройте жилье на склонах с крутым уклоном.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1437799" y="4806910"/>
            <a:ext cx="11753612" cy="114942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1628299" y="4927997"/>
            <a:ext cx="353544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Вырубка лесов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549503" y="4927997"/>
            <a:ext cx="3531632" cy="907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Вырубка лесов может привести к потере корневой системы деревьев, которая удерживает почву от оползней.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466898" y="4927997"/>
            <a:ext cx="3535442" cy="604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Сохраняйте леса и не вырубайте их без необходимости.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1437799" y="5956340"/>
            <a:ext cx="11753612" cy="14518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1628299" y="6077426"/>
            <a:ext cx="3535442" cy="3024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Строительство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549503" y="6077426"/>
            <a:ext cx="3531632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Строительные работы, такие как выемка грунта или строительство дорог, могут нарушить устойчивость склонов.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9466898" y="6077426"/>
            <a:ext cx="3535442" cy="907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3"/>
              </a:lnSpc>
              <a:buNone/>
            </a:pPr>
            <a:r>
              <a:rPr lang="en-US" sz="148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Стройте здания с учетом риска оползней и не нарушайте устойчивость склонов без необходимости.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B11A9-2CE8-4BFF-A1A1-625EA29CF25E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86383" y="1373743"/>
            <a:ext cx="9800034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Практические навыки безопасного поведения в горах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3" y="2610445"/>
            <a:ext cx="418862" cy="4188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6383" y="3196828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Ориентирование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86383" y="3543776"/>
            <a:ext cx="4774287" cy="1072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Важно знать, как пользоваться картой и компасом, а также уметь ориентироваться на местности. Не забывайте о том, что в горах связь может быть затруднена, поэтому важно знать, как пользоваться GPS-навигатором.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011" y="2610445"/>
            <a:ext cx="418862" cy="4188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12011" y="3196828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Первая помощь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612011" y="3543776"/>
            <a:ext cx="4774406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Обязательно изучите основы оказания первой помощи и имейте с собой аптечку. Знание того, как оказывать помощь себе и другим в случае травмы, может спасти жизнь.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83" y="5118497"/>
            <a:ext cx="418862" cy="4188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6383" y="5704880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Разведение огня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86383" y="6051828"/>
            <a:ext cx="4774287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Умение разводить огонь в условиях дикой природы может быть очень полезным. Не забывайте о правилах пожарной безопасности и не разводите огонь вблизи растительности.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011" y="5118497"/>
            <a:ext cx="418862" cy="41886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612011" y="5704880"/>
            <a:ext cx="1991439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Установка палатки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5612011" y="6051828"/>
            <a:ext cx="4774406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планируете ночевать в горах, важно знать, как правильно установить палатку. Не забывайте о том, что в горах может быть ветрено и холодно.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A2120-2B7E-430A-9AB6-8545C29F7485}"/>
              </a:ext>
            </a:extLst>
          </p:cNvPr>
          <p:cNvSpPr txBox="1"/>
          <p:nvPr/>
        </p:nvSpPr>
        <p:spPr>
          <a:xfrm>
            <a:off x="97968" y="878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940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2024-07-21T13:11:23Z</dcterms:created>
  <dcterms:modified xsi:type="dcterms:W3CDTF">2024-07-21T13:16:21Z</dcterms:modified>
</cp:coreProperties>
</file>