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88" d="100"/>
          <a:sy n="88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585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ewuroki.ne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ewuroki.net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1B1B1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27272B"/>
          </a:solidFill>
          <a:ln/>
        </p:spPr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0"/>
            <a:ext cx="7315200" cy="8229600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1" y="51039"/>
            <a:ext cx="7315200" cy="166889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892"/>
              </a:lnSpc>
              <a:buNone/>
            </a:pPr>
            <a:r>
              <a:rPr lang="en-US" sz="4713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Безопасные действия при урагане, смерче, грозе</a:t>
            </a:r>
            <a:endParaRPr lang="en-US" sz="47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3"/>
          <p:cNvSpPr/>
          <p:nvPr/>
        </p:nvSpPr>
        <p:spPr>
          <a:xfrm>
            <a:off x="1" y="2281136"/>
            <a:ext cx="7315200" cy="21852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459"/>
              </a:lnSpc>
              <a:buNone/>
            </a:pPr>
            <a:r>
              <a:rPr lang="en-US" sz="1537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В данной презентации мы рассмотрим основные характеристики ураганов, смерчей и гроз, а также подробно изучим порядок действий, которые необходимо предпринять для обеспечения личной безопасности в случае возникновения таких опасных природных явлений. Эти знания крайне важны для учащихся 9 класса, так как они помогут сохранить жизнь и здоровье в чрезвычайных ситуациях.</a:t>
            </a:r>
            <a:endParaRPr lang="en-US" sz="153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4A630-48F2-4E53-AF74-FF7721B37223}"/>
              </a:ext>
            </a:extLst>
          </p:cNvPr>
          <p:cNvSpPr txBox="1"/>
          <p:nvPr/>
        </p:nvSpPr>
        <p:spPr>
          <a:xfrm>
            <a:off x="0" y="4676368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для урока ОБЗР в 9 классе по теме: «Безопасные действия при урагане, смерче, грозе»</a:t>
            </a:r>
          </a:p>
          <a:p>
            <a:pPr algn="ctr"/>
            <a:r>
              <a:rPr lang="ru-RU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«Новые УРОКИ» </a:t>
            </a:r>
            <a:r>
              <a:rPr lang="en-US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Всё для учителя – всё бесплатно!</a:t>
            </a:r>
          </a:p>
          <a:p>
            <a:pPr algn="ctr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312E3D-70DC-420A-B32F-98520C39F659}"/>
              </a:ext>
            </a:extLst>
          </p:cNvPr>
          <p:cNvSpPr txBox="1"/>
          <p:nvPr/>
        </p:nvSpPr>
        <p:spPr>
          <a:xfrm>
            <a:off x="12790714" y="13062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bg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bg1">
                  <a:alpha val="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1B1B1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27272B"/>
          </a:solidFill>
          <a:ln/>
        </p:spPr>
      </p:sp>
      <p:sp>
        <p:nvSpPr>
          <p:cNvPr id="4" name="Text 2"/>
          <p:cNvSpPr/>
          <p:nvPr/>
        </p:nvSpPr>
        <p:spPr>
          <a:xfrm>
            <a:off x="1321356" y="1171337"/>
            <a:ext cx="11987689" cy="13716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5400"/>
              </a:lnSpc>
              <a:buNone/>
            </a:pPr>
            <a:r>
              <a:rPr lang="en-US" sz="4320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Ураганы и смерчи: характеристики и опасности</a:t>
            </a:r>
            <a:endParaRPr lang="en-US" sz="43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ape 3"/>
          <p:cNvSpPr/>
          <p:nvPr/>
        </p:nvSpPr>
        <p:spPr>
          <a:xfrm>
            <a:off x="1321356" y="2913221"/>
            <a:ext cx="5870496" cy="4145042"/>
          </a:xfrm>
          <a:prstGeom prst="roundRect">
            <a:avLst>
              <a:gd name="adj" fmla="val 8934"/>
            </a:avLst>
          </a:prstGeom>
          <a:solidFill>
            <a:srgbClr val="46464A"/>
          </a:solidFill>
          <a:ln/>
        </p:spPr>
      </p:sp>
      <p:sp>
        <p:nvSpPr>
          <p:cNvPr id="6" name="Text 4"/>
          <p:cNvSpPr/>
          <p:nvPr/>
        </p:nvSpPr>
        <p:spPr>
          <a:xfrm>
            <a:off x="1568172" y="3160038"/>
            <a:ext cx="2743200" cy="34290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Ураганы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5"/>
          <p:cNvSpPr/>
          <p:nvPr/>
        </p:nvSpPr>
        <p:spPr>
          <a:xfrm>
            <a:off x="1568172" y="3651052"/>
            <a:ext cx="5376863" cy="316039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Ураганы - это мощные вихревые атмосферные возмущения, которые характеризуются устойчивыми ветрами со скоростью более 120 км/ч. Они могут вызывать серьезные разрушения, повреждения зданий и инфраструктуры, а также представляют угрозу для жизни людей.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6"/>
          <p:cNvSpPr/>
          <p:nvPr/>
        </p:nvSpPr>
        <p:spPr>
          <a:xfrm>
            <a:off x="7438668" y="2913221"/>
            <a:ext cx="5870496" cy="4145042"/>
          </a:xfrm>
          <a:prstGeom prst="roundRect">
            <a:avLst>
              <a:gd name="adj" fmla="val 8934"/>
            </a:avLst>
          </a:prstGeom>
          <a:solidFill>
            <a:srgbClr val="46464A"/>
          </a:solidFill>
          <a:ln/>
        </p:spPr>
      </p:sp>
      <p:sp>
        <p:nvSpPr>
          <p:cNvPr id="9" name="Text 7"/>
          <p:cNvSpPr/>
          <p:nvPr/>
        </p:nvSpPr>
        <p:spPr>
          <a:xfrm>
            <a:off x="7685484" y="3160038"/>
            <a:ext cx="2743200" cy="34290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Смерчи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8"/>
          <p:cNvSpPr/>
          <p:nvPr/>
        </p:nvSpPr>
        <p:spPr>
          <a:xfrm>
            <a:off x="7685484" y="3651052"/>
            <a:ext cx="5376863" cy="316039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Смерчи - это сильные вращающиеся воздушные воронки, которые соединяют облака и землю. Они характеризуются еще более высокими скоростями ветра, достигающими 500 км/ч. Смерчи способны наносить колоссальные разрушения и практически не оставляют шансов на выживание в зоне своего действия.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2DB0E9-5600-44CD-B056-741856F4A71E}"/>
              </a:ext>
            </a:extLst>
          </p:cNvPr>
          <p:cNvSpPr txBox="1"/>
          <p:nvPr/>
        </p:nvSpPr>
        <p:spPr>
          <a:xfrm>
            <a:off x="12790714" y="13062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bg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bg1">
                  <a:alpha val="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1B1B1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27272B"/>
          </a:solidFill>
          <a:ln/>
        </p:spPr>
      </p:sp>
      <p:sp>
        <p:nvSpPr>
          <p:cNvPr id="4" name="Text 2"/>
          <p:cNvSpPr/>
          <p:nvPr/>
        </p:nvSpPr>
        <p:spPr>
          <a:xfrm>
            <a:off x="2433280" y="553998"/>
            <a:ext cx="9763720" cy="11170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4398"/>
              </a:lnSpc>
              <a:buNone/>
            </a:pPr>
            <a:r>
              <a:rPr lang="en-US" sz="3519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Порядок действий при ураганах и смерчах</a:t>
            </a:r>
            <a:endParaRPr lang="en-US" sz="351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722364" y="1972628"/>
            <a:ext cx="25122" cy="5702975"/>
          </a:xfrm>
          <a:prstGeom prst="roundRect">
            <a:avLst>
              <a:gd name="adj" fmla="val 1200651"/>
            </a:avLst>
          </a:prstGeom>
          <a:solidFill>
            <a:srgbClr val="5F5F63"/>
          </a:solidFill>
          <a:ln/>
        </p:spPr>
      </p:sp>
      <p:sp>
        <p:nvSpPr>
          <p:cNvPr id="6" name="Shape 4"/>
          <p:cNvSpPr/>
          <p:nvPr/>
        </p:nvSpPr>
        <p:spPr>
          <a:xfrm>
            <a:off x="2961084" y="2412504"/>
            <a:ext cx="703778" cy="25122"/>
          </a:xfrm>
          <a:prstGeom prst="roundRect">
            <a:avLst>
              <a:gd name="adj" fmla="val 1200651"/>
            </a:avLst>
          </a:prstGeom>
          <a:solidFill>
            <a:srgbClr val="5F5F63"/>
          </a:solidFill>
          <a:ln/>
        </p:spPr>
      </p:sp>
      <p:sp>
        <p:nvSpPr>
          <p:cNvPr id="7" name="Shape 5"/>
          <p:cNvSpPr/>
          <p:nvPr/>
        </p:nvSpPr>
        <p:spPr>
          <a:xfrm>
            <a:off x="2508647" y="2198846"/>
            <a:ext cx="452437" cy="452438"/>
          </a:xfrm>
          <a:prstGeom prst="roundRect">
            <a:avLst>
              <a:gd name="adj" fmla="val 66667"/>
            </a:avLst>
          </a:prstGeom>
          <a:solidFill>
            <a:srgbClr val="46464A"/>
          </a:solidFill>
          <a:ln/>
        </p:spPr>
      </p:sp>
      <p:sp>
        <p:nvSpPr>
          <p:cNvPr id="8" name="Text 6"/>
          <p:cNvSpPr/>
          <p:nvPr/>
        </p:nvSpPr>
        <p:spPr>
          <a:xfrm>
            <a:off x="2682121" y="2291001"/>
            <a:ext cx="105370" cy="26812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111"/>
              </a:lnSpc>
              <a:buNone/>
            </a:pPr>
            <a:r>
              <a:rPr lang="en-US" sz="2111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1</a:t>
            </a:r>
            <a:endParaRPr lang="en-US" sz="211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7"/>
          <p:cNvSpPr/>
          <p:nvPr/>
        </p:nvSpPr>
        <p:spPr>
          <a:xfrm>
            <a:off x="3840718" y="2173605"/>
            <a:ext cx="3346013" cy="27932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199"/>
              </a:lnSpc>
              <a:buNone/>
            </a:pPr>
            <a:r>
              <a:rPr lang="en-US" sz="1759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До начала урагана/смерча</a:t>
            </a:r>
            <a:endParaRPr lang="en-US" sz="175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8"/>
          <p:cNvSpPr/>
          <p:nvPr/>
        </p:nvSpPr>
        <p:spPr>
          <a:xfrm>
            <a:off x="3840718" y="2573536"/>
            <a:ext cx="8356283" cy="96512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533"/>
              </a:lnSpc>
              <a:buNone/>
            </a:pPr>
            <a:r>
              <a:rPr lang="en-US" sz="1583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Отключите электроприборы, закройте окна и двери, подготовьте аварийные запасы (воду, еду, фонарик, радио). Держитесь подальше от окон и следите за сообщениями о развитии ситуации.</a:t>
            </a:r>
            <a:endParaRPr lang="en-US" sz="158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hape 9"/>
          <p:cNvSpPr/>
          <p:nvPr/>
        </p:nvSpPr>
        <p:spPr>
          <a:xfrm>
            <a:off x="2961084" y="4380488"/>
            <a:ext cx="703778" cy="25122"/>
          </a:xfrm>
          <a:prstGeom prst="roundRect">
            <a:avLst>
              <a:gd name="adj" fmla="val 1200651"/>
            </a:avLst>
          </a:prstGeom>
          <a:solidFill>
            <a:srgbClr val="5F5F63"/>
          </a:solidFill>
          <a:ln/>
        </p:spPr>
      </p:sp>
      <p:sp>
        <p:nvSpPr>
          <p:cNvPr id="12" name="Shape 10"/>
          <p:cNvSpPr/>
          <p:nvPr/>
        </p:nvSpPr>
        <p:spPr>
          <a:xfrm>
            <a:off x="2508647" y="4166830"/>
            <a:ext cx="452437" cy="452438"/>
          </a:xfrm>
          <a:prstGeom prst="roundRect">
            <a:avLst>
              <a:gd name="adj" fmla="val 66667"/>
            </a:avLst>
          </a:prstGeom>
          <a:solidFill>
            <a:srgbClr val="46464A"/>
          </a:solidFill>
          <a:ln/>
        </p:spPr>
      </p:sp>
      <p:sp>
        <p:nvSpPr>
          <p:cNvPr id="13" name="Text 11"/>
          <p:cNvSpPr/>
          <p:nvPr/>
        </p:nvSpPr>
        <p:spPr>
          <a:xfrm>
            <a:off x="2656046" y="4258985"/>
            <a:ext cx="157639" cy="26812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111"/>
              </a:lnSpc>
              <a:buNone/>
            </a:pPr>
            <a:r>
              <a:rPr lang="en-US" sz="2111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2</a:t>
            </a:r>
            <a:endParaRPr lang="en-US" sz="211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12"/>
          <p:cNvSpPr/>
          <p:nvPr/>
        </p:nvSpPr>
        <p:spPr>
          <a:xfrm>
            <a:off x="3840718" y="4141589"/>
            <a:ext cx="3185160" cy="27932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199"/>
              </a:lnSpc>
              <a:buNone/>
            </a:pPr>
            <a:r>
              <a:rPr lang="en-US" sz="1759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Во время урагана/смерча</a:t>
            </a:r>
            <a:endParaRPr lang="en-US" sz="175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13"/>
          <p:cNvSpPr/>
          <p:nvPr/>
        </p:nvSpPr>
        <p:spPr>
          <a:xfrm>
            <a:off x="3840718" y="4541520"/>
            <a:ext cx="8356283" cy="96512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533"/>
              </a:lnSpc>
              <a:buNone/>
            </a:pPr>
            <a:r>
              <a:rPr lang="en-US" sz="1583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Немедленно укройтесь в наиболее безопасном месте здания, подвале или специальном убежище. Держитесь подальше от окон и дверей. Не пытайтесь выйти наружу, пока опасность не миновала.</a:t>
            </a:r>
            <a:endParaRPr lang="en-US" sz="158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hape 14"/>
          <p:cNvSpPr/>
          <p:nvPr/>
        </p:nvSpPr>
        <p:spPr>
          <a:xfrm>
            <a:off x="2961084" y="6348472"/>
            <a:ext cx="703778" cy="25122"/>
          </a:xfrm>
          <a:prstGeom prst="roundRect">
            <a:avLst>
              <a:gd name="adj" fmla="val 1200651"/>
            </a:avLst>
          </a:prstGeom>
          <a:solidFill>
            <a:srgbClr val="5F5F63"/>
          </a:solidFill>
          <a:ln/>
        </p:spPr>
      </p:sp>
      <p:sp>
        <p:nvSpPr>
          <p:cNvPr id="17" name="Shape 15"/>
          <p:cNvSpPr/>
          <p:nvPr/>
        </p:nvSpPr>
        <p:spPr>
          <a:xfrm>
            <a:off x="2508647" y="6134814"/>
            <a:ext cx="452437" cy="452438"/>
          </a:xfrm>
          <a:prstGeom prst="roundRect">
            <a:avLst>
              <a:gd name="adj" fmla="val 66667"/>
            </a:avLst>
          </a:prstGeom>
          <a:solidFill>
            <a:srgbClr val="46464A"/>
          </a:solidFill>
          <a:ln/>
        </p:spPr>
      </p:sp>
      <p:sp>
        <p:nvSpPr>
          <p:cNvPr id="18" name="Text 16"/>
          <p:cNvSpPr/>
          <p:nvPr/>
        </p:nvSpPr>
        <p:spPr>
          <a:xfrm>
            <a:off x="2654498" y="6226969"/>
            <a:ext cx="160615" cy="26812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111"/>
              </a:lnSpc>
              <a:buNone/>
            </a:pPr>
            <a:r>
              <a:rPr lang="en-US" sz="2111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3</a:t>
            </a:r>
            <a:endParaRPr lang="en-US" sz="211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17"/>
          <p:cNvSpPr/>
          <p:nvPr/>
        </p:nvSpPr>
        <p:spPr>
          <a:xfrm>
            <a:off x="3840718" y="6109573"/>
            <a:ext cx="2808803" cy="27932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199"/>
              </a:lnSpc>
              <a:buNone/>
            </a:pPr>
            <a:r>
              <a:rPr lang="en-US" sz="1759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После урагана/смерча</a:t>
            </a:r>
            <a:endParaRPr lang="en-US" sz="175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18"/>
          <p:cNvSpPr/>
          <p:nvPr/>
        </p:nvSpPr>
        <p:spPr>
          <a:xfrm>
            <a:off x="3840718" y="6509504"/>
            <a:ext cx="8356283" cy="96512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533"/>
              </a:lnSpc>
              <a:buNone/>
            </a:pPr>
            <a:r>
              <a:rPr lang="en-US" sz="1583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Выходите из укрытия только убедившись, что непосредственная опасность миновала. Будьте осторожны, так как могут быть повреждены здания, линии электропередач и другие объекты. Следуйте указаниям спасательных служб.</a:t>
            </a:r>
            <a:endParaRPr lang="en-US" sz="158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F9F2BB-21C2-4EA7-A593-BF5430CE8E0E}"/>
              </a:ext>
            </a:extLst>
          </p:cNvPr>
          <p:cNvSpPr txBox="1"/>
          <p:nvPr/>
        </p:nvSpPr>
        <p:spPr>
          <a:xfrm>
            <a:off x="12790714" y="13062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bg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bg1">
                  <a:alpha val="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1B1B1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27272B"/>
          </a:solidFill>
          <a:ln/>
        </p:spPr>
      </p:sp>
      <p:sp>
        <p:nvSpPr>
          <p:cNvPr id="4" name="Text 2"/>
          <p:cNvSpPr/>
          <p:nvPr/>
        </p:nvSpPr>
        <p:spPr>
          <a:xfrm>
            <a:off x="1321356" y="1622227"/>
            <a:ext cx="11470481" cy="68580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00"/>
              </a:lnSpc>
              <a:buNone/>
            </a:pPr>
            <a:r>
              <a:rPr lang="en-US" sz="4320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Грозы: характеристики и опасности</a:t>
            </a:r>
            <a:endParaRPr lang="en-US" sz="43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ape 3"/>
          <p:cNvSpPr/>
          <p:nvPr/>
        </p:nvSpPr>
        <p:spPr>
          <a:xfrm>
            <a:off x="1321356" y="2955965"/>
            <a:ext cx="555427" cy="555427"/>
          </a:xfrm>
          <a:prstGeom prst="roundRect">
            <a:avLst>
              <a:gd name="adj" fmla="val 66675"/>
            </a:avLst>
          </a:prstGeom>
          <a:solidFill>
            <a:srgbClr val="46464A"/>
          </a:solidFill>
          <a:ln/>
        </p:spPr>
      </p:sp>
      <p:sp>
        <p:nvSpPr>
          <p:cNvPr id="6" name="Text 4"/>
          <p:cNvSpPr/>
          <p:nvPr/>
        </p:nvSpPr>
        <p:spPr>
          <a:xfrm>
            <a:off x="1534358" y="3069074"/>
            <a:ext cx="129421" cy="32920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92"/>
              </a:lnSpc>
              <a:buNone/>
            </a:pPr>
            <a:r>
              <a:rPr lang="en-US" sz="2592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1</a:t>
            </a:r>
            <a:endParaRPr lang="en-US" sz="25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5"/>
          <p:cNvSpPr/>
          <p:nvPr/>
        </p:nvSpPr>
        <p:spPr>
          <a:xfrm>
            <a:off x="2123599" y="2955965"/>
            <a:ext cx="2764631" cy="34290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Что такое гроза?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2123599" y="3446978"/>
            <a:ext cx="3029069" cy="316039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Гроза - это атмосферное явление, сопровождающееся мощными электрическими разрядами (молнией) и звуковыми волнами (громом).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7"/>
          <p:cNvSpPr/>
          <p:nvPr/>
        </p:nvSpPr>
        <p:spPr>
          <a:xfrm>
            <a:off x="5399484" y="2955965"/>
            <a:ext cx="555427" cy="555427"/>
          </a:xfrm>
          <a:prstGeom prst="roundRect">
            <a:avLst>
              <a:gd name="adj" fmla="val 66675"/>
            </a:avLst>
          </a:prstGeom>
          <a:solidFill>
            <a:srgbClr val="46464A"/>
          </a:solidFill>
          <a:ln/>
        </p:spPr>
      </p:sp>
      <p:sp>
        <p:nvSpPr>
          <p:cNvPr id="10" name="Text 8"/>
          <p:cNvSpPr/>
          <p:nvPr/>
        </p:nvSpPr>
        <p:spPr>
          <a:xfrm>
            <a:off x="5580340" y="3069074"/>
            <a:ext cx="193596" cy="32920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92"/>
              </a:lnSpc>
              <a:buNone/>
            </a:pPr>
            <a:r>
              <a:rPr lang="en-US" sz="2592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2</a:t>
            </a:r>
            <a:endParaRPr lang="en-US" sz="25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6201728" y="2955965"/>
            <a:ext cx="3029069" cy="6858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Основные опасности грозы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10"/>
          <p:cNvSpPr/>
          <p:nvPr/>
        </p:nvSpPr>
        <p:spPr>
          <a:xfrm>
            <a:off x="6201728" y="3789878"/>
            <a:ext cx="3029069" cy="276534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Прямое попадание молнии, удары рядом с человеком, падающие деревья и провода, активизация оползней и других стихийных бедствий.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hape 11"/>
          <p:cNvSpPr/>
          <p:nvPr/>
        </p:nvSpPr>
        <p:spPr>
          <a:xfrm>
            <a:off x="9477613" y="2955965"/>
            <a:ext cx="555427" cy="555427"/>
          </a:xfrm>
          <a:prstGeom prst="roundRect">
            <a:avLst>
              <a:gd name="adj" fmla="val 66675"/>
            </a:avLst>
          </a:prstGeom>
          <a:solidFill>
            <a:srgbClr val="46464A"/>
          </a:solidFill>
          <a:ln/>
        </p:spPr>
      </p:sp>
      <p:sp>
        <p:nvSpPr>
          <p:cNvPr id="14" name="Text 12"/>
          <p:cNvSpPr/>
          <p:nvPr/>
        </p:nvSpPr>
        <p:spPr>
          <a:xfrm>
            <a:off x="9656683" y="3069074"/>
            <a:ext cx="197168" cy="32920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92"/>
              </a:lnSpc>
              <a:buNone/>
            </a:pPr>
            <a:r>
              <a:rPr lang="en-US" sz="2592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3</a:t>
            </a:r>
            <a:endParaRPr lang="en-US" sz="25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13"/>
          <p:cNvSpPr/>
          <p:nvPr/>
        </p:nvSpPr>
        <p:spPr>
          <a:xfrm>
            <a:off x="10279856" y="2955965"/>
            <a:ext cx="3029069" cy="10287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Признаки приближающейся грозы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14"/>
          <p:cNvSpPr/>
          <p:nvPr/>
        </p:nvSpPr>
        <p:spPr>
          <a:xfrm>
            <a:off x="10279856" y="4132778"/>
            <a:ext cx="3029069" cy="237029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Появление кучевых облаков, усиление ветра, изменение направления и силы ветра, изменение атмосферного давления.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B3D835-0528-41FF-8A9F-AA0D2282296B}"/>
              </a:ext>
            </a:extLst>
          </p:cNvPr>
          <p:cNvSpPr txBox="1"/>
          <p:nvPr/>
        </p:nvSpPr>
        <p:spPr>
          <a:xfrm>
            <a:off x="12790714" y="13062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bg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bg1">
                  <a:alpha val="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1B1B1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27272B"/>
          </a:solidFill>
          <a:ln/>
        </p:spPr>
      </p:sp>
      <p:sp>
        <p:nvSpPr>
          <p:cNvPr id="4" name="Text 2"/>
          <p:cNvSpPr/>
          <p:nvPr/>
        </p:nvSpPr>
        <p:spPr>
          <a:xfrm>
            <a:off x="1787128" y="627698"/>
            <a:ext cx="11056144" cy="12649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4980"/>
              </a:lnSpc>
              <a:buNone/>
            </a:pPr>
            <a:r>
              <a:rPr lang="en-US" sz="3984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Порядок действий при попадании в грозу</a:t>
            </a:r>
            <a:endParaRPr lang="en-US" sz="398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128" y="2234089"/>
            <a:ext cx="569238" cy="569238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1787128" y="3030974"/>
            <a:ext cx="2614136" cy="3162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490"/>
              </a:lnSpc>
              <a:buNone/>
            </a:pPr>
            <a:r>
              <a:rPr lang="en-US" sz="1992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Найдите укрытие</a:t>
            </a:r>
            <a:endParaRPr lang="en-US" sz="19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4"/>
          <p:cNvSpPr/>
          <p:nvPr/>
        </p:nvSpPr>
        <p:spPr>
          <a:xfrm>
            <a:off x="1787128" y="3483769"/>
            <a:ext cx="5357336" cy="1092637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869"/>
              </a:lnSpc>
              <a:buNone/>
            </a:pPr>
            <a:r>
              <a:rPr lang="en-US" sz="1793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Как можно быстрее найдите прочное здание или автомобиль. Не укрывайтесь под деревьями или на открытых пространствах.</a:t>
            </a:r>
            <a:endParaRPr lang="en-US" sz="179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5936" y="2234089"/>
            <a:ext cx="569238" cy="569238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7485936" y="3030974"/>
            <a:ext cx="3757732" cy="3162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490"/>
              </a:lnSpc>
              <a:buNone/>
            </a:pPr>
            <a:r>
              <a:rPr lang="en-US" sz="1992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Примите безопасную позу</a:t>
            </a:r>
            <a:endParaRPr lang="en-US" sz="19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6"/>
          <p:cNvSpPr/>
          <p:nvPr/>
        </p:nvSpPr>
        <p:spPr>
          <a:xfrm>
            <a:off x="7485936" y="3483769"/>
            <a:ext cx="5357336" cy="1092637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869"/>
              </a:lnSpc>
              <a:buNone/>
            </a:pPr>
            <a:r>
              <a:rPr lang="en-US" sz="1793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Если нет возможности укрыться, присядьте на корточки, обхватив колени руками, чтобы сократить контакт с землей.</a:t>
            </a:r>
            <a:endParaRPr lang="en-US" sz="179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7128" y="5259467"/>
            <a:ext cx="569238" cy="569238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1787128" y="6056352"/>
            <a:ext cx="2529959" cy="3162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490"/>
              </a:lnSpc>
              <a:buNone/>
            </a:pPr>
            <a:r>
              <a:rPr lang="en-US" sz="1992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Избегайте воды</a:t>
            </a:r>
            <a:endParaRPr lang="en-US" sz="19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8"/>
          <p:cNvSpPr/>
          <p:nvPr/>
        </p:nvSpPr>
        <p:spPr>
          <a:xfrm>
            <a:off x="1787128" y="6509147"/>
            <a:ext cx="5357336" cy="1092637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869"/>
              </a:lnSpc>
              <a:buNone/>
            </a:pPr>
            <a:r>
              <a:rPr lang="en-US" sz="1793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Держитесь подальше от водоемов, мокрых предметов и металлических конструкций, которые могут притягивать молнию.</a:t>
            </a:r>
            <a:endParaRPr lang="en-US" sz="179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5936" y="5259467"/>
            <a:ext cx="569238" cy="569238"/>
          </a:xfrm>
          <a:prstGeom prst="rect">
            <a:avLst/>
          </a:prstGeom>
        </p:spPr>
      </p:pic>
      <p:sp>
        <p:nvSpPr>
          <p:cNvPr id="15" name="Text 9"/>
          <p:cNvSpPr/>
          <p:nvPr/>
        </p:nvSpPr>
        <p:spPr>
          <a:xfrm>
            <a:off x="7485936" y="6056352"/>
            <a:ext cx="3600212" cy="3162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490"/>
              </a:lnSpc>
              <a:buNone/>
            </a:pPr>
            <a:r>
              <a:rPr lang="en-US" sz="1992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Окажите первую помощь</a:t>
            </a:r>
            <a:endParaRPr lang="en-US" sz="19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10"/>
          <p:cNvSpPr/>
          <p:nvPr/>
        </p:nvSpPr>
        <p:spPr>
          <a:xfrm>
            <a:off x="7485936" y="6509147"/>
            <a:ext cx="5357336" cy="1092637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869"/>
              </a:lnSpc>
              <a:buNone/>
            </a:pPr>
            <a:r>
              <a:rPr lang="en-US" sz="1793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Если кто-то пострадал от молнии, немедленно вызовите службу спасения и начните оказывать первую помощь.</a:t>
            </a:r>
            <a:endParaRPr lang="en-US" sz="179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48A247-87D9-489C-A096-FB8DA5052755}"/>
              </a:ext>
            </a:extLst>
          </p:cNvPr>
          <p:cNvSpPr txBox="1"/>
          <p:nvPr/>
        </p:nvSpPr>
        <p:spPr>
          <a:xfrm>
            <a:off x="12790714" y="13062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bg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bg1">
                  <a:alpha val="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1B1B1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27272B"/>
          </a:solidFill>
          <a:ln/>
        </p:spPr>
      </p:sp>
      <p:sp>
        <p:nvSpPr>
          <p:cNvPr id="4" name="Text 2"/>
          <p:cNvSpPr/>
          <p:nvPr/>
        </p:nvSpPr>
        <p:spPr>
          <a:xfrm>
            <a:off x="1321356" y="739259"/>
            <a:ext cx="11987689" cy="13716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5400"/>
              </a:lnSpc>
              <a:buNone/>
            </a:pPr>
            <a:r>
              <a:rPr lang="en-US" sz="4320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Практическая часть: моделирование реальных ситуаций</a:t>
            </a:r>
            <a:endParaRPr lang="en-US" sz="43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1321356" y="2727960"/>
            <a:ext cx="2743200" cy="34290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Ураган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4"/>
          <p:cNvSpPr/>
          <p:nvPr/>
        </p:nvSpPr>
        <p:spPr>
          <a:xfrm>
            <a:off x="1321356" y="3317677"/>
            <a:ext cx="3593902" cy="395049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Учащиеся разделяются на группы и моделируют действия на каждом этапе подготовки и реагирования на ураган: отключение электроприборов, укрытие в безопасном месте, оценка ущерба после урагана, взаимодействие со спасательными службами.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5"/>
          <p:cNvSpPr/>
          <p:nvPr/>
        </p:nvSpPr>
        <p:spPr>
          <a:xfrm>
            <a:off x="5525095" y="2727960"/>
            <a:ext cx="2743200" cy="34290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Смерч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5525095" y="3317677"/>
            <a:ext cx="3593902" cy="35554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Группы учащихся моделируют поведение и действия, необходимые при угрозе смерча: немедленное укрытие в подвале или специальном убежище, защита от летящих обломков, оказание первой помощи пострадавшим.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7"/>
          <p:cNvSpPr/>
          <p:nvPr/>
        </p:nvSpPr>
        <p:spPr>
          <a:xfrm>
            <a:off x="9728835" y="2727960"/>
            <a:ext cx="2743200" cy="34290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60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Гроза</a:t>
            </a:r>
            <a:endParaRPr lang="en-US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8"/>
          <p:cNvSpPr/>
          <p:nvPr/>
        </p:nvSpPr>
        <p:spPr>
          <a:xfrm>
            <a:off x="9728835" y="3317677"/>
            <a:ext cx="3593902" cy="395049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110"/>
              </a:lnSpc>
              <a:buNone/>
            </a:pPr>
            <a:r>
              <a:rPr lang="en-US" sz="1944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Учащиеся разыгрывают ситуации поведения во время грозы: быстрое укрытие в здании, отказ от использования электроприборов, безопасная поза при отсутствии укрытия, оказание первой помощи при ударе молнией.</a:t>
            </a:r>
            <a:endParaRPr lang="en-US" sz="194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40DB8D-84C4-4E4D-AC35-1DFEE7AFC6A6}"/>
              </a:ext>
            </a:extLst>
          </p:cNvPr>
          <p:cNvSpPr txBox="1"/>
          <p:nvPr/>
        </p:nvSpPr>
        <p:spPr>
          <a:xfrm>
            <a:off x="12790714" y="13062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bg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bg1">
                  <a:alpha val="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1B1B1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27272B"/>
          </a:solidFill>
          <a:ln/>
        </p:spPr>
      </p:sp>
      <p:sp>
        <p:nvSpPr>
          <p:cNvPr id="4" name="Text 2"/>
          <p:cNvSpPr/>
          <p:nvPr/>
        </p:nvSpPr>
        <p:spPr>
          <a:xfrm>
            <a:off x="1535430" y="654963"/>
            <a:ext cx="7289006" cy="661154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207"/>
              </a:lnSpc>
              <a:buNone/>
            </a:pPr>
            <a:r>
              <a:rPr lang="en-US" sz="4166" b="1" dirty="0">
                <a:solidFill>
                  <a:srgbClr val="FFE14D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Закрепление материала</a:t>
            </a:r>
            <a:endParaRPr lang="en-US" sz="41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430" y="1673185"/>
            <a:ext cx="1190268" cy="1904524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3082766" y="1911191"/>
            <a:ext cx="2645212" cy="33063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604"/>
              </a:lnSpc>
              <a:buNone/>
            </a:pPr>
            <a:r>
              <a:rPr lang="en-US" sz="2083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Самопроверка</a:t>
            </a:r>
            <a:endParaRPr lang="en-US" sz="208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4"/>
          <p:cNvSpPr/>
          <p:nvPr/>
        </p:nvSpPr>
        <p:spPr>
          <a:xfrm>
            <a:off x="3082766" y="2384584"/>
            <a:ext cx="10012204" cy="76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999"/>
              </a:lnSpc>
              <a:buNone/>
            </a:pPr>
            <a:r>
              <a:rPr lang="en-US" sz="1875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Учащиеся отвечают на вопросы, чтобы проверить свои знания о безопасном поведении при чрезвычайных ситуациях, вызванных ураганами, смерчами и грозами.</a:t>
            </a:r>
            <a:endParaRPr lang="en-US" sz="18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5430" y="3577709"/>
            <a:ext cx="1190268" cy="2092404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3082766" y="3815715"/>
            <a:ext cx="2645212" cy="33063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604"/>
              </a:lnSpc>
              <a:buNone/>
            </a:pPr>
            <a:r>
              <a:rPr lang="en-US" sz="2083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Обсуждение</a:t>
            </a:r>
            <a:endParaRPr lang="en-US" sz="208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6"/>
          <p:cNvSpPr/>
          <p:nvPr/>
        </p:nvSpPr>
        <p:spPr>
          <a:xfrm>
            <a:off x="3082766" y="4289108"/>
            <a:ext cx="10012204" cy="1143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999"/>
              </a:lnSpc>
              <a:buNone/>
            </a:pPr>
            <a:r>
              <a:rPr lang="en-US" sz="1875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Учитель организует групповое обсуждение, в ходе которого учащиеся делятся своими впечатлениями, задают вопросы и закрепляют понимание пройденного материала.</a:t>
            </a:r>
            <a:endParaRPr lang="en-US" sz="18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5430" y="5670113"/>
            <a:ext cx="1190268" cy="1904524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3082766" y="5908119"/>
            <a:ext cx="2645212" cy="33063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604"/>
              </a:lnSpc>
              <a:buNone/>
            </a:pPr>
            <a:r>
              <a:rPr lang="en-US" sz="2083" b="1" dirty="0">
                <a:solidFill>
                  <a:srgbClr val="D7D4CC"/>
                </a:solidFill>
                <a:latin typeface="Arial" panose="020B0604020202020204" pitchFamily="34" charset="0"/>
                <a:ea typeface="Comfortaa" pitchFamily="34" charset="-122"/>
                <a:cs typeface="Arial" panose="020B0604020202020204" pitchFamily="34" charset="0"/>
              </a:rPr>
              <a:t>Итоги</a:t>
            </a:r>
            <a:endParaRPr lang="en-US" sz="208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8"/>
          <p:cNvSpPr/>
          <p:nvPr/>
        </p:nvSpPr>
        <p:spPr>
          <a:xfrm>
            <a:off x="3082766" y="6381512"/>
            <a:ext cx="10012204" cy="76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999"/>
              </a:lnSpc>
              <a:buNone/>
            </a:pPr>
            <a:r>
              <a:rPr lang="en-US" sz="1875" dirty="0">
                <a:solidFill>
                  <a:srgbClr val="D7D4CC"/>
                </a:solidFill>
                <a:latin typeface="Arial" panose="020B0604020202020204" pitchFamily="34" charset="0"/>
                <a:ea typeface="Raleway" pitchFamily="34" charset="-122"/>
                <a:cs typeface="Arial" panose="020B0604020202020204" pitchFamily="34" charset="0"/>
              </a:rPr>
              <a:t>Подводятся итоги занятия, учитель отмечает успехи учащихся и дает рекомендации по дальнейшему совершенствованию знаний и навыков в области безопасности.</a:t>
            </a:r>
            <a:endParaRPr lang="en-US" sz="18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74C705-7E20-4A63-BF40-3635F69AE7C0}"/>
              </a:ext>
            </a:extLst>
          </p:cNvPr>
          <p:cNvSpPr txBox="1"/>
          <p:nvPr/>
        </p:nvSpPr>
        <p:spPr>
          <a:xfrm>
            <a:off x="12790714" y="13062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bg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bg1">
                  <a:alpha val="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670</Words>
  <Application>Microsoft Office PowerPoint</Application>
  <PresentationFormat>Произвольный</PresentationFormat>
  <Paragraphs>67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2024-07-24T10:25:51Z</dcterms:created>
  <dcterms:modified xsi:type="dcterms:W3CDTF">2024-07-24T10:29:41Z</dcterms:modified>
</cp:coreProperties>
</file>