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87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" y="38289"/>
            <a:ext cx="7315200" cy="27811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299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Безопасные действия при наводнении и цунами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" y="2814804"/>
            <a:ext cx="7315200" cy="22579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77"/>
              </a:lnSpc>
              <a:buNone/>
            </a:pPr>
            <a:r>
              <a:rPr lang="en-US" sz="1798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Здравствуйте, ребята! Сегодня мы поговорим о двух серьезных природных явлениях - наводнениях и цунами. Эти стихийные бедствия могут быть чрезвычайно опасными и привести к серьезным последствиям, если не знать, как себя вести в такой ситуации. На этом уроке мы узнаем, как защитить себя и своих близких при наводнении и цунами.</a:t>
            </a:r>
            <a:endParaRPr lang="en-US" sz="17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965C6-765D-4754-B7AB-CCA952C74B4D}"/>
              </a:ext>
            </a:extLst>
          </p:cNvPr>
          <p:cNvSpPr txBox="1"/>
          <p:nvPr/>
        </p:nvSpPr>
        <p:spPr>
          <a:xfrm>
            <a:off x="0" y="5373054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«Безопасные действия при наводнении, цунами»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277BB-44C1-4145-8CF3-C148BE39BBF0}"/>
              </a:ext>
            </a:extLst>
          </p:cNvPr>
          <p:cNvSpPr txBox="1"/>
          <p:nvPr/>
        </p:nvSpPr>
        <p:spPr>
          <a:xfrm>
            <a:off x="12812488" y="1266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12813" y="939165"/>
            <a:ext cx="5077658" cy="634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98"/>
              </a:lnSpc>
              <a:buNone/>
            </a:pPr>
            <a:r>
              <a:rPr lang="en-US" sz="399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Введение в тему</a:t>
            </a:r>
            <a:endParaRPr lang="en-US" sz="3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12813" y="2140267"/>
            <a:ext cx="485537" cy="485537"/>
          </a:xfrm>
          <a:prstGeom prst="roundRect">
            <a:avLst>
              <a:gd name="adj" fmla="val 8000"/>
            </a:avLst>
          </a:prstGeom>
          <a:solidFill>
            <a:srgbClr val="2B2952"/>
          </a:solidFill>
          <a:ln/>
        </p:spPr>
      </p:sp>
      <p:sp>
        <p:nvSpPr>
          <p:cNvPr id="7" name="Text 4"/>
          <p:cNvSpPr/>
          <p:nvPr/>
        </p:nvSpPr>
        <p:spPr>
          <a:xfrm>
            <a:off x="4596170" y="2230636"/>
            <a:ext cx="118824" cy="304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9"/>
              </a:lnSpc>
              <a:buNone/>
            </a:pPr>
            <a:r>
              <a:rPr lang="en-US" sz="2399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114092" y="2140267"/>
            <a:ext cx="2538770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9"/>
              </a:lnSpc>
              <a:buNone/>
            </a:pPr>
            <a:r>
              <a:rPr lang="en-US" sz="1999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Наводнение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114092" y="2586990"/>
            <a:ext cx="392203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169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Наводнение - это повышение уровня воды в реке, озере или море, которое выходит за пределы обычного русла, затапливая окружающую территорию.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51871" y="2140267"/>
            <a:ext cx="485537" cy="485537"/>
          </a:xfrm>
          <a:prstGeom prst="roundRect">
            <a:avLst>
              <a:gd name="adj" fmla="val 8000"/>
            </a:avLst>
          </a:prstGeom>
          <a:solidFill>
            <a:srgbClr val="2B2952"/>
          </a:solidFill>
          <a:ln/>
        </p:spPr>
      </p:sp>
      <p:sp>
        <p:nvSpPr>
          <p:cNvPr id="11" name="Text 8"/>
          <p:cNvSpPr/>
          <p:nvPr/>
        </p:nvSpPr>
        <p:spPr>
          <a:xfrm>
            <a:off x="9399508" y="2230636"/>
            <a:ext cx="190143" cy="304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9"/>
              </a:lnSpc>
              <a:buNone/>
            </a:pPr>
            <a:r>
              <a:rPr lang="en-US" sz="2399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53149" y="2140267"/>
            <a:ext cx="2984063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9"/>
              </a:lnSpc>
              <a:buNone/>
            </a:pPr>
            <a:r>
              <a:rPr lang="en-US" sz="1999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Причины наводнений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953149" y="2586990"/>
            <a:ext cx="3922038" cy="17264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169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Наводнения могут быть вызваны различными факторами, такими как обильные дожди, таяние ледников, штормы, запруды, а также аварии на гидротехнических сооружениях.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12813" y="4771906"/>
            <a:ext cx="485537" cy="485537"/>
          </a:xfrm>
          <a:prstGeom prst="roundRect">
            <a:avLst>
              <a:gd name="adj" fmla="val 8000"/>
            </a:avLst>
          </a:prstGeom>
          <a:solidFill>
            <a:srgbClr val="2B2952"/>
          </a:solidFill>
          <a:ln/>
        </p:spPr>
      </p:sp>
      <p:sp>
        <p:nvSpPr>
          <p:cNvPr id="15" name="Text 12"/>
          <p:cNvSpPr/>
          <p:nvPr/>
        </p:nvSpPr>
        <p:spPr>
          <a:xfrm>
            <a:off x="4557951" y="4862274"/>
            <a:ext cx="195263" cy="304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9"/>
              </a:lnSpc>
              <a:buNone/>
            </a:pPr>
            <a:r>
              <a:rPr lang="en-US" sz="2399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114092" y="4771906"/>
            <a:ext cx="2538770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9"/>
              </a:lnSpc>
              <a:buNone/>
            </a:pPr>
            <a:r>
              <a:rPr lang="en-US" sz="1999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Цунами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114092" y="5218628"/>
            <a:ext cx="392203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169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Цунами - это серия гигантских волн, вызванных землетрясением, извержением вулкана или подводным оползнем.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9251871" y="4771906"/>
            <a:ext cx="485537" cy="485537"/>
          </a:xfrm>
          <a:prstGeom prst="roundRect">
            <a:avLst>
              <a:gd name="adj" fmla="val 8000"/>
            </a:avLst>
          </a:prstGeom>
          <a:solidFill>
            <a:srgbClr val="2B2952"/>
          </a:solidFill>
          <a:ln/>
        </p:spPr>
      </p:sp>
      <p:sp>
        <p:nvSpPr>
          <p:cNvPr id="19" name="Text 16"/>
          <p:cNvSpPr/>
          <p:nvPr/>
        </p:nvSpPr>
        <p:spPr>
          <a:xfrm>
            <a:off x="9386292" y="4862274"/>
            <a:ext cx="216575" cy="304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9"/>
              </a:lnSpc>
              <a:buNone/>
            </a:pPr>
            <a:r>
              <a:rPr lang="en-US" sz="2399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4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9953149" y="4771906"/>
            <a:ext cx="3318629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9"/>
              </a:lnSpc>
              <a:buNone/>
            </a:pPr>
            <a:r>
              <a:rPr lang="en-US" sz="1999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Характеристики цунами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9953149" y="5218628"/>
            <a:ext cx="3922038" cy="20716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169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Цунами отличаются от обычных волн своей большой длиной, которая может достигать сотен километров. Это приводит к тому, что волны могут распространяться на огромные расстояния с высокой скоростью.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F0777E-49CE-4C13-876A-90C25D9C2827}"/>
              </a:ext>
            </a:extLst>
          </p:cNvPr>
          <p:cNvSpPr txBox="1"/>
          <p:nvPr/>
        </p:nvSpPr>
        <p:spPr>
          <a:xfrm>
            <a:off x="12812488" y="1266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1911191"/>
            <a:ext cx="8743593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Характеристики наводнений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7724" y="3213497"/>
            <a:ext cx="3928586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Скорость распространения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7724" y="4156710"/>
            <a:ext cx="3928586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Скорость распространения наводнения зависит от рельефа местности, типа почвы и скорости потока воды.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57813" y="3213497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Уровень воды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57813" y="3804761"/>
            <a:ext cx="3928586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Уровень воды может быть разным, от небольшого затопления до масштабного затопления больших территорий.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7901" y="3213497"/>
            <a:ext cx="3063478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Продолжительность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7901" y="3804761"/>
            <a:ext cx="3928586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Продолжительность наводнения также зависит от многих факторов, например, от интенсивности осадков, скорости таяния ледников и наличия водохранилищ.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3648AC-F65C-4FAE-973E-25C956E1AA5E}"/>
              </a:ext>
            </a:extLst>
          </p:cNvPr>
          <p:cNvSpPr txBox="1"/>
          <p:nvPr/>
        </p:nvSpPr>
        <p:spPr>
          <a:xfrm>
            <a:off x="12812488" y="1266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1211342" y="541020"/>
            <a:ext cx="8704064" cy="576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43"/>
              </a:lnSpc>
              <a:buNone/>
            </a:pPr>
            <a:r>
              <a:rPr lang="en-US" sz="363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Порядок действий при наводнении</a:t>
            </a:r>
            <a:endParaRPr lang="en-US" sz="36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342" y="1412081"/>
            <a:ext cx="980718" cy="15691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486263" y="1608177"/>
            <a:ext cx="3012877" cy="2883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1"/>
              </a:lnSpc>
              <a:buNone/>
            </a:pPr>
            <a:r>
              <a:rPr lang="en-US" sz="181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Получение информации</a:t>
            </a:r>
            <a:endParaRPr lang="en-US" sz="1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486263" y="2014180"/>
            <a:ext cx="10932795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1"/>
              </a:lnSpc>
              <a:buNone/>
            </a:pPr>
            <a:r>
              <a:rPr lang="en-US" sz="154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Следите за новостями и прогнозами погоды, чтобы быть в курсе потенциальной угрозы наводнения.</a:t>
            </a:r>
            <a:endParaRPr lang="en-US" sz="15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342" y="2981206"/>
            <a:ext cx="980718" cy="15691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486263" y="3177302"/>
            <a:ext cx="2307669" cy="2883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1"/>
              </a:lnSpc>
              <a:buNone/>
            </a:pPr>
            <a:r>
              <a:rPr lang="en-US" sz="181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Подготовка</a:t>
            </a:r>
            <a:endParaRPr lang="en-US" sz="1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486263" y="3583305"/>
            <a:ext cx="10932795" cy="627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1"/>
              </a:lnSpc>
              <a:buNone/>
            </a:pPr>
            <a:r>
              <a:rPr lang="en-US" sz="154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Подготовьте аварийный набор с едой, водой, лекарствами, одеждой, фонариком, радиоприемником и другими необходимыми вещами.</a:t>
            </a:r>
            <a:endParaRPr lang="en-US" sz="15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342" y="4550331"/>
            <a:ext cx="980718" cy="15691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486263" y="4746427"/>
            <a:ext cx="2307669" cy="2883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1"/>
              </a:lnSpc>
              <a:buNone/>
            </a:pPr>
            <a:r>
              <a:rPr lang="en-US" sz="181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Эвакуация</a:t>
            </a:r>
            <a:endParaRPr lang="en-US" sz="1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2486263" y="5152430"/>
            <a:ext cx="10932795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1"/>
              </a:lnSpc>
              <a:buNone/>
            </a:pPr>
            <a:r>
              <a:rPr lang="en-US" sz="154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вас попросят эвакуироваться, сделайте это немедленно.</a:t>
            </a:r>
            <a:endParaRPr lang="en-US" sz="15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342" y="6119455"/>
            <a:ext cx="980718" cy="156912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2486263" y="6315551"/>
            <a:ext cx="2307669" cy="2883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1"/>
              </a:lnSpc>
              <a:buNone/>
            </a:pPr>
            <a:r>
              <a:rPr lang="en-US" sz="181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Безопасность</a:t>
            </a:r>
            <a:endParaRPr lang="en-US" sz="1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2486263" y="6721554"/>
            <a:ext cx="10932795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1"/>
              </a:lnSpc>
              <a:buNone/>
            </a:pPr>
            <a:r>
              <a:rPr lang="en-US" sz="154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Избегайте ходьбы по затопленным районам, так как вода может быть загрязненной.</a:t>
            </a:r>
            <a:endParaRPr lang="en-US" sz="15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140965-40CE-4FE4-8666-64A5CF16A0EB}"/>
              </a:ext>
            </a:extLst>
          </p:cNvPr>
          <p:cNvSpPr txBox="1"/>
          <p:nvPr/>
        </p:nvSpPr>
        <p:spPr>
          <a:xfrm>
            <a:off x="12812488" y="1266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505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9984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43082" y="3171706"/>
            <a:ext cx="6400443" cy="6116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17"/>
              </a:lnSpc>
              <a:buNone/>
            </a:pPr>
            <a:r>
              <a:rPr lang="en-US" sz="3853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Характеристики цунами</a:t>
            </a:r>
            <a:endParaRPr lang="en-US" sz="38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43082" y="4095274"/>
            <a:ext cx="4176117" cy="2177415"/>
          </a:xfrm>
          <a:prstGeom prst="roundRect">
            <a:avLst>
              <a:gd name="adj" fmla="val 1719"/>
            </a:avLst>
          </a:prstGeom>
          <a:solidFill>
            <a:srgbClr val="2B2952"/>
          </a:solidFill>
          <a:ln/>
        </p:spPr>
      </p:sp>
      <p:sp>
        <p:nvSpPr>
          <p:cNvPr id="7" name="Text 4"/>
          <p:cNvSpPr/>
          <p:nvPr/>
        </p:nvSpPr>
        <p:spPr>
          <a:xfrm>
            <a:off x="1050965" y="4303157"/>
            <a:ext cx="2446853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92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Длина волны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50965" y="4733687"/>
            <a:ext cx="3760351" cy="665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Цунами имеют огромную длину волны - несколько сотен километров.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27082" y="4095274"/>
            <a:ext cx="4176117" cy="2177415"/>
          </a:xfrm>
          <a:prstGeom prst="roundRect">
            <a:avLst>
              <a:gd name="adj" fmla="val 1719"/>
            </a:avLst>
          </a:prstGeom>
          <a:solidFill>
            <a:srgbClr val="2B2952"/>
          </a:solidFill>
          <a:ln/>
        </p:spPr>
      </p:sp>
      <p:sp>
        <p:nvSpPr>
          <p:cNvPr id="10" name="Text 7"/>
          <p:cNvSpPr/>
          <p:nvPr/>
        </p:nvSpPr>
        <p:spPr>
          <a:xfrm>
            <a:off x="5434965" y="4303157"/>
            <a:ext cx="3483412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92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Скорость распространения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34965" y="4733687"/>
            <a:ext cx="3760351" cy="665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Цунами распространяются с большой скоростью - сотни километров в час.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11082" y="4095274"/>
            <a:ext cx="4176117" cy="2177415"/>
          </a:xfrm>
          <a:prstGeom prst="roundRect">
            <a:avLst>
              <a:gd name="adj" fmla="val 1719"/>
            </a:avLst>
          </a:prstGeom>
          <a:solidFill>
            <a:srgbClr val="2B2952"/>
          </a:solidFill>
          <a:ln/>
        </p:spPr>
      </p:sp>
      <p:sp>
        <p:nvSpPr>
          <p:cNvPr id="13" name="Text 10"/>
          <p:cNvSpPr/>
          <p:nvPr/>
        </p:nvSpPr>
        <p:spPr>
          <a:xfrm>
            <a:off x="9818965" y="4303157"/>
            <a:ext cx="2446853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92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Высота волны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818965" y="4733687"/>
            <a:ext cx="3760351" cy="1331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Высота волны цунами может достигать десятков метров, особенно у берега, где она замедляется и накапливается.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843082" y="6480572"/>
            <a:ext cx="12944237" cy="1179076"/>
          </a:xfrm>
          <a:prstGeom prst="roundRect">
            <a:avLst>
              <a:gd name="adj" fmla="val 3175"/>
            </a:avLst>
          </a:prstGeom>
          <a:solidFill>
            <a:srgbClr val="2B2952"/>
          </a:solidFill>
          <a:ln/>
        </p:spPr>
      </p:sp>
      <p:sp>
        <p:nvSpPr>
          <p:cNvPr id="16" name="Text 13"/>
          <p:cNvSpPr/>
          <p:nvPr/>
        </p:nvSpPr>
        <p:spPr>
          <a:xfrm>
            <a:off x="1050965" y="6688455"/>
            <a:ext cx="3940612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92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Влияние на прибрежные зоны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50965" y="7118985"/>
            <a:ext cx="12528471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Цунами могут вызывать разрушительные затопления, наводнения и разрушения в прибрежных зонах.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2D9823-C3B0-480D-A536-A48E157A5DBE}"/>
              </a:ext>
            </a:extLst>
          </p:cNvPr>
          <p:cNvSpPr txBox="1"/>
          <p:nvPr/>
        </p:nvSpPr>
        <p:spPr>
          <a:xfrm>
            <a:off x="12812488" y="1266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08553" y="635675"/>
            <a:ext cx="8924330" cy="6794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51"/>
              </a:lnSpc>
              <a:buNone/>
            </a:pPr>
            <a:r>
              <a:rPr lang="en-US" sz="428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Порядок действий при цунами</a:t>
            </a:r>
            <a:endParaRPr lang="en-US" sz="42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140619" y="1661636"/>
            <a:ext cx="28813" cy="5932170"/>
          </a:xfrm>
          <a:prstGeom prst="roundRect">
            <a:avLst>
              <a:gd name="adj" fmla="val 144334"/>
            </a:avLst>
          </a:prstGeom>
          <a:solidFill>
            <a:srgbClr val="44426B"/>
          </a:solidFill>
          <a:ln/>
        </p:spPr>
      </p:sp>
      <p:sp>
        <p:nvSpPr>
          <p:cNvPr id="6" name="Shape 4"/>
          <p:cNvSpPr/>
          <p:nvPr/>
        </p:nvSpPr>
        <p:spPr>
          <a:xfrm>
            <a:off x="1414939" y="2167057"/>
            <a:ext cx="808553" cy="28813"/>
          </a:xfrm>
          <a:prstGeom prst="roundRect">
            <a:avLst>
              <a:gd name="adj" fmla="val 144334"/>
            </a:avLst>
          </a:prstGeom>
          <a:solidFill>
            <a:srgbClr val="44426B"/>
          </a:solidFill>
          <a:ln/>
        </p:spPr>
      </p:sp>
      <p:sp>
        <p:nvSpPr>
          <p:cNvPr id="7" name="Shape 5"/>
          <p:cNvSpPr/>
          <p:nvPr/>
        </p:nvSpPr>
        <p:spPr>
          <a:xfrm>
            <a:off x="895112" y="1921550"/>
            <a:ext cx="519827" cy="519827"/>
          </a:xfrm>
          <a:prstGeom prst="roundRect">
            <a:avLst>
              <a:gd name="adj" fmla="val 8000"/>
            </a:avLst>
          </a:prstGeom>
          <a:solidFill>
            <a:srgbClr val="2B2952"/>
          </a:solidFill>
          <a:ln/>
        </p:spPr>
      </p:sp>
      <p:sp>
        <p:nvSpPr>
          <p:cNvPr id="8" name="Text 6"/>
          <p:cNvSpPr/>
          <p:nvPr/>
        </p:nvSpPr>
        <p:spPr>
          <a:xfrm>
            <a:off x="1091327" y="2018348"/>
            <a:ext cx="127278" cy="3261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8"/>
              </a:lnSpc>
              <a:buNone/>
            </a:pPr>
            <a:r>
              <a:rPr lang="en-US" sz="256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425660" y="1892618"/>
            <a:ext cx="2718078" cy="339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14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Сигнал тревоги</a:t>
            </a:r>
            <a:endParaRPr lang="en-US" sz="21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425660" y="2370892"/>
            <a:ext cx="11396186" cy="3695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11"/>
              </a:lnSpc>
              <a:buNone/>
            </a:pPr>
            <a:r>
              <a:rPr lang="en-US" sz="181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При получении сигнала тревоги о цунами немедленно эвакуируйтесь в безопасное место.</a:t>
            </a:r>
            <a:endParaRPr lang="en-US" sz="18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414939" y="3707844"/>
            <a:ext cx="808553" cy="28813"/>
          </a:xfrm>
          <a:prstGeom prst="roundRect">
            <a:avLst>
              <a:gd name="adj" fmla="val 144334"/>
            </a:avLst>
          </a:prstGeom>
          <a:solidFill>
            <a:srgbClr val="44426B"/>
          </a:solidFill>
          <a:ln/>
        </p:spPr>
      </p:sp>
      <p:sp>
        <p:nvSpPr>
          <p:cNvPr id="12" name="Shape 10"/>
          <p:cNvSpPr/>
          <p:nvPr/>
        </p:nvSpPr>
        <p:spPr>
          <a:xfrm>
            <a:off x="895112" y="3462338"/>
            <a:ext cx="519827" cy="519827"/>
          </a:xfrm>
          <a:prstGeom prst="roundRect">
            <a:avLst>
              <a:gd name="adj" fmla="val 8000"/>
            </a:avLst>
          </a:prstGeom>
          <a:solidFill>
            <a:srgbClr val="2B2952"/>
          </a:solidFill>
          <a:ln/>
        </p:spPr>
      </p:sp>
      <p:sp>
        <p:nvSpPr>
          <p:cNvPr id="13" name="Text 11"/>
          <p:cNvSpPr/>
          <p:nvPr/>
        </p:nvSpPr>
        <p:spPr>
          <a:xfrm>
            <a:off x="1053227" y="3559135"/>
            <a:ext cx="203597" cy="3261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8"/>
              </a:lnSpc>
              <a:buNone/>
            </a:pPr>
            <a:r>
              <a:rPr lang="en-US" sz="256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425660" y="3433405"/>
            <a:ext cx="2718078" cy="339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14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Эвакуация</a:t>
            </a:r>
            <a:endParaRPr lang="en-US" sz="21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425660" y="3911679"/>
            <a:ext cx="11396186" cy="3695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11"/>
              </a:lnSpc>
              <a:buNone/>
            </a:pPr>
            <a:r>
              <a:rPr lang="en-US" sz="181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Переместитесь на возвышенность, как можно дальше от берега.</a:t>
            </a:r>
            <a:endParaRPr lang="en-US" sz="18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414939" y="5248632"/>
            <a:ext cx="808553" cy="28813"/>
          </a:xfrm>
          <a:prstGeom prst="roundRect">
            <a:avLst>
              <a:gd name="adj" fmla="val 144334"/>
            </a:avLst>
          </a:prstGeom>
          <a:solidFill>
            <a:srgbClr val="44426B"/>
          </a:solidFill>
          <a:ln/>
        </p:spPr>
      </p:sp>
      <p:sp>
        <p:nvSpPr>
          <p:cNvPr id="17" name="Shape 15"/>
          <p:cNvSpPr/>
          <p:nvPr/>
        </p:nvSpPr>
        <p:spPr>
          <a:xfrm>
            <a:off x="895112" y="5003125"/>
            <a:ext cx="519827" cy="519827"/>
          </a:xfrm>
          <a:prstGeom prst="roundRect">
            <a:avLst>
              <a:gd name="adj" fmla="val 8000"/>
            </a:avLst>
          </a:prstGeom>
          <a:solidFill>
            <a:srgbClr val="2B2952"/>
          </a:solidFill>
          <a:ln/>
        </p:spPr>
      </p:sp>
      <p:sp>
        <p:nvSpPr>
          <p:cNvPr id="18" name="Text 16"/>
          <p:cNvSpPr/>
          <p:nvPr/>
        </p:nvSpPr>
        <p:spPr>
          <a:xfrm>
            <a:off x="1050488" y="5099923"/>
            <a:ext cx="209074" cy="3261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8"/>
              </a:lnSpc>
              <a:buNone/>
            </a:pPr>
            <a:r>
              <a:rPr lang="en-US" sz="256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425660" y="4974193"/>
            <a:ext cx="2718078" cy="339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14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Ожидание</a:t>
            </a:r>
            <a:endParaRPr lang="en-US" sz="21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425660" y="5452467"/>
            <a:ext cx="11396186" cy="3695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11"/>
              </a:lnSpc>
              <a:buNone/>
            </a:pPr>
            <a:r>
              <a:rPr lang="en-US" sz="181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Ожидайте окончания цунами.</a:t>
            </a:r>
            <a:endParaRPr lang="en-US" sz="18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1414939" y="6789420"/>
            <a:ext cx="808553" cy="28813"/>
          </a:xfrm>
          <a:prstGeom prst="roundRect">
            <a:avLst>
              <a:gd name="adj" fmla="val 144334"/>
            </a:avLst>
          </a:prstGeom>
          <a:solidFill>
            <a:srgbClr val="44426B"/>
          </a:solidFill>
          <a:ln/>
        </p:spPr>
      </p:sp>
      <p:sp>
        <p:nvSpPr>
          <p:cNvPr id="22" name="Shape 20"/>
          <p:cNvSpPr/>
          <p:nvPr/>
        </p:nvSpPr>
        <p:spPr>
          <a:xfrm>
            <a:off x="895112" y="6543913"/>
            <a:ext cx="519827" cy="519827"/>
          </a:xfrm>
          <a:prstGeom prst="roundRect">
            <a:avLst>
              <a:gd name="adj" fmla="val 8000"/>
            </a:avLst>
          </a:prstGeom>
          <a:solidFill>
            <a:srgbClr val="2B2952"/>
          </a:solidFill>
          <a:ln/>
        </p:spPr>
      </p:sp>
      <p:sp>
        <p:nvSpPr>
          <p:cNvPr id="23" name="Text 21"/>
          <p:cNvSpPr/>
          <p:nvPr/>
        </p:nvSpPr>
        <p:spPr>
          <a:xfrm>
            <a:off x="1039058" y="6640711"/>
            <a:ext cx="231934" cy="3261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8"/>
              </a:lnSpc>
              <a:buNone/>
            </a:pPr>
            <a:r>
              <a:rPr lang="en-US" sz="256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4</a:t>
            </a:r>
            <a:endParaRPr lang="en-US" sz="2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2425660" y="6514981"/>
            <a:ext cx="2718078" cy="339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214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Возвращение</a:t>
            </a:r>
            <a:endParaRPr lang="en-US" sz="21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2425660" y="6993255"/>
            <a:ext cx="11396186" cy="3695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11"/>
              </a:lnSpc>
              <a:buNone/>
            </a:pPr>
            <a:r>
              <a:rPr lang="en-US" sz="181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Возвращайтесь только после объявления официальных властей о том, что опасность миновала.</a:t>
            </a:r>
            <a:endParaRPr lang="en-US" sz="18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DEA66A-00A2-4FBC-BD8F-4FF12E9B16F9}"/>
              </a:ext>
            </a:extLst>
          </p:cNvPr>
          <p:cNvSpPr txBox="1"/>
          <p:nvPr/>
        </p:nvSpPr>
        <p:spPr>
          <a:xfrm>
            <a:off x="12812488" y="1266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21076" y="3302487"/>
            <a:ext cx="5988248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Практическая часть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7724" y="4718941"/>
            <a:ext cx="12954952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Ребята, давайте теперь перейдем к практической части. Посмотрите на карты, на них отмечены зоны риска наводнений и цунами. Давайте обсудим, как вы должны действовать, если окажетесь в таких зонах.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69BF7-4D03-4521-BF83-E62D50205FF8}"/>
              </a:ext>
            </a:extLst>
          </p:cNvPr>
          <p:cNvSpPr txBox="1"/>
          <p:nvPr/>
        </p:nvSpPr>
        <p:spPr>
          <a:xfrm>
            <a:off x="12812488" y="1266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512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2024-07-23T11:09:14Z</dcterms:created>
  <dcterms:modified xsi:type="dcterms:W3CDTF">2024-07-23T11:14:07Z</dcterms:modified>
</cp:coreProperties>
</file>