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10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20559"/>
            <a:ext cx="7315200" cy="19497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702"/>
              </a:lnSpc>
              <a:buNone/>
            </a:pPr>
            <a:r>
              <a:rPr lang="en-US" sz="5000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Безопасное поведение на водоёмах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0" y="1989086"/>
            <a:ext cx="7315200" cy="26155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Вода – это прекрасный источник радости и развлечений, но также таит в себе опасности. Помните, что безопасность на водоёмах - это ответственность каждого. Необходимо соблюдать определенные правила и меры предосторожности, чтобы избежать несчастных случаев. В данной презентации мы рассмотрим основные принципы безопасного поведения на водоёмах, которые помогут вам наслаждаться отдыхом и избежать неприятностей.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47495-0EAF-4D36-AA0E-E6FD3ED18097}"/>
              </a:ext>
            </a:extLst>
          </p:cNvPr>
          <p:cNvSpPr txBox="1"/>
          <p:nvPr/>
        </p:nvSpPr>
        <p:spPr>
          <a:xfrm>
            <a:off x="0" y="4981168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«Безопасное поведение на водоёмах»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4BE28-7635-4B63-A84E-35C045196826}"/>
              </a:ext>
            </a:extLst>
          </p:cNvPr>
          <p:cNvSpPr txBox="1"/>
          <p:nvPr/>
        </p:nvSpPr>
        <p:spPr>
          <a:xfrm>
            <a:off x="12812485" y="8077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386"/>
          </a:xfrm>
          <a:prstGeom prst="rect">
            <a:avLst/>
          </a:prstGeom>
          <a:solidFill>
            <a:srgbClr val="F9F9FF"/>
          </a:solidFill>
          <a:ln/>
        </p:spPr>
      </p:sp>
      <p:sp>
        <p:nvSpPr>
          <p:cNvPr id="4" name="Text 2"/>
          <p:cNvSpPr/>
          <p:nvPr/>
        </p:nvSpPr>
        <p:spPr>
          <a:xfrm>
            <a:off x="751403" y="590312"/>
            <a:ext cx="13127593" cy="13418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83"/>
              </a:lnSpc>
              <a:buNone/>
            </a:pPr>
            <a:r>
              <a:rPr lang="en-US" sz="4226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Общие правила безопасного поведения на водоёмах</a:t>
            </a:r>
            <a:endParaRPr lang="en-US" sz="42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51403" y="2495550"/>
            <a:ext cx="483037" cy="483037"/>
          </a:xfrm>
          <a:prstGeom prst="roundRect">
            <a:avLst>
              <a:gd name="adj" fmla="val 18668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32498" y="2576036"/>
            <a:ext cx="120729" cy="3220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36"/>
              </a:lnSpc>
              <a:buNone/>
            </a:pPr>
            <a:r>
              <a:rPr lang="en-US" sz="2536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1</a:t>
            </a:r>
            <a:endParaRPr lang="en-US" sz="25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449110" y="2495550"/>
            <a:ext cx="3535085" cy="10061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2"/>
              </a:lnSpc>
              <a:buNone/>
            </a:pPr>
            <a:r>
              <a:rPr lang="en-US" sz="2113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Купайтесь только в специально отведённых местах</a:t>
            </a:r>
            <a:endParaRPr lang="en-US" sz="21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449110" y="3630454"/>
            <a:ext cx="3535085" cy="24036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5"/>
              </a:lnSpc>
              <a:buNone/>
            </a:pPr>
            <a:r>
              <a:rPr lang="en-US" sz="1691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Не заходите в воду в незнакомых местах, где есть сильное течение, острые предметы или глубокие ямы. Обязательно ознакомьтесь с информацией о глубине и течении на пляже.</a:t>
            </a:r>
            <a:endParaRPr lang="en-US" sz="16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198864" y="2495550"/>
            <a:ext cx="483037" cy="483037"/>
          </a:xfrm>
          <a:prstGeom prst="roundRect">
            <a:avLst>
              <a:gd name="adj" fmla="val 18668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346144" y="2576036"/>
            <a:ext cx="188357" cy="3220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36"/>
              </a:lnSpc>
              <a:buNone/>
            </a:pPr>
            <a:r>
              <a:rPr lang="en-US" sz="2536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2</a:t>
            </a:r>
            <a:endParaRPr lang="en-US" sz="25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896570" y="2495550"/>
            <a:ext cx="3296722" cy="3353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2"/>
              </a:lnSpc>
              <a:buNone/>
            </a:pPr>
            <a:r>
              <a:rPr lang="en-US" sz="2113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Не купайтесь в одиночку</a:t>
            </a:r>
            <a:endParaRPr lang="en-US" sz="21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896570" y="2959656"/>
            <a:ext cx="3535085" cy="17168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5"/>
              </a:lnSpc>
              <a:buNone/>
            </a:pPr>
            <a:r>
              <a:rPr lang="en-US" sz="1691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Всегда купайтесь в сопровождении друга или взрослого. В случае возникновения опасности, вам будет нужна помощь.</a:t>
            </a:r>
            <a:endParaRPr lang="en-US" sz="16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646325" y="2495550"/>
            <a:ext cx="483037" cy="483037"/>
          </a:xfrm>
          <a:prstGeom prst="roundRect">
            <a:avLst>
              <a:gd name="adj" fmla="val 18668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793010" y="2576036"/>
            <a:ext cx="189667" cy="3220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36"/>
              </a:lnSpc>
              <a:buNone/>
            </a:pPr>
            <a:r>
              <a:rPr lang="en-US" sz="2536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3</a:t>
            </a:r>
            <a:endParaRPr lang="en-US" sz="25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0344031" y="2495550"/>
            <a:ext cx="3535085" cy="670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2"/>
              </a:lnSpc>
              <a:buNone/>
            </a:pPr>
            <a:r>
              <a:rPr lang="en-US" sz="2113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Не заплывайте далеко от берега</a:t>
            </a:r>
            <a:endParaRPr lang="en-US" sz="21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344031" y="3295055"/>
            <a:ext cx="3535085" cy="20602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5"/>
              </a:lnSpc>
              <a:buNone/>
            </a:pPr>
            <a:r>
              <a:rPr lang="en-US" sz="1691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Не пренебрегайте правилами безопасности. Опасность может подстерегать вас даже на мелководье. Всегда будьте внимательны к окружающей обстановке.</a:t>
            </a:r>
            <a:endParaRPr lang="en-US" sz="16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51403" y="6490216"/>
            <a:ext cx="483037" cy="483037"/>
          </a:xfrm>
          <a:prstGeom prst="roundRect">
            <a:avLst>
              <a:gd name="adj" fmla="val 18668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96779" y="6570702"/>
            <a:ext cx="192286" cy="3220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36"/>
              </a:lnSpc>
              <a:buNone/>
            </a:pPr>
            <a:r>
              <a:rPr lang="en-US" sz="2536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4</a:t>
            </a:r>
            <a:endParaRPr lang="en-US" sz="25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449110" y="6490216"/>
            <a:ext cx="7517844" cy="3353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2"/>
              </a:lnSpc>
              <a:buNone/>
            </a:pPr>
            <a:r>
              <a:rPr lang="en-US" sz="2113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Не прыгайте в воду с мостов, скал и других высоких мест</a:t>
            </a:r>
            <a:endParaRPr lang="en-US" sz="21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1449110" y="6954322"/>
            <a:ext cx="12429887" cy="6867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5"/>
              </a:lnSpc>
              <a:buNone/>
            </a:pPr>
            <a:r>
              <a:rPr lang="en-US" sz="1691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Помните, что это может привести к травме. Прыгать в воду можно только в специально оборудованных местах, где глубина и дно соответствуют требованиям безопасности.</a:t>
            </a:r>
            <a:endParaRPr lang="en-US" sz="16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3D3643-5D12-4273-885C-326FE0166DFC}"/>
              </a:ext>
            </a:extLst>
          </p:cNvPr>
          <p:cNvSpPr txBox="1"/>
          <p:nvPr/>
        </p:nvSpPr>
        <p:spPr>
          <a:xfrm>
            <a:off x="12812485" y="8077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sp>
        <p:nvSpPr>
          <p:cNvPr id="4" name="Text 2"/>
          <p:cNvSpPr/>
          <p:nvPr/>
        </p:nvSpPr>
        <p:spPr>
          <a:xfrm>
            <a:off x="793790" y="1995607"/>
            <a:ext cx="12222361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Оборудованные и необорудованные пляжи</a:t>
            </a:r>
            <a:endParaRPr lang="en-US" sz="44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3271361"/>
            <a:ext cx="3223379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Оборудованные пляжи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3852505"/>
            <a:ext cx="6244709" cy="21774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На оборудованных пляжах есть спасатели, которые следят за безопасностью отдыхающих. Также на них обычно есть душевые, кабинки для переодевания, туалеты и мусорные баки. Не забывайте о том, что на оборудованных пляжах действуют правила поведения.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99521" y="3271361"/>
            <a:ext cx="3541514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Необорудованные пляжи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99521" y="3852505"/>
            <a:ext cx="6244709" cy="1814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На необорудованных пляжах отсутствуют спасатели и другие необходимые элементы инфраструктуры. Купаться на таких пляжах опасно, так как нет возможности получить своевременную помощь в случае возникновения опасности.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277F16-44A1-457B-8EA5-6EF62DD145B7}"/>
              </a:ext>
            </a:extLst>
          </p:cNvPr>
          <p:cNvSpPr txBox="1"/>
          <p:nvPr/>
        </p:nvSpPr>
        <p:spPr>
          <a:xfrm>
            <a:off x="12812485" y="8077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5980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37786" y="3041928"/>
            <a:ext cx="11954827" cy="11299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49"/>
              </a:lnSpc>
              <a:buNone/>
            </a:pPr>
            <a:r>
              <a:rPr lang="en-US" sz="3559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Порядок действий при обнаружении тонущего человека</a:t>
            </a:r>
            <a:endParaRPr lang="en-US" sz="35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786" y="4442936"/>
            <a:ext cx="3984903" cy="72306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18523" y="5437108"/>
            <a:ext cx="2259806" cy="2824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24"/>
              </a:lnSpc>
              <a:buNone/>
            </a:pPr>
            <a:r>
              <a:rPr lang="en-US" sz="1779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Оценка ситуации</a:t>
            </a:r>
            <a:endParaRPr lang="en-US" sz="17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518523" y="5827990"/>
            <a:ext cx="3623429" cy="11563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78"/>
              </a:lnSpc>
              <a:buNone/>
            </a:pPr>
            <a:r>
              <a:rPr lang="en-US" sz="1424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Оцените обстановку, определите, есть ли опасность для вас. По возможности, попросите помощи у других людей.</a:t>
            </a:r>
            <a:endParaRPr lang="en-US" sz="14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689" y="4442936"/>
            <a:ext cx="3984903" cy="72306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503426" y="5437108"/>
            <a:ext cx="3623429" cy="5648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24"/>
              </a:lnSpc>
              <a:buNone/>
            </a:pPr>
            <a:r>
              <a:rPr lang="en-US" sz="1779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Бросьте спасательный круг или любой плавучий предмет</a:t>
            </a:r>
            <a:endParaRPr lang="en-US" sz="17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503426" y="6110407"/>
            <a:ext cx="3623429" cy="11563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78"/>
              </a:lnSpc>
              <a:buNone/>
            </a:pPr>
            <a:r>
              <a:rPr lang="en-US" sz="1424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Если вы не умеете плавать, не пытайтесь заплывать к тонущему человеку. Бросьте ему спасательный круг или любой плавучий предмет.</a:t>
            </a:r>
            <a:endParaRPr lang="en-US" sz="14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7592" y="4442936"/>
            <a:ext cx="3985022" cy="72306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488329" y="5437108"/>
            <a:ext cx="2355652" cy="2824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24"/>
              </a:lnSpc>
              <a:buNone/>
            </a:pPr>
            <a:r>
              <a:rPr lang="en-US" sz="1779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Позовите на помощь</a:t>
            </a:r>
            <a:endParaRPr lang="en-US" sz="17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9488329" y="5827990"/>
            <a:ext cx="3623548" cy="578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78"/>
              </a:lnSpc>
              <a:buNone/>
            </a:pPr>
            <a:r>
              <a:rPr lang="en-US" sz="1424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Немедленно вызовите спасателей или позвоните по номеру 112.</a:t>
            </a:r>
            <a:endParaRPr lang="en-US" sz="14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540138-EF46-4776-B756-A8F4D93D579E}"/>
              </a:ext>
            </a:extLst>
          </p:cNvPr>
          <p:cNvSpPr txBox="1"/>
          <p:nvPr/>
        </p:nvSpPr>
        <p:spPr>
          <a:xfrm>
            <a:off x="12812485" y="8077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722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4115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11518" y="3100149"/>
            <a:ext cx="13207365" cy="12706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02"/>
              </a:lnSpc>
              <a:buNone/>
            </a:pPr>
            <a:r>
              <a:rPr lang="en-US" sz="4002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Правила поведения при нахождении на плавсредствах</a:t>
            </a:r>
            <a:endParaRPr lang="en-US" sz="40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11518" y="4675703"/>
            <a:ext cx="13207365" cy="3002518"/>
          </a:xfrm>
          <a:prstGeom prst="roundRect">
            <a:avLst>
              <a:gd name="adj" fmla="val 284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719137" y="4683323"/>
            <a:ext cx="13192125" cy="58424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922377" y="4812863"/>
            <a:ext cx="6185773" cy="3251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1"/>
              </a:lnSpc>
              <a:buNone/>
            </a:pPr>
            <a:r>
              <a:rPr lang="en-US" sz="1601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Не садитесь на плавсредства в нетрезвом виде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522250" y="4812863"/>
            <a:ext cx="6185773" cy="3251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1"/>
              </a:lnSpc>
              <a:buNone/>
            </a:pPr>
            <a:r>
              <a:rPr lang="en-US" sz="1601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Это опасно как для вас, так и для других людей.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19137" y="5267563"/>
            <a:ext cx="13192125" cy="90939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922377" y="5397103"/>
            <a:ext cx="6185773" cy="3251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1"/>
              </a:lnSpc>
              <a:buNone/>
            </a:pPr>
            <a:r>
              <a:rPr lang="en-US" sz="1601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Всегда носите спасательный жилет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522250" y="5397103"/>
            <a:ext cx="6185773" cy="6503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1"/>
              </a:lnSpc>
              <a:buNone/>
            </a:pPr>
            <a:r>
              <a:rPr lang="en-US" sz="1601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Это важно для вашей безопасности в случае возникновения аварии.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19137" y="6176963"/>
            <a:ext cx="13192125" cy="90939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922377" y="6306503"/>
            <a:ext cx="6185773" cy="3251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1"/>
              </a:lnSpc>
              <a:buNone/>
            </a:pPr>
            <a:r>
              <a:rPr lang="en-US" sz="1601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Не перегружайте плавсредство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522250" y="6306503"/>
            <a:ext cx="6185773" cy="6503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1"/>
              </a:lnSpc>
              <a:buNone/>
            </a:pPr>
            <a:r>
              <a:rPr lang="en-US" sz="1601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Соблюдайте правила эксплуатации и не превышайте допустимую нагрузку.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19137" y="7086362"/>
            <a:ext cx="13192125" cy="58424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4"/>
          <p:cNvSpPr/>
          <p:nvPr/>
        </p:nvSpPr>
        <p:spPr>
          <a:xfrm>
            <a:off x="922377" y="7215902"/>
            <a:ext cx="6185773" cy="3251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1"/>
              </a:lnSpc>
              <a:buNone/>
            </a:pPr>
            <a:r>
              <a:rPr lang="en-US" sz="1601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Не плывите на плавсредстве в темное время суток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7522250" y="7215902"/>
            <a:ext cx="6185773" cy="3251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1"/>
              </a:lnSpc>
              <a:buNone/>
            </a:pPr>
            <a:r>
              <a:rPr lang="en-US" sz="1601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Это опасно из-за ограниченной видимости.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DC541F-61AB-4B9C-B7E8-487631F25999}"/>
              </a:ext>
            </a:extLst>
          </p:cNvPr>
          <p:cNvSpPr txBox="1"/>
          <p:nvPr/>
        </p:nvSpPr>
        <p:spPr>
          <a:xfrm>
            <a:off x="12812485" y="8077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344591" y="699492"/>
            <a:ext cx="9598819" cy="12268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30"/>
              </a:lnSpc>
              <a:buNone/>
            </a:pPr>
            <a:r>
              <a:rPr lang="en-US" sz="3864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Правила поведения при нахождении на льду</a:t>
            </a:r>
            <a:endParaRPr lang="en-US" sz="38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591" y="2220635"/>
            <a:ext cx="490657" cy="49065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344591" y="2907506"/>
            <a:ext cx="3801904" cy="3067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15"/>
              </a:lnSpc>
              <a:buNone/>
            </a:pPr>
            <a:r>
              <a:rPr lang="en-US" sz="1932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Не выходите на лед в одиночку</a:t>
            </a:r>
            <a:endParaRPr lang="en-US" sz="19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344591" y="3331964"/>
            <a:ext cx="4652248" cy="9422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73"/>
              </a:lnSpc>
              <a:buNone/>
            </a:pPr>
            <a:r>
              <a:rPr lang="en-US" sz="154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Всегда ходите на лед в сопровождении других людей. В случае возникновения опасности, вам будет нужна помощь.</a:t>
            </a:r>
            <a:endParaRPr lang="en-US" sz="15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1161" y="2220635"/>
            <a:ext cx="490657" cy="49065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291161" y="2907506"/>
            <a:ext cx="4652248" cy="6134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15"/>
              </a:lnSpc>
              <a:buNone/>
            </a:pPr>
            <a:r>
              <a:rPr lang="en-US" sz="1932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Не выходите на лед, если он тонкий или покрыт снегом</a:t>
            </a:r>
            <a:endParaRPr lang="en-US" sz="19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291161" y="3638669"/>
            <a:ext cx="4652248" cy="9422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73"/>
              </a:lnSpc>
              <a:buNone/>
            </a:pPr>
            <a:r>
              <a:rPr lang="en-US" sz="154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Прочность льда можно определить по его цвету: прозрачный лед крепче, чем мутный или белый.</a:t>
            </a:r>
            <a:endParaRPr lang="en-US" sz="15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4591" y="5169694"/>
            <a:ext cx="490657" cy="49065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344591" y="5856565"/>
            <a:ext cx="2453640" cy="3067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15"/>
              </a:lnSpc>
              <a:buNone/>
            </a:pPr>
            <a:r>
              <a:rPr lang="en-US" sz="1932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Не бегайте по льду</a:t>
            </a:r>
            <a:endParaRPr lang="en-US" sz="19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4344591" y="6281023"/>
            <a:ext cx="4652248" cy="9422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73"/>
              </a:lnSpc>
              <a:buNone/>
            </a:pPr>
            <a:r>
              <a:rPr lang="en-US" sz="154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Ходите по льду осторожно, не делайте резких движений, не прыгайте. Избегайте мест, где есть трещины или промоины.</a:t>
            </a:r>
            <a:endParaRPr lang="en-US" sz="15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1161" y="5169694"/>
            <a:ext cx="490657" cy="490657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9291161" y="5856565"/>
            <a:ext cx="4652248" cy="6134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15"/>
              </a:lnSpc>
              <a:buNone/>
            </a:pPr>
            <a:r>
              <a:rPr lang="en-US" sz="1932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Не выходите на лед в состоянии алкогольного опьянения</a:t>
            </a:r>
            <a:endParaRPr lang="en-US" sz="19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9291161" y="6587728"/>
            <a:ext cx="4652248" cy="9422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73"/>
              </a:lnSpc>
              <a:buNone/>
            </a:pPr>
            <a:r>
              <a:rPr lang="en-US" sz="154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Алкоголь снижает чувствительность к холоду и нарушает координацию движений, что увеличивает риск несчастного случая.</a:t>
            </a:r>
            <a:endParaRPr lang="en-US" sz="15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3F2EEF-7193-40CA-89A8-87D5A90F5446}"/>
              </a:ext>
            </a:extLst>
          </p:cNvPr>
          <p:cNvSpPr txBox="1"/>
          <p:nvPr/>
        </p:nvSpPr>
        <p:spPr>
          <a:xfrm>
            <a:off x="12812485" y="8077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sp>
        <p:nvSpPr>
          <p:cNvPr id="4" name="Text 2"/>
          <p:cNvSpPr/>
          <p:nvPr/>
        </p:nvSpPr>
        <p:spPr>
          <a:xfrm>
            <a:off x="912495" y="532686"/>
            <a:ext cx="12805410" cy="12101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65"/>
              </a:lnSpc>
              <a:buNone/>
            </a:pPr>
            <a:r>
              <a:rPr lang="en-US" sz="3812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Порядок действий при обнаружении человека в полынье</a:t>
            </a:r>
            <a:endParaRPr lang="en-US" sz="38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190863" y="2033230"/>
            <a:ext cx="24170" cy="5663565"/>
          </a:xfrm>
          <a:prstGeom prst="roundRect">
            <a:avLst>
              <a:gd name="adj" fmla="val 336514"/>
            </a:avLst>
          </a:prstGeom>
          <a:solidFill>
            <a:srgbClr val="B8C3DF"/>
          </a:solidFill>
          <a:ln/>
        </p:spPr>
      </p:sp>
      <p:sp>
        <p:nvSpPr>
          <p:cNvPr id="6" name="Shape 4"/>
          <p:cNvSpPr/>
          <p:nvPr/>
        </p:nvSpPr>
        <p:spPr>
          <a:xfrm>
            <a:off x="1420713" y="2456676"/>
            <a:ext cx="677704" cy="24170"/>
          </a:xfrm>
          <a:prstGeom prst="roundRect">
            <a:avLst>
              <a:gd name="adj" fmla="val 336514"/>
            </a:avLst>
          </a:prstGeom>
          <a:solidFill>
            <a:srgbClr val="B8C3DF"/>
          </a:solidFill>
          <a:ln/>
        </p:spPr>
      </p:sp>
      <p:sp>
        <p:nvSpPr>
          <p:cNvPr id="7" name="Shape 5"/>
          <p:cNvSpPr/>
          <p:nvPr/>
        </p:nvSpPr>
        <p:spPr>
          <a:xfrm>
            <a:off x="985064" y="2250996"/>
            <a:ext cx="435650" cy="435650"/>
          </a:xfrm>
          <a:prstGeom prst="roundRect">
            <a:avLst>
              <a:gd name="adj" fmla="val 1867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148417" y="2323505"/>
            <a:ext cx="108942" cy="2905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87"/>
              </a:lnSpc>
              <a:buNone/>
            </a:pPr>
            <a:r>
              <a:rPr lang="en-US" sz="228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1</a:t>
            </a:r>
            <a:endParaRPr lang="en-US" sz="22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267903" y="2226826"/>
            <a:ext cx="2441734" cy="302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3"/>
              </a:lnSpc>
              <a:buNone/>
            </a:pPr>
            <a:r>
              <a:rPr lang="en-US" sz="1906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Оценить обстановку</a:t>
            </a:r>
            <a:endParaRPr lang="en-US" sz="19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267903" y="2645450"/>
            <a:ext cx="11450003" cy="6198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0"/>
              </a:lnSpc>
              <a:buNone/>
            </a:pPr>
            <a:r>
              <a:rPr lang="en-US" sz="15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Определите, насколько опасна ситуация для вас. Не пытайтесь спасти человека, если вы не уверены в своих силах.</a:t>
            </a:r>
            <a:endParaRPr lang="en-US" sz="15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1420713" y="4075926"/>
            <a:ext cx="677704" cy="24170"/>
          </a:xfrm>
          <a:prstGeom prst="roundRect">
            <a:avLst>
              <a:gd name="adj" fmla="val 336514"/>
            </a:avLst>
          </a:prstGeom>
          <a:solidFill>
            <a:srgbClr val="B8C3DF"/>
          </a:solidFill>
          <a:ln/>
        </p:spPr>
      </p:sp>
      <p:sp>
        <p:nvSpPr>
          <p:cNvPr id="12" name="Shape 10"/>
          <p:cNvSpPr/>
          <p:nvPr/>
        </p:nvSpPr>
        <p:spPr>
          <a:xfrm>
            <a:off x="985064" y="3870246"/>
            <a:ext cx="435650" cy="435650"/>
          </a:xfrm>
          <a:prstGeom prst="roundRect">
            <a:avLst>
              <a:gd name="adj" fmla="val 1867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17937" y="3942755"/>
            <a:ext cx="169902" cy="2905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87"/>
              </a:lnSpc>
              <a:buNone/>
            </a:pPr>
            <a:r>
              <a:rPr lang="en-US" sz="228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2</a:t>
            </a:r>
            <a:endParaRPr lang="en-US" sz="22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267903" y="3846076"/>
            <a:ext cx="2420660" cy="302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3"/>
              </a:lnSpc>
              <a:buNone/>
            </a:pPr>
            <a:r>
              <a:rPr lang="en-US" sz="1906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Вызвать помощь</a:t>
            </a:r>
            <a:endParaRPr lang="en-US" sz="19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267903" y="4264700"/>
            <a:ext cx="11450003" cy="3099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40"/>
              </a:lnSpc>
              <a:buNone/>
            </a:pPr>
            <a:r>
              <a:rPr lang="en-US" sz="15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Немедленно позвоните по номеру 112 или сообщите о случившемся другим людям.</a:t>
            </a:r>
            <a:endParaRPr lang="en-US" sz="15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420713" y="5385256"/>
            <a:ext cx="677704" cy="24170"/>
          </a:xfrm>
          <a:prstGeom prst="roundRect">
            <a:avLst>
              <a:gd name="adj" fmla="val 336514"/>
            </a:avLst>
          </a:prstGeom>
          <a:solidFill>
            <a:srgbClr val="B8C3DF"/>
          </a:solidFill>
          <a:ln/>
        </p:spPr>
      </p:sp>
      <p:sp>
        <p:nvSpPr>
          <p:cNvPr id="17" name="Shape 15"/>
          <p:cNvSpPr/>
          <p:nvPr/>
        </p:nvSpPr>
        <p:spPr>
          <a:xfrm>
            <a:off x="985064" y="5179576"/>
            <a:ext cx="435650" cy="435650"/>
          </a:xfrm>
          <a:prstGeom prst="roundRect">
            <a:avLst>
              <a:gd name="adj" fmla="val 1867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117342" y="5252085"/>
            <a:ext cx="171093" cy="2905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87"/>
              </a:lnSpc>
              <a:buNone/>
            </a:pPr>
            <a:r>
              <a:rPr lang="en-US" sz="228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3</a:t>
            </a:r>
            <a:endParaRPr lang="en-US" sz="22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2267903" y="5155406"/>
            <a:ext cx="8833842" cy="302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3"/>
              </a:lnSpc>
              <a:buNone/>
            </a:pPr>
            <a:r>
              <a:rPr lang="en-US" sz="1906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Бросить пострадавшему спасательный круг или любой плавучий предмет</a:t>
            </a:r>
            <a:endParaRPr lang="en-US" sz="19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2267903" y="5574030"/>
            <a:ext cx="11450003" cy="6198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0"/>
              </a:lnSpc>
              <a:buNone/>
            </a:pPr>
            <a:r>
              <a:rPr lang="en-US" sz="15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Если вы находитесь на безопасном расстоянии, бросьте ему спасательный круг или любой плавучий предмет, чтобы он мог удержаться на воде.</a:t>
            </a:r>
            <a:endParaRPr lang="en-US" sz="15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1420713" y="7004506"/>
            <a:ext cx="677704" cy="24170"/>
          </a:xfrm>
          <a:prstGeom prst="roundRect">
            <a:avLst>
              <a:gd name="adj" fmla="val 336514"/>
            </a:avLst>
          </a:prstGeom>
          <a:solidFill>
            <a:srgbClr val="B8C3DF"/>
          </a:solidFill>
          <a:ln/>
        </p:spPr>
      </p:sp>
      <p:sp>
        <p:nvSpPr>
          <p:cNvPr id="22" name="Shape 20"/>
          <p:cNvSpPr/>
          <p:nvPr/>
        </p:nvSpPr>
        <p:spPr>
          <a:xfrm>
            <a:off x="985064" y="6798826"/>
            <a:ext cx="435650" cy="435650"/>
          </a:xfrm>
          <a:prstGeom prst="roundRect">
            <a:avLst>
              <a:gd name="adj" fmla="val 1867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1116151" y="6871335"/>
            <a:ext cx="173474" cy="2905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87"/>
              </a:lnSpc>
              <a:buNone/>
            </a:pPr>
            <a:r>
              <a:rPr lang="en-US" sz="228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4</a:t>
            </a:r>
            <a:endParaRPr lang="en-US" sz="22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2267903" y="6774656"/>
            <a:ext cx="7350562" cy="302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3"/>
              </a:lnSpc>
              <a:buNone/>
            </a:pPr>
            <a:r>
              <a:rPr lang="en-US" sz="1906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Не пытаться самостоятельно вытащить человека из полыньи</a:t>
            </a:r>
            <a:endParaRPr lang="en-US" sz="19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2267903" y="7193280"/>
            <a:ext cx="11450003" cy="3099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40"/>
              </a:lnSpc>
              <a:buNone/>
            </a:pPr>
            <a:r>
              <a:rPr lang="en-US" sz="15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Это очень опасно. Подождите прибытия спасателей или специалистов.</a:t>
            </a:r>
            <a:endParaRPr lang="en-US" sz="15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3E606-3084-4120-A562-1F8DF298A7BF}"/>
              </a:ext>
            </a:extLst>
          </p:cNvPr>
          <p:cNvSpPr txBox="1"/>
          <p:nvPr/>
        </p:nvSpPr>
        <p:spPr>
          <a:xfrm>
            <a:off x="12812485" y="8077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672</Words>
  <Application>Microsoft Office PowerPoint</Application>
  <PresentationFormat>Произвольный</PresentationFormat>
  <Paragraphs>75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2024-07-22T12:50:24Z</dcterms:created>
  <dcterms:modified xsi:type="dcterms:W3CDTF">2024-07-22T12:54:49Z</dcterms:modified>
</cp:coreProperties>
</file>