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31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13536"/>
            <a:ext cx="7315199" cy="30562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957"/>
              </a:lnSpc>
              <a:buNone/>
            </a:pPr>
            <a:r>
              <a:rPr lang="en-US" sz="4766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Безопасные действия при автономном существовании в природной среде</a:t>
            </a:r>
            <a:endParaRPr lang="en-US" sz="47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3062749"/>
            <a:ext cx="7315199" cy="15201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8"/>
              </a:lnSpc>
              <a:buNone/>
            </a:pPr>
            <a:r>
              <a:rPr lang="en-US" sz="1468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Автономное существование в природной среде - это выживание в условиях, где нет доступа к цивилизации. Это может быть связано с неожиданным попаданием в экстремальные ситуации или с сознательным выбором такого образа жизни. В любом случае, важно знать, как действовать в подобных условиях, чтобы обеспечить свою безопасность и выжить.</a:t>
            </a:r>
            <a:endParaRPr lang="en-US" sz="14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1D517-5ED0-4FFF-A180-E319CE74EE2C}"/>
              </a:ext>
            </a:extLst>
          </p:cNvPr>
          <p:cNvSpPr txBox="1"/>
          <p:nvPr/>
        </p:nvSpPr>
        <p:spPr>
          <a:xfrm>
            <a:off x="7315200" y="5172337"/>
            <a:ext cx="7315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«Безопасные действия при автономном существовании в природной среде»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395A3-FA8B-46DC-912F-8558545BCE7D}"/>
              </a:ext>
            </a:extLst>
          </p:cNvPr>
          <p:cNvSpPr txBox="1"/>
          <p:nvPr/>
        </p:nvSpPr>
        <p:spPr>
          <a:xfrm>
            <a:off x="87087" y="783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837724" y="773311"/>
            <a:ext cx="12954952" cy="2112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Введение в тему «Безопасные действия при автономном существовании в природной среде»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7724" y="3513534"/>
            <a:ext cx="538520" cy="538520"/>
          </a:xfrm>
          <a:prstGeom prst="roundRect">
            <a:avLst>
              <a:gd name="adj" fmla="val 8001"/>
            </a:avLst>
          </a:prstGeom>
          <a:solidFill>
            <a:srgbClr val="315251"/>
          </a:solidFill>
          <a:ln/>
        </p:spPr>
      </p:sp>
      <p:sp>
        <p:nvSpPr>
          <p:cNvPr id="6" name="Text 4"/>
          <p:cNvSpPr/>
          <p:nvPr/>
        </p:nvSpPr>
        <p:spPr>
          <a:xfrm>
            <a:off x="1047155" y="3613785"/>
            <a:ext cx="119658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1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615559" y="3513534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Знания и навыки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615559" y="4009073"/>
            <a:ext cx="3380899" cy="34472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 основе безопасного автономного существования лежит знание основ выживания, включая умение развести огонь, найти пищу и воду, построить укрытие и ориентироваться на местности.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235773" y="3513534"/>
            <a:ext cx="538520" cy="538520"/>
          </a:xfrm>
          <a:prstGeom prst="roundRect">
            <a:avLst>
              <a:gd name="adj" fmla="val 8001"/>
            </a:avLst>
          </a:prstGeom>
          <a:solidFill>
            <a:srgbClr val="315251"/>
          </a:solidFill>
          <a:ln/>
        </p:spPr>
      </p:sp>
      <p:sp>
        <p:nvSpPr>
          <p:cNvPr id="10" name="Text 8"/>
          <p:cNvSpPr/>
          <p:nvPr/>
        </p:nvSpPr>
        <p:spPr>
          <a:xfrm>
            <a:off x="5414367" y="3613785"/>
            <a:ext cx="18121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2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013609" y="3513534"/>
            <a:ext cx="3380899" cy="70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Подготовка и планирование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013609" y="4361021"/>
            <a:ext cx="3380899" cy="191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Важно также заранее подготовиться к возможным ситуациям, составив план действий и собрав необходимый инвентарь.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633823" y="3513534"/>
            <a:ext cx="538520" cy="538520"/>
          </a:xfrm>
          <a:prstGeom prst="roundRect">
            <a:avLst>
              <a:gd name="adj" fmla="val 8001"/>
            </a:avLst>
          </a:prstGeom>
          <a:solidFill>
            <a:srgbClr val="315251"/>
          </a:solidFill>
          <a:ln/>
        </p:spPr>
      </p:sp>
      <p:sp>
        <p:nvSpPr>
          <p:cNvPr id="14" name="Text 12"/>
          <p:cNvSpPr/>
          <p:nvPr/>
        </p:nvSpPr>
        <p:spPr>
          <a:xfrm>
            <a:off x="9811107" y="3613785"/>
            <a:ext cx="183833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3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411658" y="3513534"/>
            <a:ext cx="3380899" cy="70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Сохранение спокойствия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411658" y="4361021"/>
            <a:ext cx="3380899" cy="30641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 экстремальных условиях важно сохранять спокойствие и трезво оценивать ситуацию. Паника и страх могут привести к неверным решениям и осложнить выживание.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9730C6-7652-49CE-BFE2-6D474A63AA23}"/>
              </a:ext>
            </a:extLst>
          </p:cNvPr>
          <p:cNvSpPr txBox="1"/>
          <p:nvPr/>
        </p:nvSpPr>
        <p:spPr>
          <a:xfrm>
            <a:off x="87087" y="783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1293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59418" y="3521273"/>
            <a:ext cx="10987326" cy="5912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56"/>
              </a:lnSpc>
              <a:buNone/>
            </a:pPr>
            <a:r>
              <a:rPr lang="en-US" sz="3725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Особенности и опасности автономных условий</a:t>
            </a:r>
            <a:endParaRPr lang="en-US" sz="37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59418" y="4614982"/>
            <a:ext cx="2365058" cy="2955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28"/>
              </a:lnSpc>
              <a:buNone/>
            </a:pPr>
            <a:r>
              <a:rPr lang="en-US" sz="1862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Погода</a:t>
            </a:r>
            <a:endParaRPr lang="en-US" sz="18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59418" y="5111472"/>
            <a:ext cx="3843099" cy="19288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3"/>
              </a:lnSpc>
              <a:buNone/>
            </a:pPr>
            <a:r>
              <a:rPr lang="en-US" sz="1583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Нестабильная погода - один из главных вызовов автономного существования. Могут возникнуть внезапные изменения температуры, сильный ветер, ливни и даже снежные бури.</a:t>
            </a:r>
            <a:endParaRPr lang="en-US" sz="15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400437" y="4614982"/>
            <a:ext cx="2365058" cy="2955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28"/>
              </a:lnSpc>
              <a:buNone/>
            </a:pPr>
            <a:r>
              <a:rPr lang="en-US" sz="1862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Дикая природа</a:t>
            </a:r>
            <a:endParaRPr lang="en-US" sz="18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400437" y="5111472"/>
            <a:ext cx="3843099" cy="16073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3"/>
              </a:lnSpc>
              <a:buNone/>
            </a:pPr>
            <a:r>
              <a:rPr lang="en-US" sz="1583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Животный мир может стать как источником пищи, так и опасностью. Важно уметь различать съедобные и ядовитые растения, а также избегать столкновений с дикими животными.</a:t>
            </a:r>
            <a:endParaRPr lang="en-US" sz="15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741456" y="4614982"/>
            <a:ext cx="2365058" cy="2955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28"/>
              </a:lnSpc>
              <a:buNone/>
            </a:pPr>
            <a:r>
              <a:rPr lang="en-US" sz="1862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Ресурсы</a:t>
            </a:r>
            <a:endParaRPr lang="en-US" sz="18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741456" y="5111472"/>
            <a:ext cx="3843099" cy="19288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3"/>
              </a:lnSpc>
              <a:buNone/>
            </a:pPr>
            <a:r>
              <a:rPr lang="en-US" sz="1583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Ограниченный доступ к воде, пище и медикаментам - это серьёзная проблема. Необходимо знать, как добыть воду, найти съедобные растения и оказывать себе первую помощь в экстренных ситуациях.</a:t>
            </a:r>
            <a:endParaRPr lang="en-US" sz="15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43A0AD-60F6-4D10-A9CB-C5A9C4038FB4}"/>
              </a:ext>
            </a:extLst>
          </p:cNvPr>
          <p:cNvSpPr txBox="1"/>
          <p:nvPr/>
        </p:nvSpPr>
        <p:spPr>
          <a:xfrm>
            <a:off x="87087" y="783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243983" y="809149"/>
            <a:ext cx="9800034" cy="9853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105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Правила подготовки к автономному пребыванию в природной среде</a:t>
            </a:r>
            <a:endParaRPr lang="en-US" sz="3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84965" y="2045851"/>
            <a:ext cx="20836" cy="5374600"/>
          </a:xfrm>
          <a:prstGeom prst="roundRect">
            <a:avLst>
              <a:gd name="adj" fmla="val 144759"/>
            </a:avLst>
          </a:prstGeom>
          <a:solidFill>
            <a:srgbClr val="4A6B6A"/>
          </a:solidFill>
          <a:ln/>
        </p:spPr>
      </p:sp>
      <p:sp>
        <p:nvSpPr>
          <p:cNvPr id="7" name="Shape 4"/>
          <p:cNvSpPr/>
          <p:nvPr/>
        </p:nvSpPr>
        <p:spPr>
          <a:xfrm>
            <a:off x="4683800" y="2412385"/>
            <a:ext cx="586383" cy="20836"/>
          </a:xfrm>
          <a:prstGeom prst="roundRect">
            <a:avLst>
              <a:gd name="adj" fmla="val 144759"/>
            </a:avLst>
          </a:prstGeom>
          <a:solidFill>
            <a:srgbClr val="4A6B6A"/>
          </a:solidFill>
          <a:ln/>
        </p:spPr>
      </p:sp>
      <p:sp>
        <p:nvSpPr>
          <p:cNvPr id="8" name="Shape 5"/>
          <p:cNvSpPr/>
          <p:nvPr/>
        </p:nvSpPr>
        <p:spPr>
          <a:xfrm>
            <a:off x="4306848" y="2234327"/>
            <a:ext cx="376952" cy="376952"/>
          </a:xfrm>
          <a:prstGeom prst="roundRect">
            <a:avLst>
              <a:gd name="adj" fmla="val 8002"/>
            </a:avLst>
          </a:prstGeom>
          <a:solidFill>
            <a:srgbClr val="315251"/>
          </a:solidFill>
          <a:ln/>
        </p:spPr>
      </p:sp>
      <p:sp>
        <p:nvSpPr>
          <p:cNvPr id="9" name="Text 6"/>
          <p:cNvSpPr/>
          <p:nvPr/>
        </p:nvSpPr>
        <p:spPr>
          <a:xfrm>
            <a:off x="4453414" y="2304455"/>
            <a:ext cx="83820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1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16868" y="2213372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Снаряжение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16868" y="2560320"/>
            <a:ext cx="8627150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Соберите необходимый инвентарь, включая нож, топор, компас, карту, аптечку, набор для разведения огня, непромокаемую одежду, спальный мешок и провизию.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683800" y="3797915"/>
            <a:ext cx="586383" cy="20836"/>
          </a:xfrm>
          <a:prstGeom prst="roundRect">
            <a:avLst>
              <a:gd name="adj" fmla="val 144759"/>
            </a:avLst>
          </a:prstGeom>
          <a:solidFill>
            <a:srgbClr val="4A6B6A"/>
          </a:solidFill>
          <a:ln/>
        </p:spPr>
      </p:sp>
      <p:sp>
        <p:nvSpPr>
          <p:cNvPr id="13" name="Shape 10"/>
          <p:cNvSpPr/>
          <p:nvPr/>
        </p:nvSpPr>
        <p:spPr>
          <a:xfrm>
            <a:off x="4306848" y="3619857"/>
            <a:ext cx="376952" cy="376952"/>
          </a:xfrm>
          <a:prstGeom prst="roundRect">
            <a:avLst>
              <a:gd name="adj" fmla="val 8002"/>
            </a:avLst>
          </a:prstGeom>
          <a:solidFill>
            <a:srgbClr val="315251"/>
          </a:solidFill>
          <a:ln/>
        </p:spPr>
      </p:sp>
      <p:sp>
        <p:nvSpPr>
          <p:cNvPr id="14" name="Text 11"/>
          <p:cNvSpPr/>
          <p:nvPr/>
        </p:nvSpPr>
        <p:spPr>
          <a:xfrm>
            <a:off x="4431863" y="3689985"/>
            <a:ext cx="126802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2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416868" y="3598902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Обучение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416868" y="3945850"/>
            <a:ext cx="8627150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Пройдите курс по основам выживания, где вы научитесь разводить огонь, строить укрытия, ориентироваться на местности и добывать пищу и воду.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4683800" y="5183445"/>
            <a:ext cx="586383" cy="20836"/>
          </a:xfrm>
          <a:prstGeom prst="roundRect">
            <a:avLst>
              <a:gd name="adj" fmla="val 144759"/>
            </a:avLst>
          </a:prstGeom>
          <a:solidFill>
            <a:srgbClr val="4A6B6A"/>
          </a:solidFill>
          <a:ln/>
        </p:spPr>
      </p:sp>
      <p:sp>
        <p:nvSpPr>
          <p:cNvPr id="18" name="Shape 15"/>
          <p:cNvSpPr/>
          <p:nvPr/>
        </p:nvSpPr>
        <p:spPr>
          <a:xfrm>
            <a:off x="4306848" y="5005388"/>
            <a:ext cx="376952" cy="376952"/>
          </a:xfrm>
          <a:prstGeom prst="roundRect">
            <a:avLst>
              <a:gd name="adj" fmla="val 8002"/>
            </a:avLst>
          </a:prstGeom>
          <a:solidFill>
            <a:srgbClr val="315251"/>
          </a:solidFill>
          <a:ln/>
        </p:spPr>
      </p:sp>
      <p:sp>
        <p:nvSpPr>
          <p:cNvPr id="19" name="Text 16"/>
          <p:cNvSpPr/>
          <p:nvPr/>
        </p:nvSpPr>
        <p:spPr>
          <a:xfrm>
            <a:off x="4430911" y="5075515"/>
            <a:ext cx="128707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3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416868" y="4984432"/>
            <a:ext cx="2456736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Планирование маршрута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416868" y="5331381"/>
            <a:ext cx="8627150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Составьте план маршрута, учитывая особенности местности, погодные условия и наличие ресурсов. Сообщите близким о своих планах и предполагаемом времени возвращения.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4683800" y="6568976"/>
            <a:ext cx="586383" cy="20836"/>
          </a:xfrm>
          <a:prstGeom prst="roundRect">
            <a:avLst>
              <a:gd name="adj" fmla="val 144759"/>
            </a:avLst>
          </a:prstGeom>
          <a:solidFill>
            <a:srgbClr val="4A6B6A"/>
          </a:solidFill>
          <a:ln/>
        </p:spPr>
      </p:sp>
      <p:sp>
        <p:nvSpPr>
          <p:cNvPr id="23" name="Shape 20"/>
          <p:cNvSpPr/>
          <p:nvPr/>
        </p:nvSpPr>
        <p:spPr>
          <a:xfrm>
            <a:off x="4306848" y="6390918"/>
            <a:ext cx="376952" cy="376952"/>
          </a:xfrm>
          <a:prstGeom prst="roundRect">
            <a:avLst>
              <a:gd name="adj" fmla="val 8002"/>
            </a:avLst>
          </a:prstGeom>
          <a:solidFill>
            <a:srgbClr val="315251"/>
          </a:solidFill>
          <a:ln/>
        </p:spPr>
      </p:sp>
      <p:sp>
        <p:nvSpPr>
          <p:cNvPr id="24" name="Text 21"/>
          <p:cNvSpPr/>
          <p:nvPr/>
        </p:nvSpPr>
        <p:spPr>
          <a:xfrm>
            <a:off x="4435197" y="6461046"/>
            <a:ext cx="120134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4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5416868" y="6369963"/>
            <a:ext cx="2924175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Проверка состояния здоровья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5416868" y="6716911"/>
            <a:ext cx="8627150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Проконсультируйтесь с врачом перед походом, чтобы убедиться, что вы здоровы и готовы к физическим нагрузкам.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6913BF-8C79-4DE3-8913-178A35C4435F}"/>
              </a:ext>
            </a:extLst>
          </p:cNvPr>
          <p:cNvSpPr txBox="1"/>
          <p:nvPr/>
        </p:nvSpPr>
        <p:spPr>
          <a:xfrm>
            <a:off x="87087" y="783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86383" y="742593"/>
            <a:ext cx="7971234" cy="9853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105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Порядок действий при автономном пребывании в природной среде</a:t>
            </a:r>
            <a:endParaRPr lang="en-US" sz="3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83" y="1979295"/>
            <a:ext cx="837724" cy="148601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675448" y="2146816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Поиск укрытия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675448" y="2493764"/>
            <a:ext cx="6882170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Найдите безопасное место для ночлега, защищенное от ветра и дождя. Постройте укрытие или используйте естественные убежища, например, пещеры или густые заросли.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83" y="3465314"/>
            <a:ext cx="837724" cy="134052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675448" y="3632835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Разведение огня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675448" y="3979783"/>
            <a:ext cx="6882170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Разведите костер, чтобы согреться, приготовить пищу и сигнализировать о своем местонахождении.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83" y="4805839"/>
            <a:ext cx="837724" cy="134052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675448" y="4973360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Поиск пищи и воды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675448" y="5320308"/>
            <a:ext cx="6882170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Найдите источник питьевой воды и съедобные растения.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83" y="6146363"/>
            <a:ext cx="837724" cy="134052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675448" y="6313884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Сохранение сил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1675448" y="6660833"/>
            <a:ext cx="6882170" cy="268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Избегайте лишних физических нагрузок и экономите энергию.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487D3-60BC-4AF8-9501-F18C7174FB2D}"/>
              </a:ext>
            </a:extLst>
          </p:cNvPr>
          <p:cNvSpPr txBox="1"/>
          <p:nvPr/>
        </p:nvSpPr>
        <p:spPr>
          <a:xfrm>
            <a:off x="87087" y="783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837724" y="1095970"/>
            <a:ext cx="10993993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Правила ориентирования на местности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7724" y="2158960"/>
            <a:ext cx="12954952" cy="4974550"/>
          </a:xfrm>
          <a:prstGeom prst="roundRect">
            <a:avLst>
              <a:gd name="adj" fmla="val 866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845344" y="2166580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1084659" y="2317790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b="1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Способ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58326" y="2317790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b="1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Описание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45344" y="2852023"/>
            <a:ext cx="12939713" cy="106846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084659" y="3003233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Компас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58326" y="3003233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Используйте компас для определения направлений.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45344" y="3920490"/>
            <a:ext cx="12939713" cy="106846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84659" y="4071699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Звезды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58326" y="4071699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Ориентируйтесь по Полярной звезде, которая всегда находится на севере.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45344" y="4988957"/>
            <a:ext cx="12939713" cy="106846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1084659" y="5140166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Солнце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558326" y="5140166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 полдень солнце находится на юге (в северном полушарии).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845344" y="6057424"/>
            <a:ext cx="12939713" cy="106846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1084659" y="6208633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Природные ориентиры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558326" y="6208633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Используйте деревья, которые обычно растут в определенном направлении.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B6EAA8-A676-4C3E-B676-806797876721}"/>
              </a:ext>
            </a:extLst>
          </p:cNvPr>
          <p:cNvSpPr txBox="1"/>
          <p:nvPr/>
        </p:nvSpPr>
        <p:spPr>
          <a:xfrm>
            <a:off x="87087" y="783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9375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56003" y="2920365"/>
            <a:ext cx="7900749" cy="563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35"/>
              </a:lnSpc>
              <a:buNone/>
            </a:pPr>
            <a:r>
              <a:rPr lang="en-US" sz="3548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Способы подачи сигналов бедствия</a:t>
            </a:r>
            <a:endParaRPr lang="en-US" sz="35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003" y="3770828"/>
            <a:ext cx="478750" cy="4787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56003" y="4441031"/>
            <a:ext cx="2252901" cy="2815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18"/>
              </a:lnSpc>
              <a:buNone/>
            </a:pPr>
            <a:r>
              <a:rPr lang="en-US" sz="1774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Костер</a:t>
            </a:r>
            <a:endParaRPr lang="en-US" sz="17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356003" y="4837509"/>
            <a:ext cx="5815489" cy="612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3"/>
              </a:lnSpc>
              <a:buNone/>
            </a:pPr>
            <a:r>
              <a:rPr lang="en-US" sz="1508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Разведите большой костер, чтобы сигнализировать о своем местонахождении.</a:t>
            </a:r>
            <a:endParaRPr lang="en-US" sz="15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670" y="3770828"/>
            <a:ext cx="478750" cy="4787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58670" y="4441031"/>
            <a:ext cx="2252901" cy="2815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18"/>
              </a:lnSpc>
              <a:buNone/>
            </a:pPr>
            <a:r>
              <a:rPr lang="en-US" sz="1774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Зеркало</a:t>
            </a:r>
            <a:endParaRPr lang="en-US" sz="17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58670" y="4837509"/>
            <a:ext cx="5815608" cy="612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3"/>
              </a:lnSpc>
              <a:buNone/>
            </a:pPr>
            <a:r>
              <a:rPr lang="en-US" sz="1508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Используйте зеркало для отражения солнечного света, чтобы подать сигнал бедствия.</a:t>
            </a:r>
            <a:endParaRPr lang="en-US" sz="15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003" y="6024443"/>
            <a:ext cx="478750" cy="47875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356003" y="6694646"/>
            <a:ext cx="2252901" cy="2815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18"/>
              </a:lnSpc>
              <a:buNone/>
            </a:pPr>
            <a:r>
              <a:rPr lang="en-US" sz="1774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Сигнальные ракеты</a:t>
            </a:r>
            <a:endParaRPr lang="en-US" sz="17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356003" y="7091124"/>
            <a:ext cx="5815489" cy="612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3"/>
              </a:lnSpc>
              <a:buNone/>
            </a:pPr>
            <a:r>
              <a:rPr lang="en-US" sz="1508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Запустите сигнальные ракеты, чтобы привлечь внимание с воздуха.</a:t>
            </a:r>
            <a:endParaRPr lang="en-US" sz="15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8670" y="6024443"/>
            <a:ext cx="478750" cy="47875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458670" y="6694646"/>
            <a:ext cx="2252901" cy="2815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18"/>
              </a:lnSpc>
              <a:buNone/>
            </a:pPr>
            <a:r>
              <a:rPr lang="en-US" sz="1774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Радиостанция</a:t>
            </a:r>
            <a:endParaRPr lang="en-US" sz="17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7458670" y="7091124"/>
            <a:ext cx="5815608" cy="612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3"/>
              </a:lnSpc>
              <a:buNone/>
            </a:pPr>
            <a:r>
              <a:rPr lang="en-US" sz="1508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Используйте радиостанцию для связи с помощью кода SOS или позывных.</a:t>
            </a:r>
            <a:endParaRPr lang="en-US" sz="15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ECEC14-A2CD-4608-9B8C-08A837EE2297}"/>
              </a:ext>
            </a:extLst>
          </p:cNvPr>
          <p:cNvSpPr txBox="1"/>
          <p:nvPr/>
        </p:nvSpPr>
        <p:spPr>
          <a:xfrm>
            <a:off x="87087" y="7837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597</Words>
  <Application>Microsoft Office PowerPoint</Application>
  <PresentationFormat>Произвольный</PresentationFormat>
  <Paragraphs>78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2024-07-18T06:54:04Z</dcterms:created>
  <dcterms:modified xsi:type="dcterms:W3CDTF">2024-07-18T06:58:06Z</dcterms:modified>
</cp:coreProperties>
</file>