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70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15200" y="9420"/>
            <a:ext cx="7315200" cy="21291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589"/>
              </a:lnSpc>
              <a:buNone/>
            </a:pPr>
            <a:r>
              <a:rPr lang="en-US" sz="4471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Строение и жизнедеятельность животной клетки</a:t>
            </a:r>
            <a:endParaRPr lang="en-US" sz="44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315200" y="2447225"/>
            <a:ext cx="7315200" cy="23424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92"/>
              </a:lnSpc>
              <a:buNone/>
            </a:pPr>
            <a:r>
              <a:rPr lang="en-US" sz="1620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Животная клетка - основная структурная и функциональная единица всех многоклеточных животных организмов. Она представляет собой сложную саморегулирующуюся систему, обладающую множеством жизненно важных процессов, таких как обмен веществ, размножение и рост. Детальное изучение строения и функций животной клетки имеет ключевое значение для понимания жизнедеятельности живых существ и практическое применение в различных областях биологии и медицины.</a:t>
            </a:r>
            <a:endParaRPr lang="en-US" sz="16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733588-EE73-4A9F-B2CA-FF50ECCBB7DC}"/>
              </a:ext>
            </a:extLst>
          </p:cNvPr>
          <p:cNvSpPr txBox="1"/>
          <p:nvPr/>
        </p:nvSpPr>
        <p:spPr>
          <a:xfrm>
            <a:off x="7315199" y="5073444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8 классе по теме: «Строение и жизнедеятельность животной клетки»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8E175-C9B4-4EA5-9FAF-6DF46A8E6EDE}"/>
              </a:ext>
            </a:extLst>
          </p:cNvPr>
          <p:cNvSpPr txBox="1"/>
          <p:nvPr/>
        </p:nvSpPr>
        <p:spPr>
          <a:xfrm>
            <a:off x="97971" y="979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sp>
        <p:nvSpPr>
          <p:cNvPr id="4" name="Text 2"/>
          <p:cNvSpPr/>
          <p:nvPr/>
        </p:nvSpPr>
        <p:spPr>
          <a:xfrm>
            <a:off x="864037" y="1216938"/>
            <a:ext cx="4937760" cy="6171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Введение в клетку</a:t>
            </a:r>
            <a:endParaRPr lang="en-US" sz="38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64037" y="2605445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87874" y="2734985"/>
            <a:ext cx="107633" cy="296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33"/>
              </a:lnSpc>
              <a:buNone/>
            </a:pPr>
            <a:r>
              <a:rPr lang="en-US" sz="2333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1</a:t>
            </a:r>
            <a:endParaRPr lang="en-US" sz="2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666280" y="2605445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Открытие клетки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666280" y="3062168"/>
            <a:ext cx="3333988" cy="35554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Клетка была открыта в 17 веке английским ученым Робертом Гуком при изучении структуры пробки. Он первым применил термин "клетка" для описания основных структурных единиц живых организмов.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247084" y="2605445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455444" y="2734985"/>
            <a:ext cx="138708" cy="296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33"/>
              </a:lnSpc>
              <a:buNone/>
            </a:pPr>
            <a:r>
              <a:rPr lang="en-US" sz="2333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2</a:t>
            </a:r>
            <a:endParaRPr lang="en-US" sz="2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049328" y="2605445"/>
            <a:ext cx="2894052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Клетка - единица жизни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049328" y="3062168"/>
            <a:ext cx="3333988" cy="31603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Клетка является основной единицей строения и жизнедеятельности всех живых организмов. Она выполняет ключевые функции, обеспечивающие существование живых существ.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630132" y="2605445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841468" y="2734985"/>
            <a:ext cx="132755" cy="296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33"/>
              </a:lnSpc>
              <a:buNone/>
            </a:pPr>
            <a:r>
              <a:rPr lang="en-US" sz="2333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3</a:t>
            </a:r>
            <a:endParaRPr lang="en-US" sz="2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0432375" y="2605445"/>
            <a:ext cx="256413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Разнообразие клеток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0432375" y="3062168"/>
            <a:ext cx="3333988" cy="39504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Существует огромное разнообразие клеток, различающихся по размеру, форме, строению и выполняемым функциям. Клетки могут быть одноклеточными и многоклеточными, прокариотическими и эукариотическими.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6122C6-805B-4CEA-8571-4C9DF041F6AF}"/>
              </a:ext>
            </a:extLst>
          </p:cNvPr>
          <p:cNvSpPr txBox="1"/>
          <p:nvPr/>
        </p:nvSpPr>
        <p:spPr>
          <a:xfrm>
            <a:off x="97971" y="979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sp>
        <p:nvSpPr>
          <p:cNvPr id="4" name="Text 2"/>
          <p:cNvSpPr/>
          <p:nvPr/>
        </p:nvSpPr>
        <p:spPr>
          <a:xfrm>
            <a:off x="864037" y="1331119"/>
            <a:ext cx="6579870" cy="6171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Строение животной клетки</a:t>
            </a:r>
            <a:endParaRPr lang="en-US" sz="38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64037" y="2565321"/>
            <a:ext cx="2812971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Основные компоненты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864037" y="3120747"/>
            <a:ext cx="3898821" cy="31603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Животная клетка состоит из следующих основных компонентов: клеточная мембрана, ядро, цитоплазма, органоиды (митохондрии, эндоплазматический ретикулум, аппарат Гольджи, лизосомы, рибосомы).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72695" y="2565321"/>
            <a:ext cx="2560558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Клеточная мембрана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372695" y="3120747"/>
            <a:ext cx="3898821" cy="35554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Клеточная мембрана - внешняя оболочка клетки, избирательно пропускающая необходимые вещества внутрь и выводящая продукты жизнедеятельности наружу. Она обеспечивает целостность клетки и ее взаимодействие с внешней средой.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881354" y="2565321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Ядро клетки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881354" y="3120747"/>
            <a:ext cx="3898821" cy="31603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Ядро содержит генетический материал клетки в виде хромосом и контролирует все процессы жизнедеятельности. Оно играет ключевую роль в хранении, воспроизведении и передаче наследственной информации.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9BBB4D-042B-45F2-8F8B-99B32160A296}"/>
              </a:ext>
            </a:extLst>
          </p:cNvPr>
          <p:cNvSpPr txBox="1"/>
          <p:nvPr/>
        </p:nvSpPr>
        <p:spPr>
          <a:xfrm>
            <a:off x="97971" y="979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sp>
        <p:nvSpPr>
          <p:cNvPr id="4" name="Text 2"/>
          <p:cNvSpPr/>
          <p:nvPr/>
        </p:nvSpPr>
        <p:spPr>
          <a:xfrm>
            <a:off x="1085017" y="661630"/>
            <a:ext cx="8491895" cy="5888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637"/>
              </a:lnSpc>
              <a:buNone/>
            </a:pPr>
            <a:r>
              <a:rPr lang="en-US" sz="3709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Химический состав животной клетки</a:t>
            </a:r>
            <a:endParaRPr lang="en-US" sz="37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085017" y="1721525"/>
            <a:ext cx="6112431" cy="2805470"/>
          </a:xfrm>
          <a:prstGeom prst="roundRect">
            <a:avLst>
              <a:gd name="adj" fmla="val 3778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328142" y="1964650"/>
            <a:ext cx="2355413" cy="2943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8"/>
              </a:lnSpc>
              <a:buNone/>
            </a:pPr>
            <a:r>
              <a:rPr lang="en-US" sz="1855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Вода</a:t>
            </a:r>
            <a:endParaRPr lang="en-US" sz="18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328142" y="2400300"/>
            <a:ext cx="5626179" cy="18835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68"/>
              </a:lnSpc>
              <a:buNone/>
            </a:pPr>
            <a:r>
              <a:rPr lang="en-US" sz="1855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Вода является основным компонентом клетки, составляя 70-90% ее массы. Она участвует во всех биохимических реакциях и обеспечивает растворение и перенос питательных веществ и продуктов обмена.</a:t>
            </a:r>
            <a:endParaRPr lang="en-US" sz="18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32953" y="1721525"/>
            <a:ext cx="6112431" cy="2805470"/>
          </a:xfrm>
          <a:prstGeom prst="roundRect">
            <a:avLst>
              <a:gd name="adj" fmla="val 3778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76078" y="1964650"/>
            <a:ext cx="2355413" cy="2943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8"/>
              </a:lnSpc>
              <a:buNone/>
            </a:pPr>
            <a:r>
              <a:rPr lang="en-US" sz="1855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Белки</a:t>
            </a:r>
            <a:endParaRPr lang="en-US" sz="18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76078" y="2400300"/>
            <a:ext cx="5626179" cy="18835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68"/>
              </a:lnSpc>
              <a:buNone/>
            </a:pPr>
            <a:r>
              <a:rPr lang="en-US" sz="1855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Белки являются основой структурных компонентов клетки и участвуют во всех биологических процессах. Они выступают в роли ферментов, рецепторов, транспортных и сократительных белков.</a:t>
            </a:r>
            <a:endParaRPr lang="en-US" sz="18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1085017" y="4762500"/>
            <a:ext cx="6112431" cy="2805470"/>
          </a:xfrm>
          <a:prstGeom prst="roundRect">
            <a:avLst>
              <a:gd name="adj" fmla="val 3778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328142" y="5005626"/>
            <a:ext cx="2575679" cy="2943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8"/>
              </a:lnSpc>
              <a:buNone/>
            </a:pPr>
            <a:r>
              <a:rPr lang="en-US" sz="1855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Нуклеиновые кислоты</a:t>
            </a:r>
            <a:endParaRPr lang="en-US" sz="18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328142" y="5441275"/>
            <a:ext cx="5626179" cy="18835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68"/>
              </a:lnSpc>
              <a:buNone/>
            </a:pPr>
            <a:r>
              <a:rPr lang="en-US" sz="1855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ДНК и РНК содержат генетическую информацию, необходимую для синтеза белков и обеспечения жизнедеятельности клетки. ДНК хранит наследственную информацию, а РНК участвует в ее реализации.</a:t>
            </a:r>
            <a:endParaRPr lang="en-US" sz="18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32953" y="4762500"/>
            <a:ext cx="6112431" cy="2805470"/>
          </a:xfrm>
          <a:prstGeom prst="roundRect">
            <a:avLst>
              <a:gd name="adj" fmla="val 3778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76078" y="5005626"/>
            <a:ext cx="2355413" cy="2943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8"/>
              </a:lnSpc>
              <a:buNone/>
            </a:pPr>
            <a:r>
              <a:rPr lang="en-US" sz="1855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Липиды</a:t>
            </a:r>
            <a:endParaRPr lang="en-US" sz="18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676078" y="5441275"/>
            <a:ext cx="5626179" cy="15068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68"/>
              </a:lnSpc>
              <a:buNone/>
            </a:pPr>
            <a:r>
              <a:rPr lang="en-US" sz="1855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Липиды выполняют структурную, энергетическую и регуляторную функции. Они входят в состав клеточных мембран и участвуют в процессах передачи сигналов.</a:t>
            </a:r>
            <a:endParaRPr lang="en-US" sz="18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DB6997-FC51-4D68-9BDA-11E3E5745B77}"/>
              </a:ext>
            </a:extLst>
          </p:cNvPr>
          <p:cNvSpPr txBox="1"/>
          <p:nvPr/>
        </p:nvSpPr>
        <p:spPr>
          <a:xfrm>
            <a:off x="97971" y="979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9194125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6027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744033" y="2635448"/>
            <a:ext cx="9142214" cy="8639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402"/>
              </a:lnSpc>
              <a:buNone/>
            </a:pPr>
            <a:r>
              <a:rPr lang="en-US" sz="2722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Основные процессы жизнедеятельности животной клетки</a:t>
            </a:r>
            <a:endParaRPr lang="en-US" sz="27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744033" y="6238756"/>
            <a:ext cx="9142214" cy="34528"/>
          </a:xfrm>
          <a:prstGeom prst="roundRect">
            <a:avLst>
              <a:gd name="adj" fmla="val 225237"/>
            </a:avLst>
          </a:prstGeom>
          <a:solidFill>
            <a:srgbClr val="CCCCCC"/>
          </a:solidFill>
          <a:ln/>
        </p:spPr>
      </p:sp>
      <p:sp>
        <p:nvSpPr>
          <p:cNvPr id="7" name="Shape 4"/>
          <p:cNvSpPr/>
          <p:nvPr/>
        </p:nvSpPr>
        <p:spPr>
          <a:xfrm>
            <a:off x="4969073" y="5633978"/>
            <a:ext cx="34528" cy="604838"/>
          </a:xfrm>
          <a:prstGeom prst="roundRect">
            <a:avLst>
              <a:gd name="adj" fmla="val 225237"/>
            </a:avLst>
          </a:prstGeom>
          <a:solidFill>
            <a:srgbClr val="CCCCCC"/>
          </a:solidFill>
          <a:ln/>
        </p:spPr>
      </p:sp>
      <p:sp>
        <p:nvSpPr>
          <p:cNvPr id="8" name="Shape 5"/>
          <p:cNvSpPr/>
          <p:nvPr/>
        </p:nvSpPr>
        <p:spPr>
          <a:xfrm>
            <a:off x="4792028" y="6044386"/>
            <a:ext cx="388739" cy="388739"/>
          </a:xfrm>
          <a:prstGeom prst="roundRect">
            <a:avLst>
              <a:gd name="adj" fmla="val 20006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948714" y="6134993"/>
            <a:ext cx="75248" cy="2074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633"/>
              </a:lnSpc>
              <a:buNone/>
            </a:pPr>
            <a:r>
              <a:rPr lang="en-US" sz="1633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1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122301" y="3758565"/>
            <a:ext cx="1728192" cy="2160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701"/>
              </a:lnSpc>
              <a:buNone/>
            </a:pPr>
            <a:r>
              <a:rPr lang="en-US" sz="1361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Обмен веществ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916793" y="4078248"/>
            <a:ext cx="4139208" cy="13829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177"/>
              </a:lnSpc>
              <a:buNone/>
            </a:pPr>
            <a:r>
              <a:rPr lang="en-US" sz="1361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Клетка постоянно обменивается веществами с внешней средой, поглощая необходимые питательные вещества и выделяя продукты жизнедеятельности. Этот непрерывный процесс поддерживает жизнеспособность клетки.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7297817" y="6238696"/>
            <a:ext cx="34528" cy="604838"/>
          </a:xfrm>
          <a:prstGeom prst="roundRect">
            <a:avLst>
              <a:gd name="adj" fmla="val 225237"/>
            </a:avLst>
          </a:prstGeom>
          <a:solidFill>
            <a:srgbClr val="CCCCCC"/>
          </a:solidFill>
          <a:ln/>
        </p:spPr>
      </p:sp>
      <p:sp>
        <p:nvSpPr>
          <p:cNvPr id="13" name="Shape 10"/>
          <p:cNvSpPr/>
          <p:nvPr/>
        </p:nvSpPr>
        <p:spPr>
          <a:xfrm>
            <a:off x="7120771" y="6044386"/>
            <a:ext cx="388739" cy="388739"/>
          </a:xfrm>
          <a:prstGeom prst="roundRect">
            <a:avLst>
              <a:gd name="adj" fmla="val 20006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266623" y="6134993"/>
            <a:ext cx="97036" cy="2074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633"/>
              </a:lnSpc>
              <a:buNone/>
            </a:pPr>
            <a:r>
              <a:rPr lang="en-US" sz="1633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2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451044" y="7016353"/>
            <a:ext cx="1728192" cy="2160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701"/>
              </a:lnSpc>
              <a:buNone/>
            </a:pPr>
            <a:r>
              <a:rPr lang="en-US" sz="1361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Дыхание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3243943" y="7216290"/>
            <a:ext cx="9142214" cy="13829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177"/>
              </a:lnSpc>
              <a:buNone/>
            </a:pPr>
            <a:r>
              <a:rPr lang="en-US" sz="1361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В процессе клеточного дыхания клетка преобразует энергию органических соединений в форму, доступную для использования - АТФ. Это основной источник энергии для всех внутриклеточных процессов.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9626560" y="5633978"/>
            <a:ext cx="34528" cy="604838"/>
          </a:xfrm>
          <a:prstGeom prst="roundRect">
            <a:avLst>
              <a:gd name="adj" fmla="val 225237"/>
            </a:avLst>
          </a:prstGeom>
          <a:solidFill>
            <a:srgbClr val="CCCCCC"/>
          </a:solidFill>
          <a:ln/>
        </p:spPr>
      </p:sp>
      <p:sp>
        <p:nvSpPr>
          <p:cNvPr id="18" name="Shape 15"/>
          <p:cNvSpPr/>
          <p:nvPr/>
        </p:nvSpPr>
        <p:spPr>
          <a:xfrm>
            <a:off x="9449514" y="6044386"/>
            <a:ext cx="388739" cy="388739"/>
          </a:xfrm>
          <a:prstGeom prst="roundRect">
            <a:avLst>
              <a:gd name="adj" fmla="val 20006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9597390" y="6134993"/>
            <a:ext cx="92869" cy="2074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633"/>
              </a:lnSpc>
              <a:buNone/>
            </a:pPr>
            <a:r>
              <a:rPr lang="en-US" sz="1633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3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779788" y="4035147"/>
            <a:ext cx="1728192" cy="2160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701"/>
              </a:lnSpc>
              <a:buNone/>
            </a:pPr>
            <a:r>
              <a:rPr lang="en-US" sz="1361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Биосинтез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7574280" y="4354830"/>
            <a:ext cx="4139208" cy="11063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177"/>
              </a:lnSpc>
              <a:buNone/>
            </a:pPr>
            <a:r>
              <a:rPr lang="en-US" sz="1361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Клетка постоянно синтезирует новые молекулы, необходимые для ее функционирования и роста. Это касается белков, углеводов, липидов и других важных соединений.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B24A42-1525-4AC0-91EF-186B8BDA6CAD}"/>
              </a:ext>
            </a:extLst>
          </p:cNvPr>
          <p:cNvSpPr txBox="1"/>
          <p:nvPr/>
        </p:nvSpPr>
        <p:spPr>
          <a:xfrm>
            <a:off x="97971" y="979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15566" y="1053584"/>
            <a:ext cx="5504498" cy="5111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025"/>
              </a:lnSpc>
              <a:buNone/>
            </a:pPr>
            <a:r>
              <a:rPr lang="en-US" sz="3220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Размножение и рост клеток</a:t>
            </a:r>
            <a:endParaRPr lang="en-US" sz="32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66" y="1871424"/>
            <a:ext cx="1022271" cy="176819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044541" y="2075855"/>
            <a:ext cx="2044660" cy="2555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13"/>
              </a:lnSpc>
              <a:buNone/>
            </a:pPr>
            <a:r>
              <a:rPr lang="en-US" sz="1610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Митоз</a:t>
            </a:r>
            <a:endParaRPr lang="en-US" sz="16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044541" y="2453997"/>
            <a:ext cx="8212693" cy="9811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76"/>
              </a:lnSpc>
              <a:buNone/>
            </a:pPr>
            <a:r>
              <a:rPr lang="en-US" sz="1610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Митоз - это процесс деления ядра клетки, в результате которого образуются две генетически идентичные дочерние клетки. Это основной механизм роста и восстановления клеток в многоклеточных организмах.</a:t>
            </a:r>
            <a:endParaRPr lang="en-US" sz="16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66" y="3639622"/>
            <a:ext cx="1022271" cy="176819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044541" y="3844052"/>
            <a:ext cx="2044660" cy="2555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13"/>
              </a:lnSpc>
              <a:buNone/>
            </a:pPr>
            <a:r>
              <a:rPr lang="en-US" sz="1610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Мейоз</a:t>
            </a:r>
            <a:endParaRPr lang="en-US" sz="16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044541" y="4222194"/>
            <a:ext cx="8212693" cy="9811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76"/>
              </a:lnSpc>
              <a:buNone/>
            </a:pPr>
            <a:r>
              <a:rPr lang="en-US" sz="1610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Мейоз - особый тип деления, при котором образуются гаметы (половые клетки) с половинным набором хромосом. Это важно для полового размножения и обеспечения генетического разнообразия.</a:t>
            </a:r>
            <a:endParaRPr lang="en-US" sz="16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566" y="5407819"/>
            <a:ext cx="1022271" cy="176819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044541" y="5612249"/>
            <a:ext cx="2044660" cy="2555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13"/>
              </a:lnSpc>
              <a:buNone/>
            </a:pPr>
            <a:r>
              <a:rPr lang="en-US" sz="1610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Дифференцировка</a:t>
            </a:r>
            <a:endParaRPr lang="en-US" sz="16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2044541" y="5990392"/>
            <a:ext cx="8212693" cy="9811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76"/>
              </a:lnSpc>
              <a:buNone/>
            </a:pPr>
            <a:r>
              <a:rPr lang="en-US" sz="1610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В процессе развития многоклеточных организмов клетки проходят дифференцировку, специализируясь на выполнении определенных функций. Это позволяет формировать разнообразные ткани и органы.</a:t>
            </a:r>
            <a:endParaRPr lang="en-US" sz="16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B426E0-82DE-4F44-B410-D0147B16D965}"/>
              </a:ext>
            </a:extLst>
          </p:cNvPr>
          <p:cNvSpPr txBox="1"/>
          <p:nvPr/>
        </p:nvSpPr>
        <p:spPr>
          <a:xfrm>
            <a:off x="97971" y="979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sp>
        <p:nvSpPr>
          <p:cNvPr id="4" name="Text 2"/>
          <p:cNvSpPr/>
          <p:nvPr/>
        </p:nvSpPr>
        <p:spPr>
          <a:xfrm>
            <a:off x="886182" y="670441"/>
            <a:ext cx="12857917" cy="12151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85"/>
              </a:lnSpc>
              <a:buNone/>
            </a:pPr>
            <a:r>
              <a:rPr lang="en-US" sz="3828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Значение изучения животной клетки и перспективы исследований</a:t>
            </a:r>
            <a:endParaRPr lang="en-US" sz="38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82" y="2371606"/>
            <a:ext cx="607576" cy="60757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86182" y="3222188"/>
            <a:ext cx="2430542" cy="3037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2"/>
              </a:lnSpc>
              <a:buNone/>
            </a:pPr>
            <a:r>
              <a:rPr lang="en-US" sz="1914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Медицина</a:t>
            </a:r>
            <a:endParaRPr lang="en-US" sz="19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86182" y="3671649"/>
            <a:ext cx="2940963" cy="34986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1914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Знания о строении и функциях клетки имеют огромное значение для диагностики и лечения различных заболеваний, а также для разработки новых лекарственных препаратов.</a:t>
            </a:r>
            <a:endParaRPr lang="en-US" sz="19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714" y="2371606"/>
            <a:ext cx="607576" cy="60757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191714" y="3222188"/>
            <a:ext cx="2430542" cy="3037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2"/>
              </a:lnSpc>
              <a:buNone/>
            </a:pPr>
            <a:r>
              <a:rPr lang="en-US" sz="1914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Биология</a:t>
            </a:r>
            <a:endParaRPr lang="en-US" sz="19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191714" y="3671649"/>
            <a:ext cx="2941082" cy="38873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1914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Исследование клетки лежит в основе понимания всех процессов жизнедеятельности организмов, от размножения до поведения. Это ключ к изучению эволюции и происхождения жизни.</a:t>
            </a:r>
            <a:endParaRPr lang="en-US" sz="19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7366" y="2371606"/>
            <a:ext cx="607576" cy="607576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97366" y="3222188"/>
            <a:ext cx="2430542" cy="3037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2"/>
              </a:lnSpc>
              <a:buNone/>
            </a:pPr>
            <a:r>
              <a:rPr lang="en-US" sz="1914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Биоинженерия</a:t>
            </a:r>
            <a:endParaRPr lang="en-US" sz="19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497366" y="3671649"/>
            <a:ext cx="2941082" cy="31099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1914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Достижения в области изучения клеток открывают новые возможности в области клеточной инженерии, тканевой инженерии и регенеративной медицины.</a:t>
            </a:r>
            <a:endParaRPr lang="en-US" sz="19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3017" y="2371606"/>
            <a:ext cx="607576" cy="607576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803017" y="3222188"/>
            <a:ext cx="2430542" cy="3037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2"/>
              </a:lnSpc>
              <a:buNone/>
            </a:pPr>
            <a:r>
              <a:rPr lang="en-US" sz="1914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Нанотехнологии</a:t>
            </a:r>
            <a:endParaRPr lang="en-US" sz="19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0803017" y="3671649"/>
            <a:ext cx="2941082" cy="34986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1914" dirty="0">
                <a:solidFill>
                  <a:srgbClr val="383838"/>
                </a:solidFill>
                <a:latin typeface="Arial" panose="020B0604020202020204" pitchFamily="34" charset="0"/>
                <a:ea typeface="Patrick Hand" pitchFamily="34" charset="-122"/>
                <a:cs typeface="Arial" panose="020B0604020202020204" pitchFamily="34" charset="0"/>
              </a:rPr>
              <a:t>Знания о структуре и функциях клетки на молекулярном и субклеточном уровне применяются в разработке нанотехнологических устройств для диагностики и лечения.</a:t>
            </a:r>
            <a:endParaRPr lang="en-US" sz="19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E84AAD-9652-441F-A405-85C719FFACFE}"/>
              </a:ext>
            </a:extLst>
          </p:cNvPr>
          <p:cNvSpPr txBox="1"/>
          <p:nvPr/>
        </p:nvSpPr>
        <p:spPr>
          <a:xfrm>
            <a:off x="97971" y="979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700</Words>
  <Application>Microsoft Office PowerPoint</Application>
  <PresentationFormat>Произвольный</PresentationFormat>
  <Paragraphs>71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2024-06-26T13:05:10Z</dcterms:created>
  <dcterms:modified xsi:type="dcterms:W3CDTF">2024-06-26T13:10:46Z</dcterms:modified>
</cp:coreProperties>
</file>