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62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8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1" y="45510"/>
            <a:ext cx="7315199" cy="18703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5000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Низшие растения. Зеленые водоросли.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621" y="1936515"/>
            <a:ext cx="7315199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Низшие растения, или талломные растения, представляют собой обширную и разнообразную группу организмов, которые играют важную роль в экосистемах нашей планеты. Среди них особое место занимают зеленые водоросли - удивительные одноклеточные и многоклеточные организмы, обладающие уникальными характеристиками и жизненными циклами.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24C93-C187-4E6A-9E52-46FDD80CCE49}"/>
              </a:ext>
            </a:extLst>
          </p:cNvPr>
          <p:cNvSpPr txBox="1"/>
          <p:nvPr/>
        </p:nvSpPr>
        <p:spPr>
          <a:xfrm>
            <a:off x="0" y="4150773"/>
            <a:ext cx="7307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6 классе по теме: «Низшие растения. Водоросли. Лабораторная работа «Низшие растения. Зеленые водоросли. Практическая работа «Изучение строения многоклеточных нитчатых водорослей (на примере спирогиры и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улотрикса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 Бурые и красные водоросли»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3FA99-09CA-4E0C-A9FE-944B403990E9}"/>
              </a:ext>
            </a:extLst>
          </p:cNvPr>
          <p:cNvSpPr txBox="1"/>
          <p:nvPr/>
        </p:nvSpPr>
        <p:spPr>
          <a:xfrm>
            <a:off x="1285602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061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63510" y="3179564"/>
            <a:ext cx="6399371" cy="6515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30"/>
              </a:lnSpc>
              <a:buNone/>
            </a:pPr>
            <a:r>
              <a:rPr lang="en-US" sz="410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Введение в тему урока</a:t>
            </a:r>
            <a:endParaRPr lang="en-US" sz="41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363510" y="4378285"/>
            <a:ext cx="469106" cy="469106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515314" y="4417338"/>
            <a:ext cx="165497" cy="3908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78"/>
              </a:lnSpc>
              <a:buNone/>
            </a:pPr>
            <a:r>
              <a:rPr lang="en-US" sz="2463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041094" y="4378285"/>
            <a:ext cx="2484596" cy="6515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5"/>
              </a:lnSpc>
              <a:buNone/>
            </a:pPr>
            <a:r>
              <a:rPr lang="en-US" sz="205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Определение низших растений</a:t>
            </a:r>
            <a:endParaRPr lang="en-US" sz="20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041094" y="5154811"/>
            <a:ext cx="2484596" cy="25012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3"/>
              </a:lnSpc>
              <a:buNone/>
            </a:pPr>
            <a:r>
              <a:rPr lang="en-US" sz="164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Низшие растения - это организмы, не имеющие корней, стеблей и листьев, но обладающие хлорофиллом и способные к фотосинтезу.</a:t>
            </a:r>
            <a:endParaRPr lang="en-US" sz="16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734169" y="4378285"/>
            <a:ext cx="469106" cy="469106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811917" y="4417338"/>
            <a:ext cx="313611" cy="3908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78"/>
              </a:lnSpc>
              <a:buNone/>
            </a:pPr>
            <a:r>
              <a:rPr lang="en-US" sz="2463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411754" y="4378285"/>
            <a:ext cx="2484596" cy="9772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5"/>
              </a:lnSpc>
              <a:buNone/>
            </a:pPr>
            <a:r>
              <a:rPr lang="en-US" sz="205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Значение изучения низших растений</a:t>
            </a:r>
            <a:endParaRPr lang="en-US" sz="20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411754" y="5480566"/>
            <a:ext cx="2484596" cy="18759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3"/>
              </a:lnSpc>
              <a:buNone/>
            </a:pPr>
            <a:r>
              <a:rPr lang="en-US" sz="164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Понимание структуры, функций и роли низших растений в экосистемах является ключом к познанию основ биологии и экологии.</a:t>
            </a:r>
            <a:endParaRPr lang="en-US" sz="16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9104828" y="4378285"/>
            <a:ext cx="469106" cy="469106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174361" y="4417338"/>
            <a:ext cx="329922" cy="3908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78"/>
              </a:lnSpc>
              <a:buNone/>
            </a:pPr>
            <a:r>
              <a:rPr lang="en-US" sz="2463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9782413" y="4378285"/>
            <a:ext cx="2484596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5"/>
              </a:lnSpc>
              <a:buNone/>
            </a:pPr>
            <a:r>
              <a:rPr lang="en-US" sz="205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Цели урока</a:t>
            </a:r>
            <a:endParaRPr lang="en-US" sz="20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782413" y="4829056"/>
            <a:ext cx="2484596" cy="18759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3"/>
              </a:lnSpc>
              <a:buNone/>
            </a:pPr>
            <a:r>
              <a:rPr lang="en-US" sz="164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Ознакомиться с разнообразием низших растений, особенно зеленых водорослей, изучить их строение и жизненные циклы.</a:t>
            </a:r>
            <a:endParaRPr lang="en-US" sz="16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432493-2412-43BE-A521-6972F3F73AAE}"/>
              </a:ext>
            </a:extLst>
          </p:cNvPr>
          <p:cNvSpPr txBox="1"/>
          <p:nvPr/>
        </p:nvSpPr>
        <p:spPr>
          <a:xfrm>
            <a:off x="1285602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772245"/>
            <a:ext cx="1033176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Разнообразие низших организмов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3022044"/>
            <a:ext cx="292941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Зеленые водоросли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3591401"/>
            <a:ext cx="3156347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Являются одними из самых распространенных и древних низших растений. Обладают высокой адаптивностью, встречаются в разных водных и наземных средах.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30220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Бурые водоросли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3591401"/>
            <a:ext cx="3156347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Крупные водные организмы, обитающие преимущественно в морских экосистемах. Имеют сложное строение и разнообразные формы.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3022044"/>
            <a:ext cx="291500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Красные водоросли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3591401"/>
            <a:ext cx="3156347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Отличаются уникальным пигментным составом, что позволяет им обитать на больших глубинах. Играют важную роль в формировании биологического разнообразия морей.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D4C45-1243-43D4-9901-4A42F6835E62}"/>
              </a:ext>
            </a:extLst>
          </p:cNvPr>
          <p:cNvSpPr txBox="1"/>
          <p:nvPr/>
        </p:nvSpPr>
        <p:spPr>
          <a:xfrm>
            <a:off x="1285602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557820" y="552569"/>
            <a:ext cx="9514761" cy="12518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29"/>
              </a:lnSpc>
              <a:buNone/>
            </a:pPr>
            <a:r>
              <a:rPr lang="en-US" sz="394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Зеленые водоросли: строение и жизненный цикл</a:t>
            </a:r>
            <a:endParaRPr lang="en-US" sz="39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5198" y="2204918"/>
            <a:ext cx="40005" cy="5472113"/>
          </a:xfrm>
          <a:prstGeom prst="roundRect">
            <a:avLst>
              <a:gd name="adj" fmla="val 225324"/>
            </a:avLst>
          </a:prstGeom>
          <a:solidFill>
            <a:srgbClr val="6D9121"/>
          </a:solidFill>
          <a:ln/>
        </p:spPr>
      </p:sp>
      <p:sp>
        <p:nvSpPr>
          <p:cNvPr id="6" name="Shape 3"/>
          <p:cNvSpPr/>
          <p:nvPr/>
        </p:nvSpPr>
        <p:spPr>
          <a:xfrm>
            <a:off x="6388834" y="2635448"/>
            <a:ext cx="701040" cy="40005"/>
          </a:xfrm>
          <a:prstGeom prst="roundRect">
            <a:avLst>
              <a:gd name="adj" fmla="val 225324"/>
            </a:avLst>
          </a:prstGeom>
          <a:solidFill>
            <a:srgbClr val="6D9121"/>
          </a:solidFill>
          <a:ln/>
        </p:spPr>
      </p:sp>
      <p:sp>
        <p:nvSpPr>
          <p:cNvPr id="7" name="Shape 4"/>
          <p:cNvSpPr/>
          <p:nvPr/>
        </p:nvSpPr>
        <p:spPr>
          <a:xfrm>
            <a:off x="7089874" y="2430185"/>
            <a:ext cx="450652" cy="450652"/>
          </a:xfrm>
          <a:prstGeom prst="roundRect">
            <a:avLst>
              <a:gd name="adj" fmla="val 2000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35726" y="2467689"/>
            <a:ext cx="158948" cy="3756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57"/>
              </a:lnSpc>
              <a:buNone/>
            </a:pPr>
            <a:r>
              <a:rPr lang="en-US" sz="236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3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709630" y="2405182"/>
            <a:ext cx="2503884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64"/>
              </a:lnSpc>
              <a:buNone/>
            </a:pPr>
            <a:r>
              <a:rPr lang="en-US" sz="197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Строение</a:t>
            </a:r>
            <a:endParaRPr lang="en-US" sz="19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557820" y="2838212"/>
            <a:ext cx="3655695" cy="21027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66"/>
              </a:lnSpc>
              <a:buNone/>
            </a:pPr>
            <a:r>
              <a:rPr lang="en-US" sz="1577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Зеленые водоросли могут быть одноклеточными или многоклеточными, обладать разнообразными формами, но всегда имеют клеточную стенку, содержащую целлюлозу, и хлоропласты с хлорофиллом a и b.</a:t>
            </a:r>
            <a:endParaRPr lang="en-US" sz="1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540526" y="3636883"/>
            <a:ext cx="701040" cy="40005"/>
          </a:xfrm>
          <a:prstGeom prst="roundRect">
            <a:avLst>
              <a:gd name="adj" fmla="val 225324"/>
            </a:avLst>
          </a:prstGeom>
          <a:solidFill>
            <a:srgbClr val="6D9121"/>
          </a:solidFill>
          <a:ln/>
        </p:spPr>
      </p:sp>
      <p:sp>
        <p:nvSpPr>
          <p:cNvPr id="12" name="Shape 9"/>
          <p:cNvSpPr/>
          <p:nvPr/>
        </p:nvSpPr>
        <p:spPr>
          <a:xfrm>
            <a:off x="7089874" y="3431619"/>
            <a:ext cx="450652" cy="450652"/>
          </a:xfrm>
          <a:prstGeom prst="roundRect">
            <a:avLst>
              <a:gd name="adj" fmla="val 2000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164526" y="3469124"/>
            <a:ext cx="301347" cy="3756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57"/>
              </a:lnSpc>
              <a:buNone/>
            </a:pPr>
            <a:r>
              <a:rPr lang="en-US" sz="236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3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416885" y="3406616"/>
            <a:ext cx="2503884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64"/>
              </a:lnSpc>
              <a:buNone/>
            </a:pPr>
            <a:r>
              <a:rPr lang="en-US" sz="197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Жизненный цикл</a:t>
            </a:r>
            <a:endParaRPr lang="en-US" sz="19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416885" y="3839647"/>
            <a:ext cx="3655695" cy="15019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6"/>
              </a:lnSpc>
              <a:buNone/>
            </a:pPr>
            <a:r>
              <a:rPr lang="en-US" sz="1577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Жизненный цикл зеленых водорослей может быть как простым (только полового размножения), так и более сложным, включающим чередование поколений.</a:t>
            </a:r>
            <a:endParaRPr lang="en-US" sz="1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388834" y="5772031"/>
            <a:ext cx="701040" cy="40005"/>
          </a:xfrm>
          <a:prstGeom prst="roundRect">
            <a:avLst>
              <a:gd name="adj" fmla="val 225324"/>
            </a:avLst>
          </a:prstGeom>
          <a:solidFill>
            <a:srgbClr val="6D9121"/>
          </a:solidFill>
          <a:ln/>
        </p:spPr>
      </p:sp>
      <p:sp>
        <p:nvSpPr>
          <p:cNvPr id="17" name="Shape 14"/>
          <p:cNvSpPr/>
          <p:nvPr/>
        </p:nvSpPr>
        <p:spPr>
          <a:xfrm>
            <a:off x="7089874" y="5566767"/>
            <a:ext cx="450652" cy="450652"/>
          </a:xfrm>
          <a:prstGeom prst="roundRect">
            <a:avLst>
              <a:gd name="adj" fmla="val 2000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156668" y="5604272"/>
            <a:ext cx="316944" cy="3756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57"/>
              </a:lnSpc>
              <a:buNone/>
            </a:pPr>
            <a:r>
              <a:rPr lang="en-US" sz="236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3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3709630" y="5541764"/>
            <a:ext cx="2503884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64"/>
              </a:lnSpc>
              <a:buNone/>
            </a:pPr>
            <a:r>
              <a:rPr lang="en-US" sz="197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Распространение</a:t>
            </a:r>
            <a:endParaRPr lang="en-US" sz="19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557820" y="5974794"/>
            <a:ext cx="3655695" cy="15019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66"/>
              </a:lnSpc>
              <a:buNone/>
            </a:pPr>
            <a:r>
              <a:rPr lang="en-US" sz="1577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Зеленые водоросли широко распространены в различных водных и наземных экосистемах, играя важную роль в качестве первичных продуцентов.</a:t>
            </a:r>
            <a:endParaRPr lang="en-US" sz="1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4F4299-69D8-4D25-AF5B-EB0693963E7F}"/>
              </a:ext>
            </a:extLst>
          </p:cNvPr>
          <p:cNvSpPr txBox="1"/>
          <p:nvPr/>
        </p:nvSpPr>
        <p:spPr>
          <a:xfrm>
            <a:off x="1285602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64746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Бурые водоросли: характеристика и значение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2480548"/>
            <a:ext cx="5166122" cy="2606278"/>
          </a:xfrm>
          <a:prstGeom prst="roundRect">
            <a:avLst>
              <a:gd name="adj" fmla="val 3836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67783" y="271033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Строение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67783" y="3190756"/>
            <a:ext cx="470654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Бурые водоросли - крупные многоклеточные организмы, имеющие сложное дифференцированное строение с ризоидами, стеблями и листовидными частями.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2480548"/>
            <a:ext cx="5166122" cy="2606278"/>
          </a:xfrm>
          <a:prstGeom prst="roundRect">
            <a:avLst>
              <a:gd name="adj" fmla="val 3836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6076" y="271033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Среда обитания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56076" y="3190756"/>
            <a:ext cx="470654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Большинство бурых водорослей обитают в морских экосистемах, формируя масштабные подводные "леса" на скалистых побережьях.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037993" y="5308997"/>
            <a:ext cx="5166122" cy="2273022"/>
          </a:xfrm>
          <a:prstGeom prst="roundRect">
            <a:avLst>
              <a:gd name="adj" fmla="val 439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67783" y="55387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Значение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267783" y="6019205"/>
            <a:ext cx="470654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Бурые водоросли играют ключевую роль в прибрежных экосистемах, обеспечивая пищу и укрытие для многих морских организмов.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5308997"/>
            <a:ext cx="5166122" cy="2273022"/>
          </a:xfrm>
          <a:prstGeom prst="roundRect">
            <a:avLst>
              <a:gd name="adj" fmla="val 439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56076" y="55387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Использование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56076" y="6019205"/>
            <a:ext cx="470654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Человек издавна использует бурые водоросли в пищевой, медицинской и других отраслях промышленности.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5DD565-3343-40B7-A2B9-8890858BFC61}"/>
              </a:ext>
            </a:extLst>
          </p:cNvPr>
          <p:cNvSpPr txBox="1"/>
          <p:nvPr/>
        </p:nvSpPr>
        <p:spPr>
          <a:xfrm>
            <a:off x="1285602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110264" y="604361"/>
            <a:ext cx="10409873" cy="13696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93"/>
              </a:lnSpc>
              <a:buNone/>
            </a:pPr>
            <a:r>
              <a:rPr lang="en-US" sz="431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Красные водоросли: особенности и среда обитания</a:t>
            </a:r>
            <a:endParaRPr lang="en-US" sz="4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264" y="2412325"/>
            <a:ext cx="547807" cy="54780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110264" y="3179207"/>
            <a:ext cx="2355890" cy="1027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6"/>
              </a:lnSpc>
              <a:buNone/>
            </a:pPr>
            <a:r>
              <a:rPr lang="en-US" sz="215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Уникальный пигментный состав</a:t>
            </a:r>
            <a:endParaRPr lang="en-US" sz="21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110264" y="4337923"/>
            <a:ext cx="2355890" cy="3287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8"/>
              </a:lnSpc>
              <a:buNone/>
            </a:pPr>
            <a:r>
              <a:rPr lang="en-US" sz="172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Красные водоросли содержат особые пигменты, такие как фикоэритрин, которые позволяют им обитать на больших глубинах, где недостаточно света для фотосинтеза.</a:t>
            </a:r>
            <a:endParaRPr lang="en-US" sz="17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85" y="2412325"/>
            <a:ext cx="547807" cy="54780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94885" y="3179207"/>
            <a:ext cx="2355890" cy="684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6"/>
              </a:lnSpc>
              <a:buNone/>
            </a:pPr>
            <a:r>
              <a:rPr lang="en-US" sz="215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Распространение в морях</a:t>
            </a:r>
            <a:endParaRPr lang="en-US" sz="21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794885" y="3995499"/>
            <a:ext cx="2355890" cy="2301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8"/>
              </a:lnSpc>
              <a:buNone/>
            </a:pPr>
            <a:r>
              <a:rPr lang="en-US" sz="172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Красные водоросли в основном обитают в морских экосистемах, формируя важные сообщества на рифах и скалистых побережьях.</a:t>
            </a:r>
            <a:endParaRPr lang="en-US" sz="17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506" y="2412325"/>
            <a:ext cx="547807" cy="54780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79506" y="3179207"/>
            <a:ext cx="2355890" cy="1027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6"/>
              </a:lnSpc>
              <a:buNone/>
            </a:pPr>
            <a:r>
              <a:rPr lang="en-US" sz="215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Богатое биоразнообразие</a:t>
            </a:r>
            <a:endParaRPr lang="en-US" sz="21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79506" y="4337923"/>
            <a:ext cx="2355890" cy="2301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8"/>
              </a:lnSpc>
              <a:buNone/>
            </a:pPr>
            <a:r>
              <a:rPr lang="en-US" sz="172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Красные водоросли отличаются значительным видовым разнообразием, включая более 6000 описанных видов.</a:t>
            </a:r>
            <a:endParaRPr lang="en-US" sz="17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4128" y="2412325"/>
            <a:ext cx="547807" cy="54780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164128" y="3179207"/>
            <a:ext cx="2356009" cy="684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6"/>
              </a:lnSpc>
              <a:buNone/>
            </a:pPr>
            <a:r>
              <a:rPr lang="en-US" sz="215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Хозяйственное значение</a:t>
            </a:r>
            <a:endParaRPr lang="en-US" sz="21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164128" y="3995499"/>
            <a:ext cx="2356009" cy="26298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8"/>
              </a:lnSpc>
              <a:buNone/>
            </a:pPr>
            <a:r>
              <a:rPr lang="en-US" sz="172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Некоторые виды красных водорослей используются человеком в пищевой, фармацевтической и косметической промышленности.</a:t>
            </a:r>
            <a:endParaRPr lang="en-US" sz="17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1FA882-B871-4AD6-B91F-5E605D63306A}"/>
              </a:ext>
            </a:extLst>
          </p:cNvPr>
          <p:cNvSpPr txBox="1"/>
          <p:nvPr/>
        </p:nvSpPr>
        <p:spPr>
          <a:xfrm>
            <a:off x="1285602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500" y="878205"/>
            <a:ext cx="9443799" cy="12742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17"/>
              </a:lnSpc>
              <a:buNone/>
            </a:pPr>
            <a:r>
              <a:rPr lang="en-US" sz="401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Практическая работа: изучение спирогиры и улотрикса</a:t>
            </a:r>
            <a:endParaRPr lang="en-US" sz="40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00" y="2458164"/>
            <a:ext cx="1019413" cy="163103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089666" y="2661999"/>
            <a:ext cx="2548533" cy="3186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Наблюдение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089666" y="3102888"/>
            <a:ext cx="8118634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60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Рассмотрите под микроскопом препараты спирогиры и улотрикса, сравните их строение и жизненные циклы.</a:t>
            </a:r>
            <a:endParaRPr lang="en-US" sz="1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00" y="4089202"/>
            <a:ext cx="1019413" cy="163103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089666" y="4293037"/>
            <a:ext cx="2548533" cy="3186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Зарисовка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2089666" y="4733925"/>
            <a:ext cx="8118634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60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Сделайте рисунки клеток и нитей этих водорослей, отметив характерные особенности их строения.</a:t>
            </a:r>
            <a:endParaRPr lang="en-US" sz="1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500" y="5720239"/>
            <a:ext cx="1019413" cy="1631037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089666" y="5924074"/>
            <a:ext cx="2548533" cy="3186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Выводы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2089666" y="6364962"/>
            <a:ext cx="8118634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60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Обсудите в группе ключевые различия между этими представителями зеленых водорослей и их приспособления к среде обитания.</a:t>
            </a:r>
            <a:endParaRPr lang="en-US" sz="1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406083-F870-4DC8-8AEE-031F4EC634F7}"/>
              </a:ext>
            </a:extLst>
          </p:cNvPr>
          <p:cNvSpPr txBox="1"/>
          <p:nvPr/>
        </p:nvSpPr>
        <p:spPr>
          <a:xfrm>
            <a:off x="1285602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7993" y="380940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Заключение: роль низших растений в экосистемах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037993" y="5531406"/>
            <a:ext cx="10554414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 Продуценты Низшие растения, в том числе водоросли, играют ключевую роль в качестве первичных продуцентов, обеспечивая органическими веществами всю пищевую цепь. Индикаторы состояния Изменения в сообществах водорослей могут служить индикаторами состояния и изменений в водных и наземных экосистемах. Биоразнообразие Низшие растения вносят существенный вклад в формирование биологического разнообразия экосистем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D6D59-E9BF-4BDD-BDF1-89611B1CF84F}"/>
              </a:ext>
            </a:extLst>
          </p:cNvPr>
          <p:cNvSpPr txBox="1"/>
          <p:nvPr/>
        </p:nvSpPr>
        <p:spPr>
          <a:xfrm>
            <a:off x="1285602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655</Words>
  <Application>Microsoft Office PowerPoint</Application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2024-06-10T12:54:25Z</dcterms:created>
  <dcterms:modified xsi:type="dcterms:W3CDTF">2024-06-10T13:01:44Z</dcterms:modified>
</cp:coreProperties>
</file>