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7553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2820" y="0"/>
            <a:ext cx="73152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-7620" y="42470"/>
            <a:ext cx="7315201" cy="18045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859"/>
              </a:lnSpc>
              <a:buNone/>
            </a:pPr>
            <a:r>
              <a:rPr lang="en-US" sz="5487" dirty="0">
                <a:solidFill>
                  <a:srgbClr val="F5F0F0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Высшие споровые растения</a:t>
            </a:r>
            <a:endParaRPr lang="en-US" sz="54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-7620" y="1802366"/>
            <a:ext cx="7315201" cy="21056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Высшие споровые растения, или Pteridophyta, - это группа древних растений, которые размножаются с помощью спор, а не семян. Они занимают важное место в экосистемах и эволюции растений. Несмотря на то, что они не так широко распространены, как семенные растения, споровые растения по-прежнему играют ключевую роль в поддержании здоровья наших лесов и других природных сообществ.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4A7C86-4F49-4BC1-BEC5-5CEF56800FDF}"/>
              </a:ext>
            </a:extLst>
          </p:cNvPr>
          <p:cNvSpPr txBox="1"/>
          <p:nvPr/>
        </p:nvSpPr>
        <p:spPr>
          <a:xfrm>
            <a:off x="0" y="4847459"/>
            <a:ext cx="73075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биологии в 7 классе по теме: «Высшие споровые растения»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0A141A-0CC5-49EA-BDBE-2FBE2D0C4F84}"/>
              </a:ext>
            </a:extLst>
          </p:cNvPr>
          <p:cNvSpPr txBox="1"/>
          <p:nvPr/>
        </p:nvSpPr>
        <p:spPr>
          <a:xfrm>
            <a:off x="12845145" y="4354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517696" y="956667"/>
            <a:ext cx="6354842" cy="63115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970"/>
              </a:lnSpc>
              <a:buNone/>
            </a:pPr>
            <a:r>
              <a:rPr lang="en-US" sz="3976" dirty="0">
                <a:solidFill>
                  <a:srgbClr val="F5F0F0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Введение в мир растений</a:t>
            </a:r>
            <a:endParaRPr lang="en-US" sz="397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517696" y="2032159"/>
            <a:ext cx="3050143" cy="5240774"/>
          </a:xfrm>
          <a:prstGeom prst="roundRect">
            <a:avLst>
              <a:gd name="adj" fmla="val 3278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747486" y="2261949"/>
            <a:ext cx="2524958" cy="3156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85"/>
              </a:lnSpc>
              <a:buNone/>
            </a:pPr>
            <a:r>
              <a:rPr lang="en-US" sz="1988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Разнообразие</a:t>
            </a:r>
            <a:endParaRPr lang="en-US" sz="19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747486" y="2710815"/>
            <a:ext cx="2590562" cy="399907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Растения являются одной из самых разнообразных групп организмов на Земле. Они варьируются от крошечных мхов до огромных секвойядендронов, и каждый вид уникален в своей структуре, ареале обитания и роли в экосистеме.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5790009" y="2032159"/>
            <a:ext cx="3050143" cy="5240774"/>
          </a:xfrm>
          <a:prstGeom prst="roundRect">
            <a:avLst>
              <a:gd name="adj" fmla="val 3278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6019800" y="2261949"/>
            <a:ext cx="2524958" cy="3156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85"/>
              </a:lnSpc>
              <a:buNone/>
            </a:pPr>
            <a:r>
              <a:rPr lang="en-US" sz="1988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Эволюция</a:t>
            </a:r>
            <a:endParaRPr lang="en-US" sz="19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6019800" y="2710815"/>
            <a:ext cx="2590562" cy="433232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Растения эволюционировали из водорослей и постепенно приспосабливались к жизни на суше. Этот процесс включал в себя развитие корней, стеблей, листьев и других структур, которые позволили растениям процветать в наземных условиях.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9062323" y="2032159"/>
            <a:ext cx="3050143" cy="5240774"/>
          </a:xfrm>
          <a:prstGeom prst="roundRect">
            <a:avLst>
              <a:gd name="adj" fmla="val 3278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9292114" y="2261949"/>
            <a:ext cx="2524958" cy="3156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85"/>
              </a:lnSpc>
              <a:buNone/>
            </a:pPr>
            <a:r>
              <a:rPr lang="en-US" sz="1988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Роль</a:t>
            </a:r>
            <a:endParaRPr lang="en-US" sz="19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9292114" y="2710815"/>
            <a:ext cx="2590562" cy="399907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Растения являются основой многих экосистем, обеспечивая пищу и кислород для других организмов. Они также играют важную роль в регулировании климата, предотвращении эрозии почвы и очистке воды.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D6767E-600F-4DFA-A102-6A7118B43F98}"/>
              </a:ext>
            </a:extLst>
          </p:cNvPr>
          <p:cNvSpPr txBox="1"/>
          <p:nvPr/>
        </p:nvSpPr>
        <p:spPr>
          <a:xfrm>
            <a:off x="12845145" y="4354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042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917377" y="740093"/>
            <a:ext cx="8763714" cy="6010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734"/>
              </a:lnSpc>
              <a:buNone/>
            </a:pPr>
            <a:r>
              <a:rPr lang="en-US" sz="3787" dirty="0">
                <a:solidFill>
                  <a:srgbClr val="F5F0F0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Эволюция растений: из воды на сушу</a:t>
            </a:r>
            <a:endParaRPr lang="en-US" sz="37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1213723" y="1658541"/>
            <a:ext cx="42267" cy="5830967"/>
          </a:xfrm>
          <a:prstGeom prst="roundRect">
            <a:avLst>
              <a:gd name="adj" fmla="val 225302"/>
            </a:avLst>
          </a:prstGeom>
          <a:solidFill>
            <a:srgbClr val="194A99"/>
          </a:solidFill>
          <a:ln/>
        </p:spPr>
      </p:sp>
      <p:sp>
        <p:nvSpPr>
          <p:cNvPr id="7" name="Shape 3"/>
          <p:cNvSpPr/>
          <p:nvPr/>
        </p:nvSpPr>
        <p:spPr>
          <a:xfrm>
            <a:off x="1472863" y="2113419"/>
            <a:ext cx="740569" cy="42267"/>
          </a:xfrm>
          <a:prstGeom prst="roundRect">
            <a:avLst>
              <a:gd name="adj" fmla="val 225302"/>
            </a:avLst>
          </a:prstGeom>
          <a:solidFill>
            <a:srgbClr val="194A99"/>
          </a:solidFill>
          <a:ln/>
        </p:spPr>
      </p:sp>
      <p:sp>
        <p:nvSpPr>
          <p:cNvPr id="8" name="Shape 4"/>
          <p:cNvSpPr/>
          <p:nvPr/>
        </p:nvSpPr>
        <p:spPr>
          <a:xfrm>
            <a:off x="996732" y="1896547"/>
            <a:ext cx="476131" cy="476131"/>
          </a:xfrm>
          <a:prstGeom prst="roundRect">
            <a:avLst>
              <a:gd name="adj" fmla="val 20000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1156037" y="1954173"/>
            <a:ext cx="157520" cy="3607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40"/>
              </a:lnSpc>
              <a:buNone/>
            </a:pPr>
            <a:r>
              <a:rPr lang="en-US" sz="2272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1</a:t>
            </a:r>
            <a:endParaRPr lang="en-US" sz="227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2398633" y="1870115"/>
            <a:ext cx="2404705" cy="3006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67"/>
              </a:lnSpc>
              <a:buNone/>
            </a:pPr>
            <a:r>
              <a:rPr lang="en-US" sz="1894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Водоросли</a:t>
            </a:r>
            <a:endParaRPr lang="en-US" sz="18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2398633" y="2297668"/>
            <a:ext cx="7656790" cy="9519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99"/>
              </a:lnSpc>
              <a:buNone/>
            </a:pPr>
            <a:r>
              <a:rPr lang="en-US" sz="1666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Первые растения-предки современных сосудистых растений были водорослями, обитающими в водных средах. Они размножались с помощью спор и были ограничены водной средой.</a:t>
            </a:r>
            <a:endParaRPr lang="en-US" sz="16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1472863" y="4127599"/>
            <a:ext cx="740569" cy="42267"/>
          </a:xfrm>
          <a:prstGeom prst="roundRect">
            <a:avLst>
              <a:gd name="adj" fmla="val 225302"/>
            </a:avLst>
          </a:prstGeom>
          <a:solidFill>
            <a:srgbClr val="194A99"/>
          </a:solidFill>
          <a:ln/>
        </p:spPr>
      </p:sp>
      <p:sp>
        <p:nvSpPr>
          <p:cNvPr id="13" name="Shape 9"/>
          <p:cNvSpPr/>
          <p:nvPr/>
        </p:nvSpPr>
        <p:spPr>
          <a:xfrm>
            <a:off x="996732" y="3910727"/>
            <a:ext cx="476131" cy="476131"/>
          </a:xfrm>
          <a:prstGeom prst="roundRect">
            <a:avLst>
              <a:gd name="adj" fmla="val 20000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1156037" y="3968353"/>
            <a:ext cx="157520" cy="3607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40"/>
              </a:lnSpc>
              <a:buNone/>
            </a:pPr>
            <a:r>
              <a:rPr lang="en-US" sz="2272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2</a:t>
            </a:r>
            <a:endParaRPr lang="en-US" sz="227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2398633" y="3884295"/>
            <a:ext cx="2404705" cy="3006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67"/>
              </a:lnSpc>
              <a:buNone/>
            </a:pPr>
            <a:r>
              <a:rPr lang="en-US" sz="1894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Псилофиты</a:t>
            </a:r>
            <a:endParaRPr lang="en-US" sz="18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2398633" y="4311848"/>
            <a:ext cx="7656790" cy="9519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99"/>
              </a:lnSpc>
              <a:buNone/>
            </a:pPr>
            <a:r>
              <a:rPr lang="en-US" sz="1666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Около 420 млн лет назад появились первые наземные растения, называемые псилофитами. Они имели простые стебли, листья и корни и могли выживать на суше, но все еще размножались с помощью спор.</a:t>
            </a:r>
            <a:endParaRPr lang="en-US" sz="16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3"/>
          <p:cNvSpPr/>
          <p:nvPr/>
        </p:nvSpPr>
        <p:spPr>
          <a:xfrm>
            <a:off x="1472863" y="6141780"/>
            <a:ext cx="740569" cy="42267"/>
          </a:xfrm>
          <a:prstGeom prst="roundRect">
            <a:avLst>
              <a:gd name="adj" fmla="val 225302"/>
            </a:avLst>
          </a:prstGeom>
          <a:solidFill>
            <a:srgbClr val="194A99"/>
          </a:solidFill>
          <a:ln/>
        </p:spPr>
      </p:sp>
      <p:sp>
        <p:nvSpPr>
          <p:cNvPr id="18" name="Shape 14"/>
          <p:cNvSpPr/>
          <p:nvPr/>
        </p:nvSpPr>
        <p:spPr>
          <a:xfrm>
            <a:off x="996732" y="5924907"/>
            <a:ext cx="476131" cy="476131"/>
          </a:xfrm>
          <a:prstGeom prst="roundRect">
            <a:avLst>
              <a:gd name="adj" fmla="val 20000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1156037" y="5982533"/>
            <a:ext cx="157520" cy="3607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40"/>
              </a:lnSpc>
              <a:buNone/>
            </a:pPr>
            <a:r>
              <a:rPr lang="en-US" sz="2272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3</a:t>
            </a:r>
            <a:endParaRPr lang="en-US" sz="227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6"/>
          <p:cNvSpPr/>
          <p:nvPr/>
        </p:nvSpPr>
        <p:spPr>
          <a:xfrm>
            <a:off x="2398633" y="5898475"/>
            <a:ext cx="2404705" cy="3006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67"/>
              </a:lnSpc>
              <a:buNone/>
            </a:pPr>
            <a:r>
              <a:rPr lang="en-US" sz="1894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Высшие споровые</a:t>
            </a:r>
            <a:endParaRPr lang="en-US" sz="18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7"/>
          <p:cNvSpPr/>
          <p:nvPr/>
        </p:nvSpPr>
        <p:spPr>
          <a:xfrm>
            <a:off x="2398633" y="6326029"/>
            <a:ext cx="7656790" cy="9519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99"/>
              </a:lnSpc>
              <a:buNone/>
            </a:pPr>
            <a:r>
              <a:rPr lang="en-US" sz="1666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Споровые растения, такие как папоротники, хвощи и плауны, развились примерно 360 млн лет назад. Они имели более сложную структуру и могли расти на суше, но по-прежнему размножались с помощью спор.</a:t>
            </a:r>
            <a:endParaRPr lang="en-US" sz="16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1B4C93-70E0-4C0F-A1F5-8E9BCA75C809}"/>
              </a:ext>
            </a:extLst>
          </p:cNvPr>
          <p:cNvSpPr txBox="1"/>
          <p:nvPr/>
        </p:nvSpPr>
        <p:spPr>
          <a:xfrm>
            <a:off x="12845145" y="4354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517696" y="1337429"/>
            <a:ext cx="9594890" cy="126230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970"/>
              </a:lnSpc>
              <a:buNone/>
            </a:pPr>
            <a:r>
              <a:rPr lang="en-US" sz="3976" dirty="0">
                <a:solidFill>
                  <a:srgbClr val="F5F0F0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Структура и функции приспособлений растений</a:t>
            </a:r>
            <a:endParaRPr lang="en-US" sz="397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517696" y="3155156"/>
            <a:ext cx="2524958" cy="3156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85"/>
              </a:lnSpc>
              <a:buNone/>
            </a:pPr>
            <a:r>
              <a:rPr lang="en-US" sz="1988" dirty="0">
                <a:solidFill>
                  <a:srgbClr val="F5F0F0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Корни</a:t>
            </a:r>
            <a:endParaRPr lang="en-US" sz="19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2517696" y="3692962"/>
            <a:ext cx="2836545" cy="29993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Корни растений выполняют важные функции, такие как поглощение воды и минеральных веществ из почвы, а также обеспечение опоры и стабильности для растения.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903833" y="3155156"/>
            <a:ext cx="2524958" cy="3156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85"/>
              </a:lnSpc>
              <a:buNone/>
            </a:pPr>
            <a:r>
              <a:rPr lang="en-US" sz="1988" dirty="0">
                <a:solidFill>
                  <a:srgbClr val="F5F0F0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Стебли</a:t>
            </a:r>
            <a:endParaRPr lang="en-US" sz="19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903833" y="3692962"/>
            <a:ext cx="2836545" cy="23327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Стебли растений служат для транспортировки воды, питательных веществ и продуктов фотосинтеза. Они также поддерживают и придают форму растению.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289971" y="3155156"/>
            <a:ext cx="2524958" cy="3156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85"/>
              </a:lnSpc>
              <a:buNone/>
            </a:pPr>
            <a:r>
              <a:rPr lang="en-US" sz="1988" dirty="0">
                <a:solidFill>
                  <a:srgbClr val="F5F0F0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Листья</a:t>
            </a:r>
            <a:endParaRPr lang="en-US" sz="19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289971" y="3692962"/>
            <a:ext cx="2836545" cy="23327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Листья - это основные органы фотосинтеза растений. Они поглощают солнечный свет и диоксид углерода, необходимые для производства пищи.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77036A-CD58-4CAB-8C0E-A0CE2EA17D38}"/>
              </a:ext>
            </a:extLst>
          </p:cNvPr>
          <p:cNvSpPr txBox="1"/>
          <p:nvPr/>
        </p:nvSpPr>
        <p:spPr>
          <a:xfrm>
            <a:off x="12845145" y="4354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90799" y="674251"/>
            <a:ext cx="9306401" cy="126230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970"/>
              </a:lnSpc>
              <a:buNone/>
            </a:pPr>
            <a:r>
              <a:rPr lang="en-US" sz="3976" dirty="0">
                <a:solidFill>
                  <a:srgbClr val="F5F0F0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Разнообразие высших споровых растений</a:t>
            </a:r>
            <a:endParaRPr lang="en-US" sz="397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4490799" y="251972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657963" y="2580323"/>
            <a:ext cx="165497" cy="3787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82"/>
              </a:lnSpc>
              <a:buNone/>
            </a:pPr>
            <a:r>
              <a:rPr lang="en-US" sz="2386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1</a:t>
            </a:r>
            <a:endParaRPr lang="en-US" sz="23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212913" y="2519720"/>
            <a:ext cx="2524958" cy="3156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85"/>
              </a:lnSpc>
              <a:buNone/>
            </a:pPr>
            <a:r>
              <a:rPr lang="en-US" sz="1988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Папоротники</a:t>
            </a:r>
            <a:endParaRPr lang="en-US" sz="19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5212913" y="2968585"/>
            <a:ext cx="3820001" cy="23327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Папоротники - наиболее распространенная группа высших споровых растений. Они имеют сложные ажурные листья и размножаются с помощью спор, которые образуются на нижней стороне листьев.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9255085" y="251972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9422249" y="2580323"/>
            <a:ext cx="165497" cy="3787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82"/>
              </a:lnSpc>
              <a:buNone/>
            </a:pPr>
            <a:r>
              <a:rPr lang="en-US" sz="2386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2</a:t>
            </a:r>
            <a:endParaRPr lang="en-US" sz="23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9977199" y="2519720"/>
            <a:ext cx="2524958" cy="3156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85"/>
              </a:lnSpc>
              <a:buNone/>
            </a:pPr>
            <a:r>
              <a:rPr lang="en-US" sz="1988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Хвощи</a:t>
            </a:r>
            <a:endParaRPr lang="en-US" sz="19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9977199" y="2968585"/>
            <a:ext cx="3820001" cy="2666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Хвощи - это древние травянистые растения с полыми членистыми стеблями и мелкими чешуевидными листьями. Они размножаются с помощью спор, которые формируются в специальных колосовидных структурах.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0"/>
          <p:cNvSpPr/>
          <p:nvPr/>
        </p:nvSpPr>
        <p:spPr>
          <a:xfrm>
            <a:off x="4490799" y="6106716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4657963" y="6167318"/>
            <a:ext cx="165497" cy="3787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82"/>
              </a:lnSpc>
              <a:buNone/>
            </a:pPr>
            <a:r>
              <a:rPr lang="en-US" sz="2386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3</a:t>
            </a:r>
            <a:endParaRPr lang="en-US" sz="23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5212913" y="6106716"/>
            <a:ext cx="2524958" cy="3156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85"/>
              </a:lnSpc>
              <a:buNone/>
            </a:pPr>
            <a:r>
              <a:rPr lang="en-US" sz="1988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Плауны</a:t>
            </a:r>
            <a:endParaRPr lang="en-US" sz="19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5212913" y="6555581"/>
            <a:ext cx="8584287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Плауны - это низкорослые вечнозеленые растения с тонкими ветвистыми стеблями и маленькими чешуевидными листьями. Они размножаются с помощью спор, которые образуются в специальных спороносных колосьях.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2955AF-B65A-4C62-BFE6-EE8114E6B542}"/>
              </a:ext>
            </a:extLst>
          </p:cNvPr>
          <p:cNvSpPr txBox="1"/>
          <p:nvPr/>
        </p:nvSpPr>
        <p:spPr>
          <a:xfrm>
            <a:off x="12845145" y="4354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517696" y="824389"/>
            <a:ext cx="9594890" cy="126230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970"/>
              </a:lnSpc>
              <a:buNone/>
            </a:pPr>
            <a:r>
              <a:rPr lang="en-US" sz="3976" dirty="0">
                <a:solidFill>
                  <a:srgbClr val="F5F0F0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Роль споровых растений в экосистемах</a:t>
            </a:r>
            <a:endParaRPr lang="en-US" sz="397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7696" y="2531031"/>
            <a:ext cx="537091" cy="5370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517696" y="3290292"/>
            <a:ext cx="2148721" cy="3156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85"/>
              </a:lnSpc>
              <a:buNone/>
            </a:pPr>
            <a:r>
              <a:rPr lang="en-US" sz="1988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Очистка воздуха</a:t>
            </a:r>
            <a:endParaRPr lang="en-US" sz="19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2517696" y="3739158"/>
            <a:ext cx="2148721" cy="2666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Споровые растения, такие как папоротники, играют важную роль в очистке воздуха, поглощая углекислый газ и выделяя кислород.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9673" y="2531031"/>
            <a:ext cx="537210" cy="53721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4999673" y="3290411"/>
            <a:ext cx="2148840" cy="6312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85"/>
              </a:lnSpc>
              <a:buNone/>
            </a:pPr>
            <a:r>
              <a:rPr lang="en-US" sz="1988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Предотвращение эрозии</a:t>
            </a:r>
            <a:endParaRPr lang="en-US" sz="19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4999673" y="4054912"/>
            <a:ext cx="2148840" cy="2666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Корни споровых растений помогают удерживать почву на месте, предотвращая эрозию и деградацию земель.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1768" y="2531031"/>
            <a:ext cx="537091" cy="537091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7481768" y="3290292"/>
            <a:ext cx="2148721" cy="3156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85"/>
              </a:lnSpc>
              <a:buNone/>
            </a:pPr>
            <a:r>
              <a:rPr lang="en-US" sz="1988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Среда обитания</a:t>
            </a:r>
            <a:endParaRPr lang="en-US" sz="19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7481768" y="3739158"/>
            <a:ext cx="2148721" cy="2666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Многие виды животных и других организмов используют споровые растения в качестве среды обитания и источника пищи.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63745" y="2531031"/>
            <a:ext cx="537210" cy="537210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9963745" y="3290411"/>
            <a:ext cx="2148840" cy="3156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85"/>
              </a:lnSpc>
              <a:buNone/>
            </a:pPr>
            <a:r>
              <a:rPr lang="en-US" sz="1988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Биоиндикаторы</a:t>
            </a:r>
            <a:endParaRPr lang="en-US" sz="19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9"/>
          <p:cNvSpPr/>
          <p:nvPr/>
        </p:nvSpPr>
        <p:spPr>
          <a:xfrm>
            <a:off x="9963745" y="3739277"/>
            <a:ext cx="2148840" cy="366581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Некоторые споровые растения, такие как печеночники, являются чувствительными биоиндикаторами, реагирующими на изменения в окружающей среде.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AF406C-DFD6-4B28-89F8-2859A847DA64}"/>
              </a:ext>
            </a:extLst>
          </p:cNvPr>
          <p:cNvSpPr txBox="1"/>
          <p:nvPr/>
        </p:nvSpPr>
        <p:spPr>
          <a:xfrm>
            <a:off x="12845145" y="4354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75678" y="656987"/>
            <a:ext cx="9336643" cy="123944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880"/>
              </a:lnSpc>
              <a:buNone/>
            </a:pPr>
            <a:r>
              <a:rPr lang="en-US" sz="3904" dirty="0">
                <a:solidFill>
                  <a:srgbClr val="F5F0F0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Значение споровых растений для человека</a:t>
            </a:r>
            <a:endParaRPr lang="en-US" sz="390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5678" y="2223611"/>
            <a:ext cx="1090732" cy="1858447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5893594" y="2441734"/>
            <a:ext cx="2479000" cy="30980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40"/>
              </a:lnSpc>
              <a:buNone/>
            </a:pPr>
            <a:r>
              <a:rPr lang="en-US" sz="1952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Медицина</a:t>
            </a:r>
            <a:endParaRPr lang="en-US" sz="19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3"/>
          <p:cNvSpPr/>
          <p:nvPr/>
        </p:nvSpPr>
        <p:spPr>
          <a:xfrm>
            <a:off x="5893594" y="2882384"/>
            <a:ext cx="7918728" cy="98155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77"/>
              </a:lnSpc>
              <a:buNone/>
            </a:pPr>
            <a:r>
              <a:rPr lang="en-US" sz="1718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Некоторые виды споровых растений, такие как некоторые папоротники, используются в традиционной медицине для лечения различных заболеваний.</a:t>
            </a:r>
            <a:endParaRPr lang="en-US" sz="17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5678" y="4082058"/>
            <a:ext cx="1090732" cy="1745218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893594" y="4300180"/>
            <a:ext cx="2479000" cy="30980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40"/>
              </a:lnSpc>
              <a:buNone/>
            </a:pPr>
            <a:r>
              <a:rPr lang="en-US" sz="1952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Питание</a:t>
            </a:r>
            <a:endParaRPr lang="en-US" sz="19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5"/>
          <p:cNvSpPr/>
          <p:nvPr/>
        </p:nvSpPr>
        <p:spPr>
          <a:xfrm>
            <a:off x="5893594" y="4740831"/>
            <a:ext cx="7918728" cy="6543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77"/>
              </a:lnSpc>
              <a:buNone/>
            </a:pPr>
            <a:r>
              <a:rPr lang="en-US" sz="1718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Молодые побеги и корневища многих споровых растений (например, некоторых папоротников) съедобны и используются в пищу человеком.</a:t>
            </a:r>
            <a:endParaRPr lang="en-US" sz="17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5678" y="5827276"/>
            <a:ext cx="1090732" cy="1745218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5893594" y="6045398"/>
            <a:ext cx="2479000" cy="30980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40"/>
              </a:lnSpc>
              <a:buNone/>
            </a:pPr>
            <a:r>
              <a:rPr lang="en-US" sz="1952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Декорирование</a:t>
            </a:r>
            <a:endParaRPr lang="en-US" sz="19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7"/>
          <p:cNvSpPr/>
          <p:nvPr/>
        </p:nvSpPr>
        <p:spPr>
          <a:xfrm>
            <a:off x="5893594" y="6486049"/>
            <a:ext cx="7918728" cy="6543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77"/>
              </a:lnSpc>
              <a:buNone/>
            </a:pPr>
            <a:r>
              <a:rPr lang="en-US" sz="1718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Многие виды споровых растений, особенно папоротники, широко используются в озеленении и ландшафтном дизайне.</a:t>
            </a:r>
            <a:endParaRPr lang="en-US" sz="17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54EAF2-45A1-4E08-91E7-F173085B2709}"/>
              </a:ext>
            </a:extLst>
          </p:cNvPr>
          <p:cNvSpPr txBox="1"/>
          <p:nvPr/>
        </p:nvSpPr>
        <p:spPr>
          <a:xfrm>
            <a:off x="12845145" y="4354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6863"/>
          </a:xfrm>
          <a:prstGeom prst="rect">
            <a:avLst/>
          </a:prstGeom>
          <a:solidFill>
            <a:srgbClr val="09151A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1012371" y="573156"/>
            <a:ext cx="12605658" cy="67882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485"/>
              </a:lnSpc>
              <a:buNone/>
            </a:pPr>
            <a:r>
              <a:rPr lang="en-US" sz="3588" dirty="0">
                <a:solidFill>
                  <a:srgbClr val="F5F0F0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Практическое применение знаний о споровых растениях</a:t>
            </a:r>
            <a:endParaRPr lang="en-US" sz="35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986683" y="2091095"/>
            <a:ext cx="9858462" cy="5594509"/>
          </a:xfrm>
          <a:prstGeom prst="roundRect">
            <a:avLst>
              <a:gd name="adj" fmla="val 1613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2994303" y="2098715"/>
            <a:ext cx="8641794" cy="206025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4"/>
          <p:cNvSpPr/>
          <p:nvPr/>
        </p:nvSpPr>
        <p:spPr>
          <a:xfrm>
            <a:off x="3194685" y="2226588"/>
            <a:ext cx="3916323" cy="30075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68"/>
              </a:lnSpc>
              <a:buNone/>
            </a:pPr>
            <a:r>
              <a:rPr lang="en-US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Наблюдение за </a:t>
            </a:r>
            <a:r>
              <a:rPr lang="en-US" dirty="0" err="1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споровыми</a:t>
            </a:r>
            <a:r>
              <a:rPr lang="en-US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 </a:t>
            </a:r>
            <a:endParaRPr lang="ru-RU" dirty="0">
              <a:solidFill>
                <a:srgbClr val="E2E6E9"/>
              </a:solidFill>
              <a:latin typeface="Arial" panose="020B0604020202020204" pitchFamily="34" charset="0"/>
              <a:ea typeface="adonis-web" pitchFamily="34" charset="-122"/>
              <a:cs typeface="Arial" panose="020B0604020202020204" pitchFamily="34" charset="0"/>
            </a:endParaRPr>
          </a:p>
          <a:p>
            <a:pPr marL="0" indent="0">
              <a:lnSpc>
                <a:spcPts val="2368"/>
              </a:lnSpc>
              <a:buNone/>
            </a:pPr>
            <a:r>
              <a:rPr lang="en-US" dirty="0" err="1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растениями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7519392" y="2226588"/>
            <a:ext cx="5031837" cy="18045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68"/>
              </a:lnSpc>
              <a:buNone/>
            </a:pPr>
            <a:r>
              <a:rPr lang="en-US" sz="1600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Изучение жизненного цикла и размножения споровых растений, таких как папоротники, плауны и хвощи, помогает лучше понять эволюцию и экологическую роль этих древних организмов.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2994303" y="4158972"/>
            <a:ext cx="8641794" cy="1759506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7"/>
          <p:cNvSpPr/>
          <p:nvPr/>
        </p:nvSpPr>
        <p:spPr>
          <a:xfrm>
            <a:off x="3194685" y="4286845"/>
            <a:ext cx="3916323" cy="30075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68"/>
              </a:lnSpc>
              <a:buNone/>
            </a:pPr>
            <a:r>
              <a:rPr lang="en-US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Сохранение биоразнообразия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7519392" y="4286845"/>
            <a:ext cx="5031837" cy="15037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68"/>
              </a:lnSpc>
              <a:buNone/>
            </a:pPr>
            <a:r>
              <a:rPr lang="en-US" sz="1600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Знания о биологии и экологии споровых растений важны для разработки эффективных стратегий их сохранения и восстановления в природных экосистемах.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2994303" y="5918478"/>
            <a:ext cx="8641794" cy="175950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3" name="Text 10"/>
          <p:cNvSpPr/>
          <p:nvPr/>
        </p:nvSpPr>
        <p:spPr>
          <a:xfrm>
            <a:off x="3194685" y="6046351"/>
            <a:ext cx="3916323" cy="30075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68"/>
              </a:lnSpc>
              <a:buNone/>
            </a:pPr>
            <a:r>
              <a:rPr lang="en-US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Биомедицинские исследования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7519392" y="6046351"/>
            <a:ext cx="5031837" cy="15037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68"/>
              </a:lnSpc>
              <a:buNone/>
            </a:pPr>
            <a:r>
              <a:rPr lang="en-US" sz="1600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Некоторые соединения, полученные из споровых растений, могут быть использованы в фармацевтике и медицине для разработки новых лекарственных препаратов.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8A3EF0-802E-4AF9-BB3E-4CF59C154702}"/>
              </a:ext>
            </a:extLst>
          </p:cNvPr>
          <p:cNvSpPr txBox="1"/>
          <p:nvPr/>
        </p:nvSpPr>
        <p:spPr>
          <a:xfrm>
            <a:off x="12845145" y="4354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741</Words>
  <Application>Microsoft Office PowerPoint</Application>
  <PresentationFormat>Произвольный</PresentationFormat>
  <Paragraphs>79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2024-06-11T13:16:58Z</dcterms:created>
  <dcterms:modified xsi:type="dcterms:W3CDTF">2024-06-11T13:28:42Z</dcterms:modified>
</cp:coreProperties>
</file>