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45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9144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144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15200" y="171535"/>
            <a:ext cx="7315200" cy="21781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717"/>
              </a:lnSpc>
              <a:buNone/>
            </a:pPr>
            <a:r>
              <a:rPr lang="en-US" sz="4574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Ткани животных. Органы и системы органов животных</a:t>
            </a:r>
            <a:endParaRPr lang="en-US" sz="45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315200" y="2384483"/>
            <a:ext cx="7315200" cy="14472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21"/>
              </a:lnSpc>
              <a:buNone/>
            </a:pPr>
            <a:r>
              <a:rPr lang="en-US" sz="1326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Изучение тканей и органных систем животных является ключевым аспектом биологии в 8 классе. Данная презентация познакомит учащихся с различными типами тканей, их строением и функциями, а также с основными органами и системами органов животных. Мы рассмотрим, как эти компоненты организма работают вместе, чтобы обеспечить жизнедеятельность и адаптацию животных к окружающей среде.</a:t>
            </a:r>
            <a:endParaRPr lang="en-US" sz="13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8B0461-8978-4B0D-A96A-7EBDF7626CB8}"/>
              </a:ext>
            </a:extLst>
          </p:cNvPr>
          <p:cNvSpPr txBox="1"/>
          <p:nvPr/>
        </p:nvSpPr>
        <p:spPr>
          <a:xfrm>
            <a:off x="7315199" y="422436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8 классе по теме: «Ткани животных. Органы и системы органов животных.»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C5552-F348-4587-BBDA-801E362721A2}"/>
              </a:ext>
            </a:extLst>
          </p:cNvPr>
          <p:cNvSpPr txBox="1"/>
          <p:nvPr/>
        </p:nvSpPr>
        <p:spPr>
          <a:xfrm>
            <a:off x="97969" y="825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06979" y="1095375"/>
            <a:ext cx="9221153" cy="6691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269"/>
              </a:lnSpc>
              <a:buNone/>
            </a:pPr>
            <a:r>
              <a:rPr lang="en-US" sz="4215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Введение в тему "Ткани животных"</a:t>
            </a:r>
            <a:endParaRPr lang="en-US" sz="42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06979" y="2326481"/>
            <a:ext cx="481727" cy="481727"/>
          </a:xfrm>
          <a:prstGeom prst="roundRect">
            <a:avLst>
              <a:gd name="adj" fmla="val 20003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587597" y="2406729"/>
            <a:ext cx="120491" cy="3212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29"/>
              </a:lnSpc>
              <a:buNone/>
            </a:pPr>
            <a:r>
              <a:rPr lang="en-US" sz="2529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1</a:t>
            </a:r>
            <a:endParaRPr lang="en-US" sz="25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102781" y="2326481"/>
            <a:ext cx="2676644" cy="3345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35"/>
              </a:lnSpc>
              <a:buNone/>
            </a:pPr>
            <a:r>
              <a:rPr lang="en-US" sz="2108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Что такое ткани?</a:t>
            </a:r>
            <a:endParaRPr lang="en-US" sz="21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102781" y="2789515"/>
            <a:ext cx="3934182" cy="23986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8"/>
              </a:lnSpc>
              <a:buNone/>
            </a:pPr>
            <a:r>
              <a:rPr lang="en-US" sz="1686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Ткани - это группы клеток с общим строением и выполняющие определенную функцию в организме. Они являются основным структурным и функциональным компонентом всех органов животных.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9251037" y="2326481"/>
            <a:ext cx="481727" cy="481727"/>
          </a:xfrm>
          <a:prstGeom prst="roundRect">
            <a:avLst>
              <a:gd name="adj" fmla="val 20003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397960" y="2406729"/>
            <a:ext cx="187881" cy="3212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29"/>
              </a:lnSpc>
              <a:buNone/>
            </a:pPr>
            <a:r>
              <a:rPr lang="en-US" sz="2529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2</a:t>
            </a:r>
            <a:endParaRPr lang="en-US" sz="25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946838" y="2326481"/>
            <a:ext cx="3057763" cy="3345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35"/>
              </a:lnSpc>
              <a:buNone/>
            </a:pPr>
            <a:r>
              <a:rPr lang="en-US" sz="2108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Типы тканей животных</a:t>
            </a:r>
            <a:endParaRPr lang="en-US" sz="21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946838" y="2789515"/>
            <a:ext cx="3934182" cy="20559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8"/>
              </a:lnSpc>
              <a:buNone/>
            </a:pPr>
            <a:r>
              <a:rPr lang="en-US" sz="1686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Выделяют четыре основных типа тканей: эпителиальная, соединительная, мышечная и нервная. Каждый тип имеет свои уникальные характеристики и предназначение в организме.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4406979" y="5643086"/>
            <a:ext cx="481727" cy="481727"/>
          </a:xfrm>
          <a:prstGeom prst="roundRect">
            <a:avLst>
              <a:gd name="adj" fmla="val 20003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553188" y="5723334"/>
            <a:ext cx="189190" cy="3212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29"/>
              </a:lnSpc>
              <a:buNone/>
            </a:pPr>
            <a:r>
              <a:rPr lang="en-US" sz="2529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3</a:t>
            </a:r>
            <a:endParaRPr lang="en-US" sz="25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102781" y="5643086"/>
            <a:ext cx="2676644" cy="3345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35"/>
              </a:lnSpc>
              <a:buNone/>
            </a:pPr>
            <a:r>
              <a:rPr lang="en-US" sz="2108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Роль тканей</a:t>
            </a:r>
            <a:endParaRPr lang="en-US" sz="21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5102781" y="6106120"/>
            <a:ext cx="8778240" cy="10279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8"/>
              </a:lnSpc>
              <a:buNone/>
            </a:pPr>
            <a:r>
              <a:rPr lang="en-US" sz="1686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Ткани обеспечивают защиту, поддержку, движение, питание, выделение и другие важные функции, необходимые для жизнедеятельности животного организма.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0E7A05-8855-4FF5-BAE0-22CC3C1026D9}"/>
              </a:ext>
            </a:extLst>
          </p:cNvPr>
          <p:cNvSpPr txBox="1"/>
          <p:nvPr/>
        </p:nvSpPr>
        <p:spPr>
          <a:xfrm>
            <a:off x="97969" y="825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sp>
        <p:nvSpPr>
          <p:cNvPr id="4" name="Text 2"/>
          <p:cNvSpPr/>
          <p:nvPr/>
        </p:nvSpPr>
        <p:spPr>
          <a:xfrm>
            <a:off x="793790" y="2004060"/>
            <a:ext cx="13042821" cy="1417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Классификация и характеристика тканей животных</a:t>
            </a:r>
            <a:endParaRPr lang="en-US" sz="44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3988594"/>
            <a:ext cx="3010019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Эпителиальная ткань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93790" y="4569738"/>
            <a:ext cx="3978116" cy="1451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Покрывает поверхности тела и внутренние полости. Обеспечивает защиту, секрецию, всасывание.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332928" y="3988594"/>
            <a:ext cx="3186351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Соединительная ткань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332928" y="4569738"/>
            <a:ext cx="3978116" cy="10887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Связывает, поддерживает и защищает органы. Включает кровь, кость, хрящ, жир.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872067" y="3988594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Мышечная ткань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872067" y="4569738"/>
            <a:ext cx="3978116" cy="1451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Обеспечивает движение и сокращение. Бывает поперечнополосатая, гладкая и сердечная.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4D558F-FE92-4836-84F9-1BC3087230BE}"/>
              </a:ext>
            </a:extLst>
          </p:cNvPr>
          <p:cNvSpPr txBox="1"/>
          <p:nvPr/>
        </p:nvSpPr>
        <p:spPr>
          <a:xfrm>
            <a:off x="97969" y="1062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sp>
        <p:nvSpPr>
          <p:cNvPr id="4" name="Text 2"/>
          <p:cNvSpPr/>
          <p:nvPr/>
        </p:nvSpPr>
        <p:spPr>
          <a:xfrm>
            <a:off x="793790" y="1783794"/>
            <a:ext cx="11965305" cy="7087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Эпителиальная ткань: строение и функции</a:t>
            </a:r>
            <a:endParaRPr lang="en-US" sz="44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93790" y="2946202"/>
            <a:ext cx="4196358" cy="3499604"/>
          </a:xfrm>
          <a:prstGeom prst="roundRect">
            <a:avLst>
              <a:gd name="adj" fmla="val 2917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28224" y="3180636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Строение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28224" y="3671054"/>
            <a:ext cx="3727490" cy="25403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Эпителиальная ткань состоит из плотно расположенных клеток, лежащих на тонкой базальной мембране. Клетки могут быть разной формы: кубические, призматические, плоские.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216962" y="2946202"/>
            <a:ext cx="4196358" cy="3499604"/>
          </a:xfrm>
          <a:prstGeom prst="roundRect">
            <a:avLst>
              <a:gd name="adj" fmla="val 2917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451396" y="3180636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Функции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451396" y="3671054"/>
            <a:ext cx="3727490" cy="25403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Эпителий выполняет защитную, секреторную, всасывательную и рецепторную функции. Он покрывает внешние поверхности тела и внутренние полости органов.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40133" y="2946202"/>
            <a:ext cx="4196358" cy="3499604"/>
          </a:xfrm>
          <a:prstGeom prst="roundRect">
            <a:avLst>
              <a:gd name="adj" fmla="val 2917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874568" y="3180636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Разновидности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874568" y="3671054"/>
            <a:ext cx="3727490" cy="21774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Различают простой эпителий (один слой клеток) и многослойный эпителий. Также выделяют железистый эпителий, который участвует в секреции.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4B3829-BBE2-4573-B9AA-25E48D105E14}"/>
              </a:ext>
            </a:extLst>
          </p:cNvPr>
          <p:cNvSpPr txBox="1"/>
          <p:nvPr/>
        </p:nvSpPr>
        <p:spPr>
          <a:xfrm>
            <a:off x="97969" y="1062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sp>
        <p:nvSpPr>
          <p:cNvPr id="4" name="Text 2"/>
          <p:cNvSpPr/>
          <p:nvPr/>
        </p:nvSpPr>
        <p:spPr>
          <a:xfrm>
            <a:off x="793790" y="1814155"/>
            <a:ext cx="12911852" cy="7087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Соединительная ткань: разновидности и роль</a:t>
            </a:r>
            <a:endParaRPr lang="en-US" sz="44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3089910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Разновидности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93790" y="3671054"/>
            <a:ext cx="3978116" cy="21774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Соединительная ткань включает рыхлую, плотную, жировую, костную, хрящевую и кровь. Каждая разновидность имеет свои особенности строения и функции.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332928" y="3089910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Роль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332928" y="3671054"/>
            <a:ext cx="3978116" cy="21774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Соединительная ткань связывает, поддерживает и защищает органы. Она участвует в обмене веществ, транспортировке питательных веществ и газов, иммунных реакциях.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872067" y="3089910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Клетки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872067" y="3671054"/>
            <a:ext cx="3978116" cy="25403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Основные клетки соединительной ткани - фибробласты, адипоциты, макрофаги и тучные клетки. Они производят волокна, межклеточное вещество и участвуют в защитных реакциях.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1C3F00-CCDA-4661-AA46-888F757C828A}"/>
              </a:ext>
            </a:extLst>
          </p:cNvPr>
          <p:cNvSpPr txBox="1"/>
          <p:nvPr/>
        </p:nvSpPr>
        <p:spPr>
          <a:xfrm>
            <a:off x="97969" y="1062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719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719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719"/>
          </a:xfrm>
          <a:prstGeom prst="roundRect">
            <a:avLst>
              <a:gd name="adj" fmla="val 2286"/>
            </a:avLst>
          </a:prstGeom>
          <a:solidFill>
            <a:srgbClr val="F9F9FF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731520" y="574715"/>
            <a:ext cx="13167360" cy="130635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43"/>
              </a:lnSpc>
              <a:buNone/>
            </a:pPr>
            <a:r>
              <a:rPr lang="en-US" sz="4115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Мышечная и нервная ткани: особенности и функции</a:t>
            </a:r>
            <a:endParaRPr lang="en-US" sz="41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31520" y="4924782"/>
            <a:ext cx="13167360" cy="41791"/>
          </a:xfrm>
          <a:prstGeom prst="roundRect">
            <a:avLst>
              <a:gd name="adj" fmla="val 225072"/>
            </a:avLst>
          </a:prstGeom>
          <a:solidFill>
            <a:srgbClr val="B8C3DF"/>
          </a:solidFill>
          <a:ln/>
        </p:spPr>
      </p:sp>
      <p:sp>
        <p:nvSpPr>
          <p:cNvPr id="8" name="Shape 5"/>
          <p:cNvSpPr/>
          <p:nvPr/>
        </p:nvSpPr>
        <p:spPr>
          <a:xfrm>
            <a:off x="3950196" y="4193262"/>
            <a:ext cx="41791" cy="731520"/>
          </a:xfrm>
          <a:prstGeom prst="roundRect">
            <a:avLst>
              <a:gd name="adj" fmla="val 225072"/>
            </a:avLst>
          </a:prstGeom>
          <a:solidFill>
            <a:srgbClr val="B8C3DF"/>
          </a:solidFill>
          <a:ln/>
        </p:spPr>
      </p:sp>
      <p:sp>
        <p:nvSpPr>
          <p:cNvPr id="9" name="Shape 6"/>
          <p:cNvSpPr/>
          <p:nvPr/>
        </p:nvSpPr>
        <p:spPr>
          <a:xfrm>
            <a:off x="3735943" y="4689634"/>
            <a:ext cx="470297" cy="470297"/>
          </a:xfrm>
          <a:prstGeom prst="roundRect">
            <a:avLst>
              <a:gd name="adj" fmla="val 20000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912275" y="4767977"/>
            <a:ext cx="117634" cy="3134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69"/>
              </a:lnSpc>
              <a:buNone/>
            </a:pPr>
            <a:r>
              <a:rPr lang="en-US" sz="2469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1</a:t>
            </a:r>
            <a:endParaRPr lang="en-US" sz="24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664738" y="2194560"/>
            <a:ext cx="2612708" cy="32646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72"/>
              </a:lnSpc>
              <a:buNone/>
            </a:pPr>
            <a:r>
              <a:rPr lang="en-US" sz="2057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Мышечная ткань</a:t>
            </a:r>
            <a:endParaRPr lang="en-US" sz="205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40475" y="2646402"/>
            <a:ext cx="6061234" cy="13377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33"/>
              </a:lnSpc>
              <a:buNone/>
            </a:pPr>
            <a:r>
              <a:rPr lang="en-US" sz="1646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Мышечная ткань обеспечивает движение и сокращение. Она бывает поперечнополосатой (скелетная), гладкой (внутренние органы) и сердечной (миокард).</a:t>
            </a:r>
            <a:endParaRPr lang="en-US" sz="16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7294185" y="4924782"/>
            <a:ext cx="41791" cy="731520"/>
          </a:xfrm>
          <a:prstGeom prst="roundRect">
            <a:avLst>
              <a:gd name="adj" fmla="val 225072"/>
            </a:avLst>
          </a:prstGeom>
          <a:solidFill>
            <a:srgbClr val="B8C3DF"/>
          </a:solidFill>
          <a:ln/>
        </p:spPr>
      </p:sp>
      <p:sp>
        <p:nvSpPr>
          <p:cNvPr id="14" name="Shape 11"/>
          <p:cNvSpPr/>
          <p:nvPr/>
        </p:nvSpPr>
        <p:spPr>
          <a:xfrm>
            <a:off x="7079933" y="4689634"/>
            <a:ext cx="470297" cy="470297"/>
          </a:xfrm>
          <a:prstGeom prst="roundRect">
            <a:avLst>
              <a:gd name="adj" fmla="val 20000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223403" y="4767977"/>
            <a:ext cx="183356" cy="3134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69"/>
              </a:lnSpc>
              <a:buNone/>
            </a:pPr>
            <a:r>
              <a:rPr lang="en-US" sz="2469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2</a:t>
            </a:r>
            <a:endParaRPr lang="en-US" sz="24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008727" y="5865376"/>
            <a:ext cx="2612708" cy="32646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72"/>
              </a:lnSpc>
              <a:buNone/>
            </a:pPr>
            <a:r>
              <a:rPr lang="en-US" sz="2057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Нервная ткань</a:t>
            </a:r>
            <a:endParaRPr lang="en-US" sz="205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4284464" y="6317218"/>
            <a:ext cx="6061353" cy="13377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33"/>
              </a:lnSpc>
              <a:buNone/>
            </a:pPr>
            <a:r>
              <a:rPr lang="en-US" sz="1646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Нервная ткань передает и обрабатывает информацию в организме. Она состоит из нейронов и глиальных клеток. Нейроны осуществляют проведение нервных импульсов.</a:t>
            </a:r>
            <a:endParaRPr lang="en-US" sz="16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10638294" y="4193262"/>
            <a:ext cx="41791" cy="731520"/>
          </a:xfrm>
          <a:prstGeom prst="roundRect">
            <a:avLst>
              <a:gd name="adj" fmla="val 225072"/>
            </a:avLst>
          </a:prstGeom>
          <a:solidFill>
            <a:srgbClr val="B8C3DF"/>
          </a:solidFill>
          <a:ln/>
        </p:spPr>
      </p:sp>
      <p:sp>
        <p:nvSpPr>
          <p:cNvPr id="19" name="Shape 16"/>
          <p:cNvSpPr/>
          <p:nvPr/>
        </p:nvSpPr>
        <p:spPr>
          <a:xfrm>
            <a:off x="10424041" y="4689634"/>
            <a:ext cx="470297" cy="470297"/>
          </a:xfrm>
          <a:prstGeom prst="roundRect">
            <a:avLst>
              <a:gd name="adj" fmla="val 20000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10566797" y="4767977"/>
            <a:ext cx="184666" cy="3134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69"/>
              </a:lnSpc>
              <a:buNone/>
            </a:pPr>
            <a:r>
              <a:rPr lang="en-US" sz="2469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3</a:t>
            </a:r>
            <a:endParaRPr lang="en-US" sz="24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9352836" y="2529007"/>
            <a:ext cx="2612708" cy="32646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72"/>
              </a:lnSpc>
              <a:buNone/>
            </a:pPr>
            <a:r>
              <a:rPr lang="en-US" sz="2057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Взаимодействие</a:t>
            </a:r>
            <a:endParaRPr lang="en-US" sz="205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7628573" y="2980849"/>
            <a:ext cx="6061353" cy="10033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33"/>
              </a:lnSpc>
              <a:buNone/>
            </a:pPr>
            <a:r>
              <a:rPr lang="en-US" sz="1646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Мышечная и нервная ткани тесно взаимодействуют - нервные сигналы заставляют мышцы сокращаться, обеспечивая движение, рефлексы и другие функции.</a:t>
            </a:r>
            <a:endParaRPr lang="en-US" sz="16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D34EB4-8475-4F70-BB1D-A6500CDC69F0}"/>
              </a:ext>
            </a:extLst>
          </p:cNvPr>
          <p:cNvSpPr txBox="1"/>
          <p:nvPr/>
        </p:nvSpPr>
        <p:spPr>
          <a:xfrm>
            <a:off x="97969" y="1062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sp>
        <p:nvSpPr>
          <p:cNvPr id="4" name="Text 2"/>
          <p:cNvSpPr/>
          <p:nvPr/>
        </p:nvSpPr>
        <p:spPr>
          <a:xfrm>
            <a:off x="793790" y="1988463"/>
            <a:ext cx="10529173" cy="7087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Органы и системы органов животных</a:t>
            </a:r>
            <a:endParaRPr lang="en-US" sz="44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150870"/>
            <a:ext cx="566976" cy="56697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93790" y="3944660"/>
            <a:ext cx="3005495" cy="7086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Пищеварительная система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93790" y="4789408"/>
            <a:ext cx="3005495" cy="1451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Обеспечивает прием, переваривание и усвоение питательных веществ.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446" y="3150870"/>
            <a:ext cx="566976" cy="56697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139446" y="3944660"/>
            <a:ext cx="3003709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Кровеносная система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139446" y="4435078"/>
            <a:ext cx="3005614" cy="10887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Транспортирует питательные вещества, газы, гормоны и отходы.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221" y="3150870"/>
            <a:ext cx="566976" cy="566976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85221" y="3944660"/>
            <a:ext cx="3005614" cy="7086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Дыхательная система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485221" y="4789408"/>
            <a:ext cx="3005614" cy="10887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Обеспечивает газообмен между организмом и окружающей средой.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0997" y="3150870"/>
            <a:ext cx="566976" cy="566976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830997" y="3944660"/>
            <a:ext cx="3005614" cy="7086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Выделительная система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10830997" y="4789408"/>
            <a:ext cx="3005614" cy="10887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Удаляет из организма конечные продукты обмена веществ.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EB2C74-888A-488A-B4A4-502691764B76}"/>
              </a:ext>
            </a:extLst>
          </p:cNvPr>
          <p:cNvSpPr txBox="1"/>
          <p:nvPr/>
        </p:nvSpPr>
        <p:spPr>
          <a:xfrm>
            <a:off x="97969" y="1062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sp>
        <p:nvSpPr>
          <p:cNvPr id="4" name="Text 2"/>
          <p:cNvSpPr/>
          <p:nvPr/>
        </p:nvSpPr>
        <p:spPr>
          <a:xfrm>
            <a:off x="793790" y="1644015"/>
            <a:ext cx="6071830" cy="7087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Лабораторная работа</a:t>
            </a:r>
            <a:endParaRPr lang="en-US" sz="44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806422"/>
            <a:ext cx="3260646" cy="90725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20604" y="4053840"/>
            <a:ext cx="2807018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Исследование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20604" y="4544258"/>
            <a:ext cx="2807018" cy="1814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Проведение микроскопического исследования готовых микропрепаратов тканей животных.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435" y="2806422"/>
            <a:ext cx="3260765" cy="90725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281249" y="4053840"/>
            <a:ext cx="2807137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Идентификация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281249" y="4544258"/>
            <a:ext cx="2807137" cy="1814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Определение типа ткани и ее основных клеточных и структурных компонентов.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2806422"/>
            <a:ext cx="3260646" cy="907256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542014" y="4053840"/>
            <a:ext cx="2807018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Зарисовка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542014" y="4544258"/>
            <a:ext cx="2807018" cy="1451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Изготовление рисунков-схем наблюдаемых под микроскопом тканей.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5846" y="2806422"/>
            <a:ext cx="3260765" cy="907256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802660" y="4053840"/>
            <a:ext cx="2807137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Анализ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10802660" y="4544258"/>
            <a:ext cx="2807137" cy="1451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Обсуждение особенностей строения и функций каждого типа ткани.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9C104C-5E0B-421A-96C9-044E0F78C32D}"/>
              </a:ext>
            </a:extLst>
          </p:cNvPr>
          <p:cNvSpPr txBox="1"/>
          <p:nvPr/>
        </p:nvSpPr>
        <p:spPr>
          <a:xfrm>
            <a:off x="97969" y="1062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610</Words>
  <Application>Microsoft Office PowerPoint</Application>
  <PresentationFormat>Произвольный</PresentationFormat>
  <Paragraphs>80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2024-06-27T13:51:35Z</dcterms:created>
  <dcterms:modified xsi:type="dcterms:W3CDTF">2024-06-27T13:56:18Z</dcterms:modified>
</cp:coreProperties>
</file>