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300700" cy="10299700"/>
  <p:notesSz cx="18300700" cy="10299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7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FAB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FAB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8000" cy="102869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FAB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7480" y="1063536"/>
            <a:ext cx="9259570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FFAB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1904" y="2724632"/>
            <a:ext cx="16556890" cy="6174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newuroki.net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385" y="152666"/>
            <a:ext cx="13016865" cy="3141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200"/>
              </a:lnSpc>
              <a:spcBef>
                <a:spcPts val="105"/>
              </a:spcBef>
            </a:pPr>
            <a:r>
              <a:rPr sz="6800" spc="175" dirty="0">
                <a:solidFill>
                  <a:srgbClr val="FFAD42"/>
                </a:solidFill>
                <a:latin typeface="Tahoma"/>
                <a:cs typeface="Tahoma"/>
              </a:rPr>
              <a:t>Страдания</a:t>
            </a:r>
            <a:r>
              <a:rPr sz="6800" spc="-135" dirty="0">
                <a:solidFill>
                  <a:srgbClr val="FFAD42"/>
                </a:solidFill>
                <a:latin typeface="Tahoma"/>
                <a:cs typeface="Tahoma"/>
              </a:rPr>
              <a:t> </a:t>
            </a:r>
            <a:r>
              <a:rPr sz="6800" spc="20" dirty="0">
                <a:solidFill>
                  <a:srgbClr val="FFAD42"/>
                </a:solidFill>
                <a:latin typeface="Tahoma"/>
                <a:cs typeface="Tahoma"/>
              </a:rPr>
              <a:t>от</a:t>
            </a:r>
            <a:r>
              <a:rPr sz="6800" spc="-130" dirty="0">
                <a:solidFill>
                  <a:srgbClr val="FFAD42"/>
                </a:solidFill>
                <a:latin typeface="Tahoma"/>
                <a:cs typeface="Tahoma"/>
              </a:rPr>
              <a:t> </a:t>
            </a:r>
            <a:r>
              <a:rPr sz="6800" spc="285" dirty="0">
                <a:solidFill>
                  <a:srgbClr val="FFAD42"/>
                </a:solidFill>
                <a:latin typeface="Tahoma"/>
                <a:cs typeface="Tahoma"/>
              </a:rPr>
              <a:t>кибермании</a:t>
            </a:r>
            <a:r>
              <a:rPr sz="6800" spc="-130" dirty="0">
                <a:solidFill>
                  <a:srgbClr val="FFAD42"/>
                </a:solidFill>
                <a:latin typeface="Tahoma"/>
                <a:cs typeface="Tahoma"/>
              </a:rPr>
              <a:t> </a:t>
            </a:r>
            <a:r>
              <a:rPr sz="6800" spc="-305" dirty="0">
                <a:solidFill>
                  <a:srgbClr val="FFAD42"/>
                </a:solidFill>
                <a:latin typeface="Tahoma"/>
                <a:cs typeface="Tahoma"/>
              </a:rPr>
              <a:t>- </a:t>
            </a:r>
            <a:r>
              <a:rPr sz="6800" spc="-1975" dirty="0">
                <a:solidFill>
                  <a:srgbClr val="FFAD42"/>
                </a:solidFill>
                <a:latin typeface="Tahoma"/>
                <a:cs typeface="Tahoma"/>
              </a:rPr>
              <a:t> </a:t>
            </a:r>
            <a:r>
              <a:rPr sz="6800" spc="220" dirty="0">
                <a:solidFill>
                  <a:srgbClr val="FFAD42"/>
                </a:solidFill>
                <a:latin typeface="Tahoma"/>
                <a:cs typeface="Tahoma"/>
              </a:rPr>
              <a:t>презентация</a:t>
            </a:r>
            <a:r>
              <a:rPr sz="6800" spc="-155" dirty="0">
                <a:solidFill>
                  <a:srgbClr val="FFAD42"/>
                </a:solidFill>
                <a:latin typeface="Tahoma"/>
                <a:cs typeface="Tahoma"/>
              </a:rPr>
              <a:t> </a:t>
            </a:r>
            <a:r>
              <a:rPr sz="6800" spc="110" dirty="0">
                <a:solidFill>
                  <a:srgbClr val="FFAD42"/>
                </a:solidFill>
                <a:latin typeface="Tahoma"/>
                <a:cs typeface="Tahoma"/>
              </a:rPr>
              <a:t>для</a:t>
            </a:r>
            <a:r>
              <a:rPr sz="6800" spc="-150" dirty="0">
                <a:solidFill>
                  <a:srgbClr val="FFAD42"/>
                </a:solidFill>
                <a:latin typeface="Tahoma"/>
                <a:cs typeface="Tahoma"/>
              </a:rPr>
              <a:t> </a:t>
            </a:r>
            <a:r>
              <a:rPr sz="6800" spc="155" dirty="0">
                <a:solidFill>
                  <a:srgbClr val="FFAD42"/>
                </a:solidFill>
                <a:latin typeface="Tahoma"/>
                <a:cs typeface="Tahoma"/>
              </a:rPr>
              <a:t>классного </a:t>
            </a:r>
            <a:r>
              <a:rPr sz="6800" spc="-1975" dirty="0">
                <a:solidFill>
                  <a:srgbClr val="FFAD42"/>
                </a:solidFill>
                <a:latin typeface="Tahoma"/>
                <a:cs typeface="Tahoma"/>
              </a:rPr>
              <a:t> </a:t>
            </a:r>
            <a:r>
              <a:rPr sz="6800" spc="105" dirty="0">
                <a:solidFill>
                  <a:srgbClr val="FFAD42"/>
                </a:solidFill>
                <a:latin typeface="Tahoma"/>
                <a:cs typeface="Tahoma"/>
              </a:rPr>
              <a:t>часа</a:t>
            </a:r>
            <a:r>
              <a:rPr sz="6800" spc="-114" dirty="0">
                <a:solidFill>
                  <a:srgbClr val="FFAD42"/>
                </a:solidFill>
                <a:latin typeface="Tahoma"/>
                <a:cs typeface="Tahoma"/>
              </a:rPr>
              <a:t> </a:t>
            </a:r>
            <a:r>
              <a:rPr sz="6800" spc="90" dirty="0">
                <a:solidFill>
                  <a:srgbClr val="FFAD42"/>
                </a:solidFill>
                <a:latin typeface="Tahoma"/>
                <a:cs typeface="Tahoma"/>
              </a:rPr>
              <a:t>в</a:t>
            </a:r>
            <a:r>
              <a:rPr sz="6800" spc="-114" dirty="0">
                <a:solidFill>
                  <a:srgbClr val="FFAD42"/>
                </a:solidFill>
                <a:latin typeface="Tahoma"/>
                <a:cs typeface="Tahoma"/>
              </a:rPr>
              <a:t> </a:t>
            </a:r>
            <a:r>
              <a:rPr sz="6800" spc="-55" dirty="0">
                <a:solidFill>
                  <a:srgbClr val="FFAD42"/>
                </a:solidFill>
                <a:latin typeface="Tahoma"/>
                <a:cs typeface="Tahoma"/>
              </a:rPr>
              <a:t>9</a:t>
            </a:r>
            <a:r>
              <a:rPr sz="6800" spc="-110" dirty="0">
                <a:solidFill>
                  <a:srgbClr val="FFAD42"/>
                </a:solidFill>
                <a:latin typeface="Tahoma"/>
                <a:cs typeface="Tahoma"/>
              </a:rPr>
              <a:t> </a:t>
            </a:r>
            <a:r>
              <a:rPr sz="6800" spc="180" dirty="0">
                <a:solidFill>
                  <a:srgbClr val="FFAD42"/>
                </a:solidFill>
                <a:latin typeface="Tahoma"/>
                <a:cs typeface="Tahoma"/>
              </a:rPr>
              <a:t>классе</a:t>
            </a:r>
            <a:endParaRPr sz="6800">
              <a:latin typeface="Tahoma"/>
              <a:cs typeface="Tahom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7C07C-BF46-41C7-AA8D-80F08B93457D}"/>
              </a:ext>
            </a:extLst>
          </p:cNvPr>
          <p:cNvSpPr txBox="1"/>
          <p:nvPr/>
        </p:nvSpPr>
        <p:spPr>
          <a:xfrm>
            <a:off x="4121150" y="4311650"/>
            <a:ext cx="9443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по теме: "Страдания от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кибермании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  <a:p>
            <a:pPr algn="ctr"/>
            <a:r>
              <a:rPr lang="ru-RU" sz="3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3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56F864-0E0A-445B-B702-55A88D33E6AC}"/>
              </a:ext>
            </a:extLst>
          </p:cNvPr>
          <p:cNvSpPr txBox="1"/>
          <p:nvPr/>
        </p:nvSpPr>
        <p:spPr>
          <a:xfrm>
            <a:off x="16465550" y="1323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8000" cy="102869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9105" y="198419"/>
            <a:ext cx="9095740" cy="18148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sz="5850" spc="-100" dirty="0"/>
              <a:t>В</a:t>
            </a:r>
            <a:r>
              <a:rPr sz="5850" spc="-300" dirty="0"/>
              <a:t>в</a:t>
            </a:r>
            <a:r>
              <a:rPr sz="5850" spc="-95" dirty="0"/>
              <a:t>е</a:t>
            </a:r>
            <a:r>
              <a:rPr sz="5850" spc="190" dirty="0"/>
              <a:t>д</a:t>
            </a:r>
            <a:r>
              <a:rPr sz="5850" spc="-85" dirty="0"/>
              <a:t>е</a:t>
            </a:r>
            <a:r>
              <a:rPr sz="5850" spc="-100" dirty="0"/>
              <a:t>н</a:t>
            </a:r>
            <a:r>
              <a:rPr sz="5850" spc="-5" dirty="0"/>
              <a:t>и</a:t>
            </a:r>
            <a:r>
              <a:rPr sz="5850" spc="-80" dirty="0"/>
              <a:t>е</a:t>
            </a:r>
            <a:r>
              <a:rPr sz="5850" spc="-295" dirty="0"/>
              <a:t> в </a:t>
            </a:r>
            <a:r>
              <a:rPr sz="5850" spc="-175" dirty="0"/>
              <a:t>п</a:t>
            </a:r>
            <a:r>
              <a:rPr sz="5850" spc="-5" dirty="0"/>
              <a:t>р</a:t>
            </a:r>
            <a:r>
              <a:rPr sz="5850" spc="-140" dirty="0"/>
              <a:t>о</a:t>
            </a:r>
            <a:r>
              <a:rPr sz="5850" spc="-155" dirty="0"/>
              <a:t>б</a:t>
            </a:r>
            <a:r>
              <a:rPr sz="5850" spc="-170" dirty="0"/>
              <a:t>л</a:t>
            </a:r>
            <a:r>
              <a:rPr sz="5850" spc="-85" dirty="0"/>
              <a:t>е</a:t>
            </a:r>
            <a:r>
              <a:rPr sz="5850" spc="-25" dirty="0"/>
              <a:t>м</a:t>
            </a:r>
            <a:r>
              <a:rPr sz="5850" spc="-40" dirty="0"/>
              <a:t>у  </a:t>
            </a:r>
            <a:r>
              <a:rPr sz="5850" strike="noStrike" spc="-65" dirty="0"/>
              <a:t>кибермании</a:t>
            </a:r>
            <a:endParaRPr sz="585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76688" y="2638234"/>
            <a:ext cx="6667499" cy="6096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31093" y="2606688"/>
            <a:ext cx="9222740" cy="574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3750" b="1" spc="420" dirty="0">
                <a:solidFill>
                  <a:srgbClr val="FFFFFF"/>
                </a:solidFill>
                <a:latin typeface="Calibri"/>
                <a:cs typeface="Calibri"/>
              </a:rPr>
              <a:t>Главная </a:t>
            </a:r>
            <a:r>
              <a:rPr sz="3750" b="1" spc="490" dirty="0">
                <a:solidFill>
                  <a:srgbClr val="FFFFFF"/>
                </a:solidFill>
                <a:latin typeface="Calibri"/>
                <a:cs typeface="Calibri"/>
              </a:rPr>
              <a:t>проблема </a:t>
            </a:r>
            <a:r>
              <a:rPr sz="3750" b="1" spc="525" dirty="0">
                <a:solidFill>
                  <a:srgbClr val="FFFFFF"/>
                </a:solidFill>
                <a:latin typeface="Calibri"/>
                <a:cs typeface="Calibri"/>
              </a:rPr>
              <a:t>кибермании </a:t>
            </a:r>
            <a:r>
              <a:rPr sz="3750" b="1" spc="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b="1" spc="500" dirty="0">
                <a:solidFill>
                  <a:srgbClr val="FFFFFF"/>
                </a:solidFill>
                <a:latin typeface="Calibri"/>
                <a:cs typeface="Calibri"/>
              </a:rPr>
              <a:t>заключается </a:t>
            </a:r>
            <a:r>
              <a:rPr sz="3750" b="1" spc="475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3750" b="1" spc="520" dirty="0">
                <a:solidFill>
                  <a:srgbClr val="FFFFFF"/>
                </a:solidFill>
                <a:latin typeface="Calibri"/>
                <a:cs typeface="Calibri"/>
              </a:rPr>
              <a:t>угрозе </a:t>
            </a:r>
            <a:r>
              <a:rPr sz="3750" b="1" spc="5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b="1" spc="505" dirty="0">
                <a:solidFill>
                  <a:srgbClr val="FFFFFF"/>
                </a:solidFill>
                <a:latin typeface="Calibri"/>
                <a:cs typeface="Calibri"/>
              </a:rPr>
              <a:t>кибербезопасности, </a:t>
            </a:r>
            <a:r>
              <a:rPr sz="3750" b="1" spc="455" dirty="0">
                <a:solidFill>
                  <a:srgbClr val="FFFFFF"/>
                </a:solidFill>
                <a:latin typeface="Calibri"/>
                <a:cs typeface="Calibri"/>
              </a:rPr>
              <a:t>которая </a:t>
            </a:r>
            <a:r>
              <a:rPr sz="3750" b="1" spc="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b="1" spc="505" dirty="0">
                <a:solidFill>
                  <a:srgbClr val="FFFFFF"/>
                </a:solidFill>
                <a:latin typeface="Calibri"/>
                <a:cs typeface="Calibri"/>
              </a:rPr>
              <a:t>включает </a:t>
            </a:r>
            <a:r>
              <a:rPr sz="3750" b="1" spc="475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3750" b="1" spc="520" dirty="0">
                <a:solidFill>
                  <a:srgbClr val="FFFFFF"/>
                </a:solidFill>
                <a:latin typeface="Calibri"/>
                <a:cs typeface="Calibri"/>
              </a:rPr>
              <a:t>себя </a:t>
            </a:r>
            <a:r>
              <a:rPr sz="3750" b="1" spc="475" dirty="0">
                <a:solidFill>
                  <a:srgbClr val="FFFFFF"/>
                </a:solidFill>
                <a:latin typeface="Calibri"/>
                <a:cs typeface="Calibri"/>
              </a:rPr>
              <a:t>кибератаки, </a:t>
            </a:r>
            <a:r>
              <a:rPr sz="3750" b="1" spc="4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b="1" spc="560" dirty="0">
                <a:solidFill>
                  <a:srgbClr val="FFFFFF"/>
                </a:solidFill>
                <a:latin typeface="Calibri"/>
                <a:cs typeface="Calibri"/>
              </a:rPr>
              <a:t>кибершпионаж </a:t>
            </a:r>
            <a:r>
              <a:rPr sz="3750" b="1" spc="57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3750" b="1" spc="5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b="1" spc="515" dirty="0">
                <a:solidFill>
                  <a:srgbClr val="FFFFFF"/>
                </a:solidFill>
                <a:latin typeface="Calibri"/>
                <a:cs typeface="Calibri"/>
              </a:rPr>
              <a:t>киберпреступность. </a:t>
            </a:r>
            <a:r>
              <a:rPr sz="3750" b="1" spc="520" dirty="0">
                <a:solidFill>
                  <a:srgbClr val="FFFFFF"/>
                </a:solidFill>
                <a:latin typeface="Calibri"/>
                <a:cs typeface="Calibri"/>
              </a:rPr>
              <a:t>Кибермания </a:t>
            </a:r>
            <a:r>
              <a:rPr sz="3750" b="1" spc="5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b="1" spc="515" dirty="0">
                <a:solidFill>
                  <a:srgbClr val="FFFFFF"/>
                </a:solidFill>
                <a:latin typeface="Calibri"/>
                <a:cs typeface="Calibri"/>
              </a:rPr>
              <a:t>становится</a:t>
            </a:r>
            <a:r>
              <a:rPr sz="3750" b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b="1" spc="540" dirty="0">
                <a:solidFill>
                  <a:srgbClr val="FFFFFF"/>
                </a:solidFill>
                <a:latin typeface="Calibri"/>
                <a:cs typeface="Calibri"/>
              </a:rPr>
              <a:t>все</a:t>
            </a:r>
            <a:r>
              <a:rPr sz="3750" b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b="1" spc="500" dirty="0">
                <a:solidFill>
                  <a:srgbClr val="FFFFFF"/>
                </a:solidFill>
                <a:latin typeface="Calibri"/>
                <a:cs typeface="Calibri"/>
              </a:rPr>
              <a:t>более</a:t>
            </a:r>
            <a:r>
              <a:rPr sz="3750" b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b="1" spc="484" dirty="0">
                <a:solidFill>
                  <a:srgbClr val="FFFFFF"/>
                </a:solidFill>
                <a:latin typeface="Calibri"/>
                <a:cs typeface="Calibri"/>
              </a:rPr>
              <a:t>актуальной</a:t>
            </a:r>
            <a:r>
              <a:rPr sz="3750" b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b="1" spc="475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3750" b="1" spc="-8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b="1" spc="495" dirty="0">
                <a:solidFill>
                  <a:srgbClr val="FFFFFF"/>
                </a:solidFill>
                <a:latin typeface="Calibri"/>
                <a:cs typeface="Calibri"/>
              </a:rPr>
              <a:t>современном </a:t>
            </a:r>
            <a:r>
              <a:rPr sz="3750" b="1" spc="509" dirty="0">
                <a:solidFill>
                  <a:srgbClr val="FFFFFF"/>
                </a:solidFill>
                <a:latin typeface="Calibri"/>
                <a:cs typeface="Calibri"/>
              </a:rPr>
              <a:t>цифровом </a:t>
            </a:r>
            <a:r>
              <a:rPr sz="3750" b="1" spc="415" dirty="0">
                <a:solidFill>
                  <a:srgbClr val="FFFFFF"/>
                </a:solidFill>
                <a:latin typeface="Calibri"/>
                <a:cs typeface="Calibri"/>
              </a:rPr>
              <a:t>мире, </a:t>
            </a:r>
            <a:r>
              <a:rPr sz="3750" b="1" spc="4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b="1" spc="500" dirty="0">
                <a:solidFill>
                  <a:srgbClr val="FFFFFF"/>
                </a:solidFill>
                <a:latin typeface="Calibri"/>
                <a:cs typeface="Calibri"/>
              </a:rPr>
              <a:t>требуя </a:t>
            </a:r>
            <a:r>
              <a:rPr sz="3750" b="1" spc="495" dirty="0">
                <a:solidFill>
                  <a:srgbClr val="FFFFFF"/>
                </a:solidFill>
                <a:latin typeface="Calibri"/>
                <a:cs typeface="Calibri"/>
              </a:rPr>
              <a:t>постоянного </a:t>
            </a:r>
            <a:r>
              <a:rPr sz="3750" b="1" spc="500" dirty="0">
                <a:solidFill>
                  <a:srgbClr val="FFFFFF"/>
                </a:solidFill>
                <a:latin typeface="Calibri"/>
                <a:cs typeface="Calibri"/>
              </a:rPr>
              <a:t>внимания </a:t>
            </a:r>
            <a:r>
              <a:rPr sz="3750" b="1" spc="57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3750" b="1" spc="5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b="1" spc="545" dirty="0">
                <a:solidFill>
                  <a:srgbClr val="FFFFFF"/>
                </a:solidFill>
                <a:latin typeface="Calibri"/>
                <a:cs typeface="Calibri"/>
              </a:rPr>
              <a:t>защиты</a:t>
            </a:r>
            <a:r>
              <a:rPr sz="3750" b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b="1" spc="450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375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b="1" spc="480" dirty="0">
                <a:solidFill>
                  <a:srgbClr val="FFFFFF"/>
                </a:solidFill>
                <a:latin typeface="Calibri"/>
                <a:cs typeface="Calibri"/>
              </a:rPr>
              <a:t>киберугроз.</a:t>
            </a:r>
            <a:endParaRPr sz="375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6DCC8-7CE8-4372-BF26-9AFD27E83CE2}"/>
              </a:ext>
            </a:extLst>
          </p:cNvPr>
          <p:cNvSpPr txBox="1"/>
          <p:nvPr/>
        </p:nvSpPr>
        <p:spPr>
          <a:xfrm>
            <a:off x="16465550" y="1323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8000" cy="102869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24032" y="617411"/>
            <a:ext cx="10226675" cy="1511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47440" marR="5080" indent="-3635375">
              <a:lnSpc>
                <a:spcPct val="100499"/>
              </a:lnSpc>
              <a:spcBef>
                <a:spcPts val="95"/>
              </a:spcBef>
            </a:pPr>
            <a:r>
              <a:rPr sz="4850" spc="-105" dirty="0"/>
              <a:t>Виртуальная</a:t>
            </a:r>
            <a:r>
              <a:rPr sz="4850" spc="-270" dirty="0"/>
              <a:t> </a:t>
            </a:r>
            <a:r>
              <a:rPr sz="4850" spc="-75" dirty="0"/>
              <a:t>реальность</a:t>
            </a:r>
            <a:r>
              <a:rPr sz="4850" spc="-265" dirty="0"/>
              <a:t> </a:t>
            </a:r>
            <a:r>
              <a:rPr sz="4850" spc="10" dirty="0"/>
              <a:t>и</a:t>
            </a:r>
            <a:r>
              <a:rPr sz="4850" spc="-265" dirty="0"/>
              <a:t> </a:t>
            </a:r>
            <a:r>
              <a:rPr sz="4850" spc="-60" dirty="0"/>
              <a:t>её </a:t>
            </a:r>
            <a:r>
              <a:rPr sz="4850" spc="-1639" dirty="0"/>
              <a:t> </a:t>
            </a:r>
            <a:r>
              <a:rPr sz="4850" spc="-95" dirty="0"/>
              <a:t>влияние</a:t>
            </a:r>
            <a:endParaRPr sz="485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8897" y="5269456"/>
            <a:ext cx="10629899" cy="38481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8991" y="2364282"/>
            <a:ext cx="18186400" cy="247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600"/>
              </a:lnSpc>
              <a:spcBef>
                <a:spcPts val="100"/>
              </a:spcBef>
            </a:pPr>
            <a:r>
              <a:rPr sz="3200" spc="40" dirty="0">
                <a:solidFill>
                  <a:srgbClr val="FFFFFF"/>
                </a:solidFill>
                <a:latin typeface="Verdana"/>
                <a:cs typeface="Verdana"/>
              </a:rPr>
              <a:t>Виртуальная</a:t>
            </a:r>
            <a:r>
              <a:rPr sz="32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Verdana"/>
                <a:cs typeface="Verdana"/>
              </a:rPr>
              <a:t>реальность</a:t>
            </a:r>
            <a:r>
              <a:rPr sz="3200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Verdana"/>
                <a:cs typeface="Verdana"/>
              </a:rPr>
              <a:t>трансформирует</a:t>
            </a:r>
            <a:r>
              <a:rPr sz="32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Verdana"/>
                <a:cs typeface="Verdana"/>
              </a:rPr>
              <a:t>образование,</a:t>
            </a:r>
            <a:r>
              <a:rPr sz="3200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Verdana"/>
                <a:cs typeface="Verdana"/>
              </a:rPr>
              <a:t>обогащая</a:t>
            </a:r>
            <a:r>
              <a:rPr sz="32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Verdana"/>
                <a:cs typeface="Verdana"/>
              </a:rPr>
              <a:t>учебный</a:t>
            </a:r>
            <a:r>
              <a:rPr sz="3200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Verdana"/>
                <a:cs typeface="Verdana"/>
              </a:rPr>
              <a:t>процесс </a:t>
            </a:r>
            <a:r>
              <a:rPr sz="3200" spc="-1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Verdana"/>
                <a:cs typeface="Verdana"/>
              </a:rPr>
              <a:t>интерактивными </a:t>
            </a:r>
            <a:r>
              <a:rPr sz="3200" spc="120" dirty="0">
                <a:solidFill>
                  <a:srgbClr val="FFFFFF"/>
                </a:solidFill>
                <a:latin typeface="Verdana"/>
                <a:cs typeface="Verdana"/>
              </a:rPr>
              <a:t>симуляциями </a:t>
            </a:r>
            <a:r>
              <a:rPr sz="3200" spc="170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3200" spc="35" dirty="0">
                <a:solidFill>
                  <a:srgbClr val="FFFFFF"/>
                </a:solidFill>
                <a:latin typeface="Verdana"/>
                <a:cs typeface="Verdana"/>
              </a:rPr>
              <a:t>визуализациями. 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Это </a:t>
            </a:r>
            <a:r>
              <a:rPr sz="3200" spc="45" dirty="0">
                <a:solidFill>
                  <a:srgbClr val="FFFFFF"/>
                </a:solidFill>
                <a:latin typeface="Verdana"/>
                <a:cs typeface="Verdana"/>
              </a:rPr>
              <a:t>повышает </a:t>
            </a:r>
            <a:r>
              <a:rPr sz="32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Verdana"/>
                <a:cs typeface="Verdana"/>
              </a:rPr>
              <a:t>заинтересованность </a:t>
            </a:r>
            <a:r>
              <a:rPr sz="3200" spc="-15" dirty="0">
                <a:solidFill>
                  <a:srgbClr val="FFFFFF"/>
                </a:solidFill>
                <a:latin typeface="Verdana"/>
                <a:cs typeface="Verdana"/>
              </a:rPr>
              <a:t>учеников, улучшает </a:t>
            </a:r>
            <a:r>
              <a:rPr sz="3200" spc="135" dirty="0">
                <a:solidFill>
                  <a:srgbClr val="FFFFFF"/>
                </a:solidFill>
                <a:latin typeface="Verdana"/>
                <a:cs typeface="Verdana"/>
              </a:rPr>
              <a:t>понимание </a:t>
            </a:r>
            <a:r>
              <a:rPr sz="3200" spc="25" dirty="0">
                <a:solidFill>
                  <a:srgbClr val="FFFFFF"/>
                </a:solidFill>
                <a:latin typeface="Verdana"/>
                <a:cs typeface="Verdana"/>
              </a:rPr>
              <a:t>сложных </a:t>
            </a:r>
            <a:r>
              <a:rPr sz="3200" spc="110" dirty="0">
                <a:solidFill>
                  <a:srgbClr val="FFFFFF"/>
                </a:solidFill>
                <a:latin typeface="Verdana"/>
                <a:cs typeface="Verdana"/>
              </a:rPr>
              <a:t>концепций </a:t>
            </a:r>
            <a:r>
              <a:rPr sz="3200" spc="170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3200" spc="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40" dirty="0">
                <a:solidFill>
                  <a:srgbClr val="FFFFFF"/>
                </a:solidFill>
                <a:latin typeface="Verdana"/>
                <a:cs typeface="Verdana"/>
              </a:rPr>
              <a:t>развивает </a:t>
            </a:r>
            <a:r>
              <a:rPr sz="3200" spc="45" dirty="0">
                <a:solidFill>
                  <a:srgbClr val="FFFFFF"/>
                </a:solidFill>
                <a:latin typeface="Verdana"/>
                <a:cs typeface="Verdana"/>
              </a:rPr>
              <a:t>навыки </a:t>
            </a:r>
            <a:r>
              <a:rPr sz="3200" spc="5" dirty="0">
                <a:solidFill>
                  <a:srgbClr val="FFFFFF"/>
                </a:solidFill>
                <a:latin typeface="Verdana"/>
                <a:cs typeface="Verdana"/>
              </a:rPr>
              <a:t>сотрудничества. </a:t>
            </a:r>
            <a:r>
              <a:rPr sz="3200" spc="65" dirty="0">
                <a:solidFill>
                  <a:srgbClr val="FFFFFF"/>
                </a:solidFill>
                <a:latin typeface="Verdana"/>
                <a:cs typeface="Verdana"/>
              </a:rPr>
              <a:t>Однако </a:t>
            </a:r>
            <a:r>
              <a:rPr sz="3200" spc="95" dirty="0">
                <a:solidFill>
                  <a:srgbClr val="FFFFFF"/>
                </a:solidFill>
                <a:latin typeface="Verdana"/>
                <a:cs typeface="Verdana"/>
              </a:rPr>
              <a:t>необходимо </a:t>
            </a:r>
            <a:r>
              <a:rPr sz="3200" spc="50" dirty="0">
                <a:solidFill>
                  <a:srgbClr val="FFFFFF"/>
                </a:solidFill>
                <a:latin typeface="Verdana"/>
                <a:cs typeface="Verdana"/>
              </a:rPr>
              <a:t>следить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за </a:t>
            </a:r>
            <a:r>
              <a:rPr sz="3200" spc="160" dirty="0">
                <a:solidFill>
                  <a:srgbClr val="FFFFFF"/>
                </a:solidFill>
                <a:latin typeface="Verdana"/>
                <a:cs typeface="Verdana"/>
              </a:rPr>
              <a:t>временем </a:t>
            </a:r>
            <a:r>
              <a:rPr sz="3200" spc="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Verdana"/>
                <a:cs typeface="Verdana"/>
              </a:rPr>
              <a:t>экспозиции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7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Verdana"/>
                <a:cs typeface="Verdana"/>
              </a:rPr>
              <a:t>обеспечивать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Verdana"/>
                <a:cs typeface="Verdana"/>
              </a:rPr>
              <a:t>безопасность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70" dirty="0">
                <a:solidFill>
                  <a:srgbClr val="FFFFFF"/>
                </a:solidFill>
                <a:latin typeface="Verdana"/>
                <a:cs typeface="Verdana"/>
              </a:rPr>
              <a:t>при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Verdana"/>
                <a:cs typeface="Verdana"/>
              </a:rPr>
              <a:t>использовании</a:t>
            </a:r>
            <a:r>
              <a:rPr sz="320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технологии.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2754E3-F57C-4BE7-92C8-E63E2238C802}"/>
              </a:ext>
            </a:extLst>
          </p:cNvPr>
          <p:cNvSpPr txBox="1"/>
          <p:nvPr/>
        </p:nvSpPr>
        <p:spPr>
          <a:xfrm>
            <a:off x="16465550" y="1323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8000" cy="102869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950" y="1017168"/>
            <a:ext cx="995235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204" dirty="0"/>
              <a:t>К</a:t>
            </a:r>
            <a:r>
              <a:rPr sz="3900" spc="-120" dirty="0"/>
              <a:t>омпь</a:t>
            </a:r>
            <a:r>
              <a:rPr sz="3900" spc="-245" dirty="0"/>
              <a:t>ю</a:t>
            </a:r>
            <a:r>
              <a:rPr sz="3900" dirty="0"/>
              <a:t>т</a:t>
            </a:r>
            <a:r>
              <a:rPr sz="3900" spc="-80" dirty="0"/>
              <a:t>ерные</a:t>
            </a:r>
            <a:r>
              <a:rPr sz="3900" spc="-200" dirty="0"/>
              <a:t> </a:t>
            </a:r>
            <a:r>
              <a:rPr sz="3900" spc="-135" dirty="0"/>
              <a:t>игры:</a:t>
            </a:r>
            <a:r>
              <a:rPr sz="3900" spc="-200" dirty="0"/>
              <a:t> </a:t>
            </a:r>
            <a:r>
              <a:rPr sz="3900" spc="-114" dirty="0"/>
              <a:t>п</a:t>
            </a:r>
            <a:r>
              <a:rPr sz="3900" spc="-150" dirty="0"/>
              <a:t>о</a:t>
            </a:r>
            <a:r>
              <a:rPr sz="3900" spc="-120" dirty="0"/>
              <a:t>л</a:t>
            </a:r>
            <a:r>
              <a:rPr sz="3900" spc="-180" dirty="0"/>
              <a:t>ь</a:t>
            </a:r>
            <a:r>
              <a:rPr sz="3900" spc="-145" dirty="0"/>
              <a:t>за</a:t>
            </a:r>
            <a:r>
              <a:rPr sz="3900" spc="-200" dirty="0"/>
              <a:t> </a:t>
            </a:r>
            <a:r>
              <a:rPr sz="3900" spc="-5" dirty="0"/>
              <a:t>и</a:t>
            </a:r>
            <a:r>
              <a:rPr sz="3900" spc="-200" dirty="0"/>
              <a:t> </a:t>
            </a:r>
            <a:r>
              <a:rPr sz="3900" spc="-90" dirty="0"/>
              <a:t>вр</a:t>
            </a:r>
            <a:r>
              <a:rPr sz="3900" spc="-100" dirty="0"/>
              <a:t>е</a:t>
            </a:r>
            <a:r>
              <a:rPr sz="3900" spc="120" dirty="0"/>
              <a:t>д</a:t>
            </a:r>
            <a:endParaRPr sz="3900" dirty="0"/>
          </a:p>
        </p:txBody>
      </p:sp>
      <p:sp>
        <p:nvSpPr>
          <p:cNvPr id="4" name="object 4"/>
          <p:cNvSpPr/>
          <p:nvPr/>
        </p:nvSpPr>
        <p:spPr>
          <a:xfrm>
            <a:off x="1954326" y="711326"/>
            <a:ext cx="5216525" cy="28575"/>
          </a:xfrm>
          <a:custGeom>
            <a:avLst/>
            <a:gdLst/>
            <a:ahLst/>
            <a:cxnLst/>
            <a:rect l="l" t="t" r="r" b="b"/>
            <a:pathLst>
              <a:path w="5216525" h="28575">
                <a:moveTo>
                  <a:pt x="5216207" y="0"/>
                </a:moveTo>
                <a:lnTo>
                  <a:pt x="0" y="0"/>
                </a:lnTo>
                <a:lnTo>
                  <a:pt x="0" y="28575"/>
                </a:lnTo>
                <a:lnTo>
                  <a:pt x="5216207" y="28575"/>
                </a:lnTo>
                <a:lnTo>
                  <a:pt x="5216207" y="0"/>
                </a:lnTo>
                <a:close/>
              </a:path>
            </a:pathLst>
          </a:custGeom>
          <a:solidFill>
            <a:srgbClr val="FFA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64229" y="914170"/>
            <a:ext cx="5638799" cy="84582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73597" y="1982546"/>
            <a:ext cx="9794240" cy="3955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600"/>
              </a:lnSpc>
              <a:spcBef>
                <a:spcPts val="100"/>
              </a:spcBef>
            </a:pPr>
            <a:r>
              <a:rPr sz="3200" spc="-5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3200" spc="120" dirty="0">
                <a:solidFill>
                  <a:srgbClr val="FFFFFF"/>
                </a:solidFill>
                <a:latin typeface="Verdana"/>
                <a:cs typeface="Verdana"/>
              </a:rPr>
              <a:t>омпь</a:t>
            </a:r>
            <a:r>
              <a:rPr sz="3200" spc="95" dirty="0">
                <a:solidFill>
                  <a:srgbClr val="FFFFFF"/>
                </a:solidFill>
                <a:latin typeface="Verdana"/>
                <a:cs typeface="Verdana"/>
              </a:rPr>
              <a:t>ю</a:t>
            </a:r>
            <a:r>
              <a:rPr sz="3200" spc="-14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3200" spc="100" dirty="0">
                <a:solidFill>
                  <a:srgbClr val="FFFFFF"/>
                </a:solidFill>
                <a:latin typeface="Verdana"/>
                <a:cs typeface="Verdana"/>
              </a:rPr>
              <a:t>ерные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Verdana"/>
                <a:cs typeface="Verdana"/>
              </a:rPr>
              <a:t>игры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55" dirty="0">
                <a:solidFill>
                  <a:srgbClr val="FFFFFF"/>
                </a:solidFill>
                <a:latin typeface="Verdana"/>
                <a:cs typeface="Verdana"/>
              </a:rPr>
              <a:t>могут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204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3200" spc="-8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200" spc="30" dirty="0">
                <a:solidFill>
                  <a:srgbClr val="FFFFFF"/>
                </a:solidFill>
                <a:latin typeface="Verdana"/>
                <a:cs typeface="Verdana"/>
              </a:rPr>
              <a:t>звивать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Verdana"/>
                <a:cs typeface="Verdana"/>
              </a:rPr>
              <a:t>логи</a:t>
            </a:r>
            <a:r>
              <a:rPr sz="3200" spc="-3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3200" spc="-204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3200" spc="-470" dirty="0">
                <a:solidFill>
                  <a:srgbClr val="FFFFFF"/>
                </a:solidFill>
                <a:latin typeface="Verdana"/>
                <a:cs typeface="Verdana"/>
              </a:rPr>
              <a:t>,  </a:t>
            </a:r>
            <a:r>
              <a:rPr sz="3200" spc="15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3200" spc="9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3200" spc="70" dirty="0">
                <a:solidFill>
                  <a:srgbClr val="FFFFFF"/>
                </a:solidFill>
                <a:latin typeface="Verdana"/>
                <a:cs typeface="Verdana"/>
              </a:rPr>
              <a:t>акцию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7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3200" spc="70" dirty="0">
                <a:solidFill>
                  <a:srgbClr val="FFFFFF"/>
                </a:solidFill>
                <a:latin typeface="Verdana"/>
                <a:cs typeface="Verdana"/>
              </a:rPr>
              <a:t>оциальные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Verdana"/>
                <a:cs typeface="Verdana"/>
              </a:rPr>
              <a:t>навыки,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95" dirty="0">
                <a:solidFill>
                  <a:srgbClr val="FFFFFF"/>
                </a:solidFill>
                <a:latin typeface="Verdana"/>
                <a:cs typeface="Verdana"/>
              </a:rPr>
              <a:t>но  </a:t>
            </a:r>
            <a:r>
              <a:rPr sz="3200" spc="100" dirty="0">
                <a:solidFill>
                  <a:srgbClr val="FFFFFF"/>
                </a:solidFill>
                <a:latin typeface="Verdana"/>
                <a:cs typeface="Verdana"/>
              </a:rPr>
              <a:t>чр</a:t>
            </a:r>
            <a:r>
              <a:rPr sz="3200" spc="4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3200" spc="140" dirty="0">
                <a:solidFill>
                  <a:srgbClr val="FFFFFF"/>
                </a:solidFill>
                <a:latin typeface="Verdana"/>
                <a:cs typeface="Verdana"/>
              </a:rPr>
              <a:t>змерное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Verdana"/>
                <a:cs typeface="Verdana"/>
              </a:rPr>
              <a:t>времяпрепров</a:t>
            </a:r>
            <a:r>
              <a:rPr sz="3200" spc="7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3200" spc="114" dirty="0">
                <a:solidFill>
                  <a:srgbClr val="FFFFFF"/>
                </a:solidFill>
                <a:latin typeface="Verdana"/>
                <a:cs typeface="Verdana"/>
              </a:rPr>
              <a:t>ждение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за  </a:t>
            </a:r>
            <a:r>
              <a:rPr sz="3200" spc="90" dirty="0">
                <a:solidFill>
                  <a:srgbClr val="FFFFFF"/>
                </a:solidFill>
                <a:latin typeface="Verdana"/>
                <a:cs typeface="Verdana"/>
              </a:rPr>
              <a:t>экр</a:t>
            </a:r>
            <a:r>
              <a:rPr sz="3200" spc="130" dirty="0">
                <a:solidFill>
                  <a:srgbClr val="FFFFFF"/>
                </a:solidFill>
                <a:latin typeface="Verdana"/>
                <a:cs typeface="Verdana"/>
              </a:rPr>
              <a:t>аном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225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3200" spc="13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3200" spc="45" dirty="0">
                <a:solidFill>
                  <a:srgbClr val="FFFFFF"/>
                </a:solidFill>
                <a:latin typeface="Verdana"/>
                <a:cs typeface="Verdana"/>
              </a:rPr>
              <a:t>ж</a:t>
            </a:r>
            <a:r>
              <a:rPr sz="3200" spc="1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3200" spc="-6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Verdana"/>
                <a:cs typeface="Verdana"/>
              </a:rPr>
              <a:t>приве</a:t>
            </a:r>
            <a:r>
              <a:rPr sz="3200" spc="7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3200" spc="50" dirty="0">
                <a:solidFill>
                  <a:srgbClr val="FFFFFF"/>
                </a:solidFill>
                <a:latin typeface="Verdana"/>
                <a:cs typeface="Verdana"/>
              </a:rPr>
              <a:t>ти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Verdana"/>
                <a:cs typeface="Verdana"/>
              </a:rPr>
              <a:t>за</a:t>
            </a:r>
            <a:r>
              <a:rPr sz="3200" spc="-10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3200" spc="190" dirty="0">
                <a:solidFill>
                  <a:srgbClr val="FFFFFF"/>
                </a:solidFill>
                <a:latin typeface="Verdana"/>
                <a:cs typeface="Verdana"/>
              </a:rPr>
              <a:t>орм</a:t>
            </a:r>
            <a:r>
              <a:rPr sz="3200" spc="114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3200" spc="45" dirty="0">
                <a:solidFill>
                  <a:srgbClr val="FFFFFF"/>
                </a:solidFill>
                <a:latin typeface="Verdana"/>
                <a:cs typeface="Verdana"/>
              </a:rPr>
              <a:t>ж</a:t>
            </a:r>
            <a:r>
              <a:rPr sz="3200" spc="100" dirty="0">
                <a:solidFill>
                  <a:srgbClr val="FFFFFF"/>
                </a:solidFill>
                <a:latin typeface="Verdana"/>
                <a:cs typeface="Verdana"/>
              </a:rPr>
              <a:t>енному  </a:t>
            </a:r>
            <a:r>
              <a:rPr sz="3200" spc="204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3200" spc="-8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200" spc="75" dirty="0">
                <a:solidFill>
                  <a:srgbClr val="FFFFFF"/>
                </a:solidFill>
                <a:latin typeface="Verdana"/>
                <a:cs typeface="Verdana"/>
              </a:rPr>
              <a:t>звити</a:t>
            </a:r>
            <a:r>
              <a:rPr sz="3200" spc="55" dirty="0">
                <a:solidFill>
                  <a:srgbClr val="FFFFFF"/>
                </a:solidFill>
                <a:latin typeface="Verdana"/>
                <a:cs typeface="Verdana"/>
              </a:rPr>
              <a:t>ю</a:t>
            </a:r>
            <a:r>
              <a:rPr sz="3200" spc="-484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9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3200" spc="-300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3200" spc="-17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3200" spc="130" dirty="0">
                <a:solidFill>
                  <a:srgbClr val="FFFFFF"/>
                </a:solidFill>
                <a:latin typeface="Verdana"/>
                <a:cs typeface="Verdana"/>
              </a:rPr>
              <a:t>дшению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Verdana"/>
                <a:cs typeface="Verdana"/>
              </a:rPr>
              <a:t>зрения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7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Verdana"/>
                <a:cs typeface="Verdana"/>
              </a:rPr>
              <a:t>зависимо</a:t>
            </a:r>
            <a:r>
              <a:rPr sz="3200" spc="6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3200" spc="-125" dirty="0">
                <a:solidFill>
                  <a:srgbClr val="FFFFFF"/>
                </a:solidFill>
                <a:latin typeface="Verdana"/>
                <a:cs typeface="Verdana"/>
              </a:rPr>
              <a:t>ти.</a:t>
            </a:r>
            <a:endParaRPr sz="3200">
              <a:latin typeface="Verdana"/>
              <a:cs typeface="Verdana"/>
            </a:endParaRPr>
          </a:p>
          <a:p>
            <a:pPr marL="265430" marR="257810" algn="ctr">
              <a:lnSpc>
                <a:spcPct val="100600"/>
              </a:lnSpc>
              <a:spcBef>
                <a:spcPts val="35"/>
              </a:spcBef>
            </a:pPr>
            <a:r>
              <a:rPr sz="3200" spc="105" dirty="0">
                <a:solidFill>
                  <a:srgbClr val="FFFFFF"/>
                </a:solidFill>
                <a:latin typeface="Verdana"/>
                <a:cs typeface="Verdana"/>
              </a:rPr>
              <a:t>Важно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3200" spc="10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3200" spc="130" dirty="0">
                <a:solidFill>
                  <a:srgbClr val="FFFFFF"/>
                </a:solidFill>
                <a:latin typeface="Verdana"/>
                <a:cs typeface="Verdana"/>
              </a:rPr>
              <a:t>дде</a:t>
            </a:r>
            <a:r>
              <a:rPr sz="3200" spc="6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3200" spc="35" dirty="0">
                <a:solidFill>
                  <a:srgbClr val="FFFFFF"/>
                </a:solidFill>
                <a:latin typeface="Verdana"/>
                <a:cs typeface="Verdana"/>
              </a:rPr>
              <a:t>живать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45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3200" spc="40" dirty="0">
                <a:solidFill>
                  <a:srgbClr val="FFFFFF"/>
                </a:solidFill>
                <a:latin typeface="Verdana"/>
                <a:cs typeface="Verdana"/>
              </a:rPr>
              <a:t>аланс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7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Verdana"/>
                <a:cs typeface="Verdana"/>
              </a:rPr>
              <a:t>иг</a:t>
            </a:r>
            <a:r>
              <a:rPr sz="3200" spc="13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3200" spc="-35" dirty="0">
                <a:solidFill>
                  <a:srgbClr val="FFFFFF"/>
                </a:solidFill>
                <a:latin typeface="Verdana"/>
                <a:cs typeface="Verdana"/>
              </a:rPr>
              <a:t>ать  </a:t>
            </a:r>
            <a:r>
              <a:rPr sz="3200" spc="4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3200" spc="25" dirty="0">
                <a:solidFill>
                  <a:srgbClr val="FFFFFF"/>
                </a:solidFill>
                <a:latin typeface="Verdana"/>
                <a:cs typeface="Verdana"/>
              </a:rPr>
              <a:t>тв</a:t>
            </a:r>
            <a:r>
              <a:rPr sz="3200" spc="-5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3200" spc="-14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3200" spc="7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3200" spc="75" dirty="0">
                <a:solidFill>
                  <a:srgbClr val="FFFFFF"/>
                </a:solidFill>
                <a:latin typeface="Verdana"/>
                <a:cs typeface="Verdana"/>
              </a:rPr>
              <a:t>твенно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3200" spc="10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3200" spc="50" dirty="0">
                <a:solidFill>
                  <a:srgbClr val="FFFFFF"/>
                </a:solidFill>
                <a:latin typeface="Verdana"/>
                <a:cs typeface="Verdana"/>
              </a:rPr>
              <a:t>лучения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3200" spc="10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3200" spc="20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r>
              <a:rPr sz="3200" spc="15" dirty="0">
                <a:solidFill>
                  <a:srgbClr val="FFFFFF"/>
                </a:solidFill>
                <a:latin typeface="Verdana"/>
                <a:cs typeface="Verdana"/>
              </a:rPr>
              <a:t>зы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4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3200" spc="-6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Verdana"/>
                <a:cs typeface="Verdana"/>
              </a:rPr>
              <a:t>игр  </a:t>
            </a:r>
            <a:r>
              <a:rPr sz="3200" spc="125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3200" spc="7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3200" spc="40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Verdana"/>
                <a:cs typeface="Verdana"/>
              </a:rPr>
              <a:t>вр</a:t>
            </a:r>
            <a:r>
              <a:rPr sz="3200" spc="7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3200" spc="30" dirty="0">
                <a:solidFill>
                  <a:srgbClr val="FFFFFF"/>
                </a:solidFill>
                <a:latin typeface="Verdana"/>
                <a:cs typeface="Verdana"/>
              </a:rPr>
              <a:t>да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Verdana"/>
                <a:cs typeface="Verdana"/>
              </a:rPr>
              <a:t>здоров</a:t>
            </a:r>
            <a:r>
              <a:rPr sz="3200" spc="-145" dirty="0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r>
              <a:rPr sz="3200" spc="-225" dirty="0">
                <a:solidFill>
                  <a:srgbClr val="FFFFFF"/>
                </a:solidFill>
                <a:latin typeface="Verdana"/>
                <a:cs typeface="Verdana"/>
              </a:rPr>
              <a:t>я.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1AB23-C8F1-4001-94E9-6F99BB37D978}"/>
              </a:ext>
            </a:extLst>
          </p:cNvPr>
          <p:cNvSpPr txBox="1"/>
          <p:nvPr/>
        </p:nvSpPr>
        <p:spPr>
          <a:xfrm>
            <a:off x="16465550" y="1323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8000" cy="102869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98295" y="0"/>
            <a:ext cx="10379075" cy="1282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15970" marR="5080" indent="-3303904">
              <a:lnSpc>
                <a:spcPct val="100600"/>
              </a:lnSpc>
              <a:spcBef>
                <a:spcPts val="95"/>
              </a:spcBef>
            </a:pPr>
            <a:r>
              <a:rPr sz="4100" spc="170" dirty="0">
                <a:latin typeface="Tahoma"/>
                <a:cs typeface="Tahoma"/>
              </a:rPr>
              <a:t>Интернет-зависимость:</a:t>
            </a:r>
            <a:r>
              <a:rPr sz="4100" spc="-35" dirty="0">
                <a:latin typeface="Tahoma"/>
                <a:cs typeface="Tahoma"/>
              </a:rPr>
              <a:t> </a:t>
            </a:r>
            <a:r>
              <a:rPr sz="4100" spc="229" dirty="0">
                <a:latin typeface="Tahoma"/>
                <a:cs typeface="Tahoma"/>
              </a:rPr>
              <a:t>признаки</a:t>
            </a:r>
            <a:r>
              <a:rPr sz="4100" spc="-35" dirty="0">
                <a:latin typeface="Tahoma"/>
                <a:cs typeface="Tahoma"/>
              </a:rPr>
              <a:t> </a:t>
            </a:r>
            <a:r>
              <a:rPr sz="4100" spc="290" dirty="0">
                <a:latin typeface="Tahoma"/>
                <a:cs typeface="Tahoma"/>
              </a:rPr>
              <a:t>и </a:t>
            </a:r>
            <a:r>
              <a:rPr sz="4100" spc="-1185" dirty="0">
                <a:latin typeface="Tahoma"/>
                <a:cs typeface="Tahoma"/>
              </a:rPr>
              <a:t> </a:t>
            </a:r>
            <a:r>
              <a:rPr sz="4100" spc="215" dirty="0">
                <a:latin typeface="Tahoma"/>
                <a:cs typeface="Tahoma"/>
              </a:rPr>
              <a:t>последствия</a:t>
            </a:r>
            <a:endParaRPr sz="4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44956" y="2500325"/>
            <a:ext cx="9916160" cy="475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99900"/>
              </a:lnSpc>
              <a:spcBef>
                <a:spcPts val="105"/>
              </a:spcBef>
            </a:pPr>
            <a:r>
              <a:rPr sz="3450" spc="275" dirty="0">
                <a:solidFill>
                  <a:srgbClr val="FFFFFF"/>
                </a:solidFill>
                <a:latin typeface="Tahoma"/>
                <a:cs typeface="Tahoma"/>
              </a:rPr>
              <a:t>Интернет-зависимость </a:t>
            </a:r>
            <a:r>
              <a:rPr sz="3450" spc="60" dirty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sz="3450" spc="175" dirty="0">
                <a:solidFill>
                  <a:srgbClr val="FFFFFF"/>
                </a:solidFill>
                <a:latin typeface="Tahoma"/>
                <a:cs typeface="Tahoma"/>
              </a:rPr>
              <a:t>это </a:t>
            </a:r>
            <a:r>
              <a:rPr sz="3450" spc="275" dirty="0">
                <a:solidFill>
                  <a:srgbClr val="FFFFFF"/>
                </a:solidFill>
                <a:latin typeface="Tahoma"/>
                <a:cs typeface="Tahoma"/>
              </a:rPr>
              <a:t>проблема, </a:t>
            </a:r>
            <a:r>
              <a:rPr sz="3450" spc="2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229" dirty="0">
                <a:solidFill>
                  <a:srgbClr val="FFFFFF"/>
                </a:solidFill>
                <a:latin typeface="Tahoma"/>
                <a:cs typeface="Tahoma"/>
              </a:rPr>
              <a:t>которая </a:t>
            </a:r>
            <a:r>
              <a:rPr sz="3450" spc="250" dirty="0">
                <a:solidFill>
                  <a:srgbClr val="FFFFFF"/>
                </a:solidFill>
                <a:latin typeface="Tahoma"/>
                <a:cs typeface="Tahoma"/>
              </a:rPr>
              <a:t>влияет </a:t>
            </a:r>
            <a:r>
              <a:rPr sz="3450" spc="290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3450" spc="235" dirty="0">
                <a:solidFill>
                  <a:srgbClr val="FFFFFF"/>
                </a:solidFill>
                <a:latin typeface="Tahoma"/>
                <a:cs typeface="Tahoma"/>
              </a:rPr>
              <a:t>многих. </a:t>
            </a:r>
            <a:r>
              <a:rPr sz="3450" spc="365" dirty="0">
                <a:solidFill>
                  <a:srgbClr val="FFFFFF"/>
                </a:solidFill>
                <a:latin typeface="Tahoma"/>
                <a:cs typeface="Tahoma"/>
              </a:rPr>
              <a:t>Признаки </a:t>
            </a:r>
            <a:r>
              <a:rPr sz="3450" spc="3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235" dirty="0">
                <a:solidFill>
                  <a:srgbClr val="FFFFFF"/>
                </a:solidFill>
                <a:latin typeface="Tahoma"/>
                <a:cs typeface="Tahoma"/>
              </a:rPr>
              <a:t>включают </a:t>
            </a:r>
            <a:r>
              <a:rPr sz="3450" spc="280" dirty="0">
                <a:solidFill>
                  <a:srgbClr val="FFFFFF"/>
                </a:solidFill>
                <a:latin typeface="Tahoma"/>
                <a:cs typeface="Tahoma"/>
              </a:rPr>
              <a:t>потерю </a:t>
            </a:r>
            <a:r>
              <a:rPr sz="3450" spc="295" dirty="0">
                <a:solidFill>
                  <a:srgbClr val="FFFFFF"/>
                </a:solidFill>
                <a:latin typeface="Tahoma"/>
                <a:cs typeface="Tahoma"/>
              </a:rPr>
              <a:t>интереса </a:t>
            </a:r>
            <a:r>
              <a:rPr sz="3450" spc="285" dirty="0">
                <a:solidFill>
                  <a:srgbClr val="FFFFFF"/>
                </a:solidFill>
                <a:latin typeface="Tahoma"/>
                <a:cs typeface="Tahoma"/>
              </a:rPr>
              <a:t>к </a:t>
            </a:r>
            <a:r>
              <a:rPr sz="3450" spc="315" dirty="0">
                <a:solidFill>
                  <a:srgbClr val="FFFFFF"/>
                </a:solidFill>
                <a:latin typeface="Tahoma"/>
                <a:cs typeface="Tahoma"/>
              </a:rPr>
              <a:t>реальной </a:t>
            </a:r>
            <a:r>
              <a:rPr sz="3450" spc="3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245" dirty="0">
                <a:solidFill>
                  <a:srgbClr val="FFFFFF"/>
                </a:solidFill>
                <a:latin typeface="Tahoma"/>
                <a:cs typeface="Tahoma"/>
              </a:rPr>
              <a:t>жизни, </a:t>
            </a:r>
            <a:r>
              <a:rPr sz="3450" spc="355" dirty="0">
                <a:solidFill>
                  <a:srgbClr val="FFFFFF"/>
                </a:solidFill>
                <a:latin typeface="Tahoma"/>
                <a:cs typeface="Tahoma"/>
              </a:rPr>
              <a:t>снижение </a:t>
            </a:r>
            <a:r>
              <a:rPr sz="3450" spc="295" dirty="0">
                <a:solidFill>
                  <a:srgbClr val="FFFFFF"/>
                </a:solidFill>
                <a:latin typeface="Tahoma"/>
                <a:cs typeface="Tahoma"/>
              </a:rPr>
              <a:t>производительности </a:t>
            </a:r>
            <a:r>
              <a:rPr sz="3450" spc="425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3450" spc="4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254" dirty="0">
                <a:solidFill>
                  <a:srgbClr val="FFFFFF"/>
                </a:solidFill>
                <a:latin typeface="Tahoma"/>
                <a:cs typeface="Tahoma"/>
              </a:rPr>
              <a:t>изоляцию. </a:t>
            </a:r>
            <a:r>
              <a:rPr sz="3450" spc="300" dirty="0">
                <a:solidFill>
                  <a:srgbClr val="FFFFFF"/>
                </a:solidFill>
                <a:latin typeface="Tahoma"/>
                <a:cs typeface="Tahoma"/>
              </a:rPr>
              <a:t>Последствия </a:t>
            </a:r>
            <a:r>
              <a:rPr sz="3450" spc="254" dirty="0">
                <a:solidFill>
                  <a:srgbClr val="FFFFFF"/>
                </a:solidFill>
                <a:latin typeface="Tahoma"/>
                <a:cs typeface="Tahoma"/>
              </a:rPr>
              <a:t>могут </a:t>
            </a:r>
            <a:r>
              <a:rPr sz="3450" spc="229" dirty="0">
                <a:solidFill>
                  <a:srgbClr val="FFFFFF"/>
                </a:solidFill>
                <a:latin typeface="Tahoma"/>
                <a:cs typeface="Tahoma"/>
              </a:rPr>
              <a:t>быть </a:t>
            </a:r>
            <a:r>
              <a:rPr sz="3450" spc="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325" dirty="0">
                <a:solidFill>
                  <a:srgbClr val="FFFFFF"/>
                </a:solidFill>
                <a:latin typeface="Tahoma"/>
                <a:cs typeface="Tahoma"/>
              </a:rPr>
              <a:t>психологическими </a:t>
            </a:r>
            <a:r>
              <a:rPr sz="3450" spc="315" dirty="0">
                <a:solidFill>
                  <a:srgbClr val="FFFFFF"/>
                </a:solidFill>
                <a:latin typeface="Tahoma"/>
                <a:cs typeface="Tahoma"/>
              </a:rPr>
              <a:t>проблемами, </a:t>
            </a:r>
            <a:r>
              <a:rPr sz="3450" spc="3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365" dirty="0">
                <a:solidFill>
                  <a:srgbClr val="FFFFFF"/>
                </a:solidFill>
                <a:latin typeface="Tahoma"/>
                <a:cs typeface="Tahoma"/>
              </a:rPr>
              <a:t>нарушением </a:t>
            </a:r>
            <a:r>
              <a:rPr sz="3450" spc="310" dirty="0">
                <a:solidFill>
                  <a:srgbClr val="FFFFFF"/>
                </a:solidFill>
                <a:latin typeface="Tahoma"/>
                <a:cs typeface="Tahoma"/>
              </a:rPr>
              <a:t>сна </a:t>
            </a:r>
            <a:r>
              <a:rPr sz="3450" spc="425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3450" spc="335" dirty="0">
                <a:solidFill>
                  <a:srgbClr val="FFFFFF"/>
                </a:solidFill>
                <a:latin typeface="Tahoma"/>
                <a:cs typeface="Tahoma"/>
              </a:rPr>
              <a:t>социальным </a:t>
            </a:r>
            <a:r>
              <a:rPr sz="3450" spc="3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235" dirty="0">
                <a:solidFill>
                  <a:srgbClr val="FFFFFF"/>
                </a:solidFill>
                <a:latin typeface="Tahoma"/>
                <a:cs typeface="Tahoma"/>
              </a:rPr>
              <a:t>отчуждением.</a:t>
            </a:r>
            <a:r>
              <a:rPr sz="345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355" dirty="0">
                <a:solidFill>
                  <a:srgbClr val="FFFFFF"/>
                </a:solidFill>
                <a:latin typeface="Tahoma"/>
                <a:cs typeface="Tahoma"/>
              </a:rPr>
              <a:t>Важно</a:t>
            </a:r>
            <a:r>
              <a:rPr sz="345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235" dirty="0">
                <a:solidFill>
                  <a:srgbClr val="FFFFFF"/>
                </a:solidFill>
                <a:latin typeface="Tahoma"/>
                <a:cs typeface="Tahoma"/>
              </a:rPr>
              <a:t>заметить</a:t>
            </a:r>
            <a:r>
              <a:rPr sz="345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345" dirty="0">
                <a:solidFill>
                  <a:srgbClr val="FFFFFF"/>
                </a:solidFill>
                <a:latin typeface="Tahoma"/>
                <a:cs typeface="Tahoma"/>
              </a:rPr>
              <a:t>симптомы</a:t>
            </a:r>
            <a:r>
              <a:rPr sz="345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425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3450" spc="-10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254" dirty="0">
                <a:solidFill>
                  <a:srgbClr val="FFFFFF"/>
                </a:solidFill>
                <a:latin typeface="Tahoma"/>
                <a:cs typeface="Tahoma"/>
              </a:rPr>
              <a:t>обратиться</a:t>
            </a:r>
            <a:r>
              <a:rPr sz="345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229" dirty="0">
                <a:solidFill>
                  <a:srgbClr val="FFFFFF"/>
                </a:solidFill>
                <a:latin typeface="Tahoma"/>
                <a:cs typeface="Tahoma"/>
              </a:rPr>
              <a:t>за</a:t>
            </a:r>
            <a:r>
              <a:rPr sz="345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275" dirty="0">
                <a:solidFill>
                  <a:srgbClr val="FFFFFF"/>
                </a:solidFill>
                <a:latin typeface="Tahoma"/>
                <a:cs typeface="Tahoma"/>
              </a:rPr>
              <a:t>помощью.</a:t>
            </a:r>
            <a:endParaRPr sz="3450">
              <a:latin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306210-4D47-4020-954E-E85D45F01FBB}"/>
              </a:ext>
            </a:extLst>
          </p:cNvPr>
          <p:cNvSpPr txBox="1"/>
          <p:nvPr/>
        </p:nvSpPr>
        <p:spPr>
          <a:xfrm>
            <a:off x="187801" y="1206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8000" cy="102869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680" y="1211618"/>
            <a:ext cx="10922000" cy="64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50" spc="165" dirty="0">
                <a:latin typeface="Tahoma"/>
                <a:cs typeface="Tahoma"/>
              </a:rPr>
              <a:t>Киберспорт:</a:t>
            </a:r>
            <a:r>
              <a:rPr sz="4050" spc="-20" dirty="0">
                <a:latin typeface="Tahoma"/>
                <a:cs typeface="Tahoma"/>
              </a:rPr>
              <a:t> </a:t>
            </a:r>
            <a:r>
              <a:rPr sz="4050" spc="195" dirty="0">
                <a:latin typeface="Tahoma"/>
                <a:cs typeface="Tahoma"/>
              </a:rPr>
              <a:t>профессия</a:t>
            </a:r>
            <a:r>
              <a:rPr sz="4050" spc="-20" dirty="0">
                <a:latin typeface="Tahoma"/>
                <a:cs typeface="Tahoma"/>
              </a:rPr>
              <a:t> </a:t>
            </a:r>
            <a:r>
              <a:rPr sz="4050" spc="215" dirty="0">
                <a:latin typeface="Tahoma"/>
                <a:cs typeface="Tahoma"/>
              </a:rPr>
              <a:t>или</a:t>
            </a:r>
            <a:r>
              <a:rPr sz="4050" spc="-20" dirty="0">
                <a:latin typeface="Tahoma"/>
                <a:cs typeface="Tahoma"/>
              </a:rPr>
              <a:t> </a:t>
            </a:r>
            <a:r>
              <a:rPr sz="4050" spc="145" dirty="0">
                <a:latin typeface="Tahoma"/>
                <a:cs typeface="Tahoma"/>
              </a:rPr>
              <a:t>болезнь?</a:t>
            </a:r>
            <a:endParaRPr sz="405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54326" y="711326"/>
            <a:ext cx="5216525" cy="28575"/>
          </a:xfrm>
          <a:custGeom>
            <a:avLst/>
            <a:gdLst/>
            <a:ahLst/>
            <a:cxnLst/>
            <a:rect l="l" t="t" r="r" b="b"/>
            <a:pathLst>
              <a:path w="5216525" h="28575">
                <a:moveTo>
                  <a:pt x="5216207" y="0"/>
                </a:moveTo>
                <a:lnTo>
                  <a:pt x="0" y="0"/>
                </a:lnTo>
                <a:lnTo>
                  <a:pt x="0" y="28575"/>
                </a:lnTo>
                <a:lnTo>
                  <a:pt x="5216207" y="28575"/>
                </a:lnTo>
                <a:lnTo>
                  <a:pt x="5216207" y="0"/>
                </a:lnTo>
                <a:close/>
              </a:path>
            </a:pathLst>
          </a:custGeom>
          <a:solidFill>
            <a:srgbClr val="FFA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76688" y="2638234"/>
            <a:ext cx="6667499" cy="6096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12105" y="2616784"/>
            <a:ext cx="8603615" cy="5285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3450" spc="254" dirty="0">
                <a:solidFill>
                  <a:srgbClr val="FFFFFF"/>
                </a:solidFill>
                <a:latin typeface="Tahoma"/>
                <a:cs typeface="Tahoma"/>
              </a:rPr>
              <a:t>Дебаты </a:t>
            </a:r>
            <a:r>
              <a:rPr sz="3450" spc="320" dirty="0">
                <a:solidFill>
                  <a:srgbClr val="FFFFFF"/>
                </a:solidFill>
                <a:latin typeface="Tahoma"/>
                <a:cs typeface="Tahoma"/>
              </a:rPr>
              <a:t>о </a:t>
            </a:r>
            <a:r>
              <a:rPr sz="3450" spc="355" dirty="0">
                <a:solidFill>
                  <a:srgbClr val="FFFFFF"/>
                </a:solidFill>
                <a:latin typeface="Tahoma"/>
                <a:cs typeface="Tahoma"/>
              </a:rPr>
              <a:t>влиянии </a:t>
            </a:r>
            <a:r>
              <a:rPr sz="3450" spc="345" dirty="0">
                <a:solidFill>
                  <a:srgbClr val="FFFFFF"/>
                </a:solidFill>
                <a:latin typeface="Tahoma"/>
                <a:cs typeface="Tahoma"/>
              </a:rPr>
              <a:t>видеоигр </a:t>
            </a:r>
            <a:r>
              <a:rPr sz="3450" spc="290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3450" spc="2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310" dirty="0">
                <a:solidFill>
                  <a:srgbClr val="FFFFFF"/>
                </a:solidFill>
                <a:latin typeface="Tahoma"/>
                <a:cs typeface="Tahoma"/>
              </a:rPr>
              <a:t>здоровье </a:t>
            </a:r>
            <a:r>
              <a:rPr sz="3450" spc="425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3450" spc="310" dirty="0">
                <a:solidFill>
                  <a:srgbClr val="FFFFFF"/>
                </a:solidFill>
                <a:latin typeface="Tahoma"/>
                <a:cs typeface="Tahoma"/>
              </a:rPr>
              <a:t>образ </a:t>
            </a:r>
            <a:r>
              <a:rPr sz="3450" spc="355" dirty="0">
                <a:solidFill>
                  <a:srgbClr val="FFFFFF"/>
                </a:solidFill>
                <a:latin typeface="Tahoma"/>
                <a:cs typeface="Tahoma"/>
              </a:rPr>
              <a:t>жизни </a:t>
            </a:r>
            <a:r>
              <a:rPr sz="3450" spc="320" dirty="0">
                <a:solidFill>
                  <a:srgbClr val="FFFFFF"/>
                </a:solidFill>
                <a:latin typeface="Tahoma"/>
                <a:cs typeface="Tahoma"/>
              </a:rPr>
              <a:t>игроков </a:t>
            </a:r>
            <a:r>
              <a:rPr sz="3450" spc="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265" dirty="0">
                <a:solidFill>
                  <a:srgbClr val="FFFFFF"/>
                </a:solidFill>
                <a:latin typeface="Tahoma"/>
                <a:cs typeface="Tahoma"/>
              </a:rPr>
              <a:t>вспыхивают </a:t>
            </a:r>
            <a:r>
              <a:rPr sz="3450" spc="365" dirty="0">
                <a:solidFill>
                  <a:srgbClr val="FFFFFF"/>
                </a:solidFill>
                <a:latin typeface="Tahoma"/>
                <a:cs typeface="Tahoma"/>
              </a:rPr>
              <a:t>среди </a:t>
            </a:r>
            <a:r>
              <a:rPr sz="3450" spc="300" dirty="0">
                <a:solidFill>
                  <a:srgbClr val="FFFFFF"/>
                </a:solidFill>
                <a:latin typeface="Tahoma"/>
                <a:cs typeface="Tahoma"/>
              </a:rPr>
              <a:t>специалистов </a:t>
            </a:r>
            <a:r>
              <a:rPr sz="3450" spc="425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3450" spc="4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265" dirty="0">
                <a:solidFill>
                  <a:srgbClr val="FFFFFF"/>
                </a:solidFill>
                <a:latin typeface="Tahoma"/>
                <a:cs typeface="Tahoma"/>
              </a:rPr>
              <a:t>общественности.</a:t>
            </a:r>
            <a:r>
              <a:rPr sz="345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290" dirty="0">
                <a:solidFill>
                  <a:srgbClr val="FFFFFF"/>
                </a:solidFill>
                <a:latin typeface="Tahoma"/>
                <a:cs typeface="Tahoma"/>
              </a:rPr>
              <a:t>Некоторые</a:t>
            </a:r>
            <a:r>
              <a:rPr sz="345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210" dirty="0">
                <a:solidFill>
                  <a:srgbClr val="FFFFFF"/>
                </a:solidFill>
                <a:latin typeface="Tahoma"/>
                <a:cs typeface="Tahoma"/>
              </a:rPr>
              <a:t>считают </a:t>
            </a:r>
            <a:r>
              <a:rPr sz="3450" spc="-10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330" dirty="0">
                <a:solidFill>
                  <a:srgbClr val="FFFFFF"/>
                </a:solidFill>
                <a:latin typeface="Tahoma"/>
                <a:cs typeface="Tahoma"/>
              </a:rPr>
              <a:t>киберспорт </a:t>
            </a:r>
            <a:r>
              <a:rPr sz="3450" spc="320" dirty="0">
                <a:solidFill>
                  <a:srgbClr val="FFFFFF"/>
                </a:solidFill>
                <a:latin typeface="Tahoma"/>
                <a:cs typeface="Tahoma"/>
              </a:rPr>
              <a:t>профессиональной </a:t>
            </a:r>
            <a:r>
              <a:rPr sz="3450" spc="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254" dirty="0">
                <a:solidFill>
                  <a:srgbClr val="FFFFFF"/>
                </a:solidFill>
                <a:latin typeface="Tahoma"/>
                <a:cs typeface="Tahoma"/>
              </a:rPr>
              <a:t>отраслью</a:t>
            </a:r>
            <a:r>
              <a:rPr sz="345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35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345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295" dirty="0">
                <a:solidFill>
                  <a:srgbClr val="FFFFFF"/>
                </a:solidFill>
                <a:latin typeface="Tahoma"/>
                <a:cs typeface="Tahoma"/>
              </a:rPr>
              <a:t>возможностью</a:t>
            </a:r>
            <a:r>
              <a:rPr sz="345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185" dirty="0">
                <a:solidFill>
                  <a:srgbClr val="FFFFFF"/>
                </a:solidFill>
                <a:latin typeface="Tahoma"/>
                <a:cs typeface="Tahoma"/>
              </a:rPr>
              <a:t>заработка, </a:t>
            </a:r>
            <a:r>
              <a:rPr sz="3450" spc="-10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310" dirty="0">
                <a:solidFill>
                  <a:srgbClr val="FFFFFF"/>
                </a:solidFill>
                <a:latin typeface="Tahoma"/>
                <a:cs typeface="Tahoma"/>
              </a:rPr>
              <a:t>другие </a:t>
            </a:r>
            <a:r>
              <a:rPr sz="3450" spc="265" dirty="0">
                <a:solidFill>
                  <a:srgbClr val="FFFFFF"/>
                </a:solidFill>
                <a:latin typeface="Tahoma"/>
                <a:cs typeface="Tahoma"/>
              </a:rPr>
              <a:t>видят </a:t>
            </a:r>
            <a:r>
              <a:rPr sz="3450" spc="285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3450" spc="405" dirty="0">
                <a:solidFill>
                  <a:srgbClr val="FFFFFF"/>
                </a:solidFill>
                <a:latin typeface="Tahoma"/>
                <a:cs typeface="Tahoma"/>
              </a:rPr>
              <a:t>нем </a:t>
            </a:r>
            <a:r>
              <a:rPr sz="3450" spc="350" dirty="0">
                <a:solidFill>
                  <a:srgbClr val="FFFFFF"/>
                </a:solidFill>
                <a:latin typeface="Tahoma"/>
                <a:cs typeface="Tahoma"/>
              </a:rPr>
              <a:t>проблему </a:t>
            </a:r>
            <a:r>
              <a:rPr sz="3450" spc="3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320" dirty="0">
                <a:solidFill>
                  <a:srgbClr val="FFFFFF"/>
                </a:solidFill>
                <a:latin typeface="Tahoma"/>
                <a:cs typeface="Tahoma"/>
              </a:rPr>
              <a:t>зависимости </a:t>
            </a:r>
            <a:r>
              <a:rPr sz="3450" spc="425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3450" spc="220" dirty="0">
                <a:solidFill>
                  <a:srgbClr val="FFFFFF"/>
                </a:solidFill>
                <a:latin typeface="Tahoma"/>
                <a:cs typeface="Tahoma"/>
              </a:rPr>
              <a:t>здоровья. </a:t>
            </a:r>
            <a:r>
              <a:rPr sz="3450" spc="355" dirty="0">
                <a:solidFill>
                  <a:srgbClr val="FFFFFF"/>
                </a:solidFill>
                <a:latin typeface="Tahoma"/>
                <a:cs typeface="Tahoma"/>
              </a:rPr>
              <a:t>Важно </a:t>
            </a:r>
            <a:r>
              <a:rPr sz="345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280" dirty="0">
                <a:solidFill>
                  <a:srgbClr val="FFFFFF"/>
                </a:solidFill>
                <a:latin typeface="Tahoma"/>
                <a:cs typeface="Tahoma"/>
              </a:rPr>
              <a:t>балансировать </a:t>
            </a:r>
            <a:r>
              <a:rPr sz="3450" spc="325" dirty="0">
                <a:solidFill>
                  <a:srgbClr val="FFFFFF"/>
                </a:solidFill>
                <a:latin typeface="Tahoma"/>
                <a:cs typeface="Tahoma"/>
              </a:rPr>
              <a:t>между </a:t>
            </a:r>
            <a:r>
              <a:rPr sz="3450" spc="235" dirty="0">
                <a:solidFill>
                  <a:srgbClr val="FFFFFF"/>
                </a:solidFill>
                <a:latin typeface="Tahoma"/>
                <a:cs typeface="Tahoma"/>
              </a:rPr>
              <a:t>страстью </a:t>
            </a:r>
            <a:r>
              <a:rPr sz="3450" spc="285" dirty="0">
                <a:solidFill>
                  <a:srgbClr val="FFFFFF"/>
                </a:solidFill>
                <a:latin typeface="Tahoma"/>
                <a:cs typeface="Tahoma"/>
              </a:rPr>
              <a:t>к </a:t>
            </a:r>
            <a:r>
              <a:rPr sz="3450" spc="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360" dirty="0">
                <a:solidFill>
                  <a:srgbClr val="FFFFFF"/>
                </a:solidFill>
                <a:latin typeface="Tahoma"/>
                <a:cs typeface="Tahoma"/>
              </a:rPr>
              <a:t>играм</a:t>
            </a:r>
            <a:r>
              <a:rPr sz="345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4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345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250" dirty="0">
                <a:solidFill>
                  <a:srgbClr val="FFFFFF"/>
                </a:solidFill>
                <a:latin typeface="Tahoma"/>
                <a:cs typeface="Tahoma"/>
              </a:rPr>
              <a:t>заботой</a:t>
            </a:r>
            <a:r>
              <a:rPr sz="345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3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345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240" dirty="0">
                <a:solidFill>
                  <a:srgbClr val="FFFFFF"/>
                </a:solidFill>
                <a:latin typeface="Tahoma"/>
                <a:cs typeface="Tahoma"/>
              </a:rPr>
              <a:t>здоровье.</a:t>
            </a:r>
            <a:endParaRPr sz="3450">
              <a:latin typeface="Tahoma"/>
              <a:cs typeface="Tahom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5E9440-6BE3-48D6-B5CA-B5FC81CC60E6}"/>
              </a:ext>
            </a:extLst>
          </p:cNvPr>
          <p:cNvSpPr txBox="1"/>
          <p:nvPr/>
        </p:nvSpPr>
        <p:spPr>
          <a:xfrm>
            <a:off x="16465550" y="1323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Баланс</a:t>
            </a:r>
            <a:r>
              <a:rPr spc="-280" dirty="0"/>
              <a:t> </a:t>
            </a:r>
            <a:r>
              <a:rPr spc="-120" dirty="0"/>
              <a:t>м</a:t>
            </a:r>
            <a:r>
              <a:rPr spc="-165" dirty="0"/>
              <a:t>е</a:t>
            </a:r>
            <a:r>
              <a:rPr spc="-265" dirty="0"/>
              <a:t>жду</a:t>
            </a:r>
            <a:r>
              <a:rPr spc="-280" dirty="0"/>
              <a:t> </a:t>
            </a:r>
            <a:r>
              <a:rPr spc="-180" dirty="0"/>
              <a:t>онлайн</a:t>
            </a:r>
            <a:r>
              <a:rPr spc="-280" dirty="0"/>
              <a:t> </a:t>
            </a:r>
            <a:r>
              <a:rPr spc="-80" dirty="0"/>
              <a:t>и</a:t>
            </a:r>
            <a:r>
              <a:rPr spc="-280" dirty="0"/>
              <a:t> </a:t>
            </a:r>
            <a:r>
              <a:rPr spc="-315" dirty="0"/>
              <a:t>о</a:t>
            </a:r>
            <a:r>
              <a:rPr spc="-475" dirty="0"/>
              <a:t>ф</a:t>
            </a:r>
            <a:r>
              <a:rPr spc="-190" dirty="0"/>
              <a:t>лайн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8301" y="1711236"/>
            <a:ext cx="23177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75" dirty="0">
                <a:solidFill>
                  <a:srgbClr val="FFAB40"/>
                </a:solidFill>
                <a:latin typeface="Verdana"/>
                <a:cs typeface="Verdana"/>
              </a:rPr>
              <a:t>ми</a:t>
            </a:r>
            <a:r>
              <a:rPr sz="4200" b="1" spc="-100" dirty="0">
                <a:solidFill>
                  <a:srgbClr val="FFAB40"/>
                </a:solidFill>
                <a:latin typeface="Verdana"/>
                <a:cs typeface="Verdana"/>
              </a:rPr>
              <a:t>р</a:t>
            </a:r>
            <a:r>
              <a:rPr sz="4200" b="1" spc="-160" dirty="0">
                <a:solidFill>
                  <a:srgbClr val="FFAB40"/>
                </a:solidFill>
                <a:latin typeface="Verdana"/>
                <a:cs typeface="Verdana"/>
              </a:rPr>
              <a:t>ами</a:t>
            </a:r>
            <a:endParaRPr sz="42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54326" y="711326"/>
            <a:ext cx="5216525" cy="28575"/>
          </a:xfrm>
          <a:custGeom>
            <a:avLst/>
            <a:gdLst/>
            <a:ahLst/>
            <a:cxnLst/>
            <a:rect l="l" t="t" r="r" b="b"/>
            <a:pathLst>
              <a:path w="5216525" h="28575">
                <a:moveTo>
                  <a:pt x="5216207" y="0"/>
                </a:moveTo>
                <a:lnTo>
                  <a:pt x="0" y="0"/>
                </a:lnTo>
                <a:lnTo>
                  <a:pt x="0" y="28575"/>
                </a:lnTo>
                <a:lnTo>
                  <a:pt x="5216207" y="28575"/>
                </a:lnTo>
                <a:lnTo>
                  <a:pt x="5216207" y="0"/>
                </a:lnTo>
                <a:close/>
              </a:path>
            </a:pathLst>
          </a:custGeom>
          <a:solidFill>
            <a:srgbClr val="FFA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01565" y="2040305"/>
            <a:ext cx="10464800" cy="3703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635" algn="ctr">
              <a:lnSpc>
                <a:spcPct val="99900"/>
              </a:lnSpc>
              <a:spcBef>
                <a:spcPts val="105"/>
              </a:spcBef>
            </a:pPr>
            <a:r>
              <a:rPr sz="3450" spc="320" dirty="0">
                <a:solidFill>
                  <a:srgbClr val="FFFFFF"/>
                </a:solidFill>
                <a:latin typeface="Tahoma"/>
                <a:cs typeface="Tahoma"/>
              </a:rPr>
              <a:t>Подросткам </a:t>
            </a:r>
            <a:r>
              <a:rPr sz="3450" spc="305" dirty="0">
                <a:solidFill>
                  <a:srgbClr val="FFFFFF"/>
                </a:solidFill>
                <a:latin typeface="Tahoma"/>
                <a:cs typeface="Tahoma"/>
              </a:rPr>
              <a:t>важно </a:t>
            </a:r>
            <a:r>
              <a:rPr sz="3450" spc="235" dirty="0">
                <a:solidFill>
                  <a:srgbClr val="FFFFFF"/>
                </a:solidFill>
                <a:latin typeface="Tahoma"/>
                <a:cs typeface="Tahoma"/>
              </a:rPr>
              <a:t>находить </a:t>
            </a:r>
            <a:r>
              <a:rPr sz="3450" spc="290" dirty="0">
                <a:solidFill>
                  <a:srgbClr val="FFFFFF"/>
                </a:solidFill>
                <a:latin typeface="Tahoma"/>
                <a:cs typeface="Tahoma"/>
              </a:rPr>
              <a:t>баланс </a:t>
            </a:r>
            <a:r>
              <a:rPr sz="3450" spc="325" dirty="0">
                <a:solidFill>
                  <a:srgbClr val="FFFFFF"/>
                </a:solidFill>
                <a:latin typeface="Tahoma"/>
                <a:cs typeface="Tahoma"/>
              </a:rPr>
              <a:t>между </a:t>
            </a:r>
            <a:r>
              <a:rPr sz="3450" spc="330" dirty="0">
                <a:solidFill>
                  <a:srgbClr val="FFFFFF"/>
                </a:solidFill>
                <a:latin typeface="Tahoma"/>
                <a:cs typeface="Tahoma"/>
              </a:rPr>
              <a:t> онлайн </a:t>
            </a:r>
            <a:r>
              <a:rPr sz="3450" spc="425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3450" spc="275" dirty="0">
                <a:solidFill>
                  <a:srgbClr val="FFFFFF"/>
                </a:solidFill>
                <a:latin typeface="Tahoma"/>
                <a:cs typeface="Tahoma"/>
              </a:rPr>
              <a:t>офлайн </a:t>
            </a:r>
            <a:r>
              <a:rPr sz="3450" spc="315" dirty="0">
                <a:solidFill>
                  <a:srgbClr val="FFFFFF"/>
                </a:solidFill>
                <a:latin typeface="Tahoma"/>
                <a:cs typeface="Tahoma"/>
              </a:rPr>
              <a:t>мирами. </a:t>
            </a:r>
            <a:r>
              <a:rPr sz="3450" spc="305" dirty="0">
                <a:solidFill>
                  <a:srgbClr val="FFFFFF"/>
                </a:solidFill>
                <a:latin typeface="Tahoma"/>
                <a:cs typeface="Tahoma"/>
              </a:rPr>
              <a:t>Для </a:t>
            </a:r>
            <a:r>
              <a:rPr sz="3450" spc="190" dirty="0">
                <a:solidFill>
                  <a:srgbClr val="FFFFFF"/>
                </a:solidFill>
                <a:latin typeface="Tahoma"/>
                <a:cs typeface="Tahoma"/>
              </a:rPr>
              <a:t>этого </a:t>
            </a:r>
            <a:r>
              <a:rPr sz="3450" spc="305" dirty="0">
                <a:solidFill>
                  <a:srgbClr val="FFFFFF"/>
                </a:solidFill>
                <a:latin typeface="Tahoma"/>
                <a:cs typeface="Tahoma"/>
              </a:rPr>
              <a:t>нужно </a:t>
            </a:r>
            <a:r>
              <a:rPr sz="3450" spc="-10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225" dirty="0">
                <a:solidFill>
                  <a:srgbClr val="FFFFFF"/>
                </a:solidFill>
                <a:latin typeface="Tahoma"/>
                <a:cs typeface="Tahoma"/>
              </a:rPr>
              <a:t>устанавливать </a:t>
            </a:r>
            <a:r>
              <a:rPr sz="3450" spc="325" dirty="0">
                <a:solidFill>
                  <a:srgbClr val="FFFFFF"/>
                </a:solidFill>
                <a:latin typeface="Tahoma"/>
                <a:cs typeface="Tahoma"/>
              </a:rPr>
              <a:t>ясные </a:t>
            </a:r>
            <a:r>
              <a:rPr sz="3450" spc="315" dirty="0">
                <a:solidFill>
                  <a:srgbClr val="FFFFFF"/>
                </a:solidFill>
                <a:latin typeface="Tahoma"/>
                <a:cs typeface="Tahoma"/>
              </a:rPr>
              <a:t>правила </a:t>
            </a:r>
            <a:r>
              <a:rPr sz="3450" spc="350" dirty="0">
                <a:solidFill>
                  <a:srgbClr val="FFFFFF"/>
                </a:solidFill>
                <a:latin typeface="Tahoma"/>
                <a:cs typeface="Tahoma"/>
              </a:rPr>
              <a:t>по </a:t>
            </a:r>
            <a:r>
              <a:rPr sz="3450" spc="3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320" dirty="0">
                <a:solidFill>
                  <a:srgbClr val="FFFFFF"/>
                </a:solidFill>
                <a:latin typeface="Tahoma"/>
                <a:cs typeface="Tahoma"/>
              </a:rPr>
              <a:t>использованию </a:t>
            </a:r>
            <a:r>
              <a:rPr sz="3450" spc="210" dirty="0">
                <a:solidFill>
                  <a:srgbClr val="FFFFFF"/>
                </a:solidFill>
                <a:latin typeface="Tahoma"/>
                <a:cs typeface="Tahoma"/>
              </a:rPr>
              <a:t>технологий, </a:t>
            </a:r>
            <a:r>
              <a:rPr sz="3450" spc="275" dirty="0">
                <a:solidFill>
                  <a:srgbClr val="FFFFFF"/>
                </a:solidFill>
                <a:latin typeface="Tahoma"/>
                <a:cs typeface="Tahoma"/>
              </a:rPr>
              <a:t>ограничивать </a:t>
            </a:r>
            <a:r>
              <a:rPr sz="3450" spc="2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370" dirty="0">
                <a:solidFill>
                  <a:srgbClr val="FFFFFF"/>
                </a:solidFill>
                <a:latin typeface="Tahoma"/>
                <a:cs typeface="Tahoma"/>
              </a:rPr>
              <a:t>время </a:t>
            </a:r>
            <a:r>
              <a:rPr sz="3450" spc="285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3450" spc="204" dirty="0">
                <a:solidFill>
                  <a:srgbClr val="FFFFFF"/>
                </a:solidFill>
                <a:latin typeface="Tahoma"/>
                <a:cs typeface="Tahoma"/>
              </a:rPr>
              <a:t>интернете, </a:t>
            </a:r>
            <a:r>
              <a:rPr sz="3450" spc="295" dirty="0">
                <a:solidFill>
                  <a:srgbClr val="FFFFFF"/>
                </a:solidFill>
                <a:latin typeface="Tahoma"/>
                <a:cs typeface="Tahoma"/>
              </a:rPr>
              <a:t>поощрять </a:t>
            </a:r>
            <a:r>
              <a:rPr sz="3450" spc="265" dirty="0">
                <a:solidFill>
                  <a:srgbClr val="FFFFFF"/>
                </a:solidFill>
                <a:latin typeface="Tahoma"/>
                <a:cs typeface="Tahoma"/>
              </a:rPr>
              <a:t>активности </a:t>
            </a:r>
            <a:r>
              <a:rPr sz="3450" spc="285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3450" spc="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325" dirty="0">
                <a:solidFill>
                  <a:srgbClr val="FFFFFF"/>
                </a:solidFill>
                <a:latin typeface="Tahoma"/>
                <a:cs typeface="Tahoma"/>
              </a:rPr>
              <a:t>реальном</a:t>
            </a:r>
            <a:r>
              <a:rPr sz="345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430" dirty="0">
                <a:solidFill>
                  <a:srgbClr val="FFFFFF"/>
                </a:solidFill>
                <a:latin typeface="Tahoma"/>
                <a:cs typeface="Tahoma"/>
              </a:rPr>
              <a:t>мире</a:t>
            </a:r>
            <a:r>
              <a:rPr sz="345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4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345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245" dirty="0">
                <a:solidFill>
                  <a:srgbClr val="FFFFFF"/>
                </a:solidFill>
                <a:latin typeface="Tahoma"/>
                <a:cs typeface="Tahoma"/>
              </a:rPr>
              <a:t>обсуждать</a:t>
            </a:r>
            <a:r>
              <a:rPr sz="345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340" dirty="0">
                <a:solidFill>
                  <a:srgbClr val="FFFFFF"/>
                </a:solidFill>
                <a:latin typeface="Tahoma"/>
                <a:cs typeface="Tahoma"/>
              </a:rPr>
              <a:t>влияние</a:t>
            </a:r>
            <a:r>
              <a:rPr sz="345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330" dirty="0">
                <a:solidFill>
                  <a:srgbClr val="FFFFFF"/>
                </a:solidFill>
                <a:latin typeface="Tahoma"/>
                <a:cs typeface="Tahoma"/>
              </a:rPr>
              <a:t>онлайн </a:t>
            </a:r>
            <a:r>
              <a:rPr sz="3450" spc="-10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345" dirty="0">
                <a:solidFill>
                  <a:srgbClr val="FFFFFF"/>
                </a:solidFill>
                <a:latin typeface="Tahoma"/>
                <a:cs typeface="Tahoma"/>
              </a:rPr>
              <a:t>медиа</a:t>
            </a:r>
            <a:r>
              <a:rPr sz="345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290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345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265" dirty="0">
                <a:solidFill>
                  <a:srgbClr val="FFFFFF"/>
                </a:solidFill>
                <a:latin typeface="Tahoma"/>
                <a:cs typeface="Tahoma"/>
              </a:rPr>
              <a:t>их</a:t>
            </a:r>
            <a:r>
              <a:rPr sz="345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50" spc="204" dirty="0">
                <a:solidFill>
                  <a:srgbClr val="FFFFFF"/>
                </a:solidFill>
                <a:latin typeface="Tahoma"/>
                <a:cs typeface="Tahoma"/>
              </a:rPr>
              <a:t>жизнь.</a:t>
            </a:r>
            <a:endParaRPr sz="3450">
              <a:latin typeface="Tahoma"/>
              <a:cs typeface="Tahom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9629E-CA0E-4B8A-95FC-E05946238995}"/>
              </a:ext>
            </a:extLst>
          </p:cNvPr>
          <p:cNvSpPr txBox="1"/>
          <p:nvPr/>
        </p:nvSpPr>
        <p:spPr>
          <a:xfrm>
            <a:off x="16465550" y="1323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8000" cy="102869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6687" y="455548"/>
            <a:ext cx="9689465" cy="133413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346960" marR="5080" indent="-2334895">
              <a:lnSpc>
                <a:spcPct val="101499"/>
              </a:lnSpc>
              <a:spcBef>
                <a:spcPts val="45"/>
              </a:spcBef>
            </a:pPr>
            <a:r>
              <a:rPr sz="4250" spc="240" dirty="0">
                <a:solidFill>
                  <a:srgbClr val="FFAD42"/>
                </a:solidFill>
                <a:latin typeface="Tahoma"/>
                <a:cs typeface="Tahoma"/>
              </a:rPr>
              <a:t>Жизнь</a:t>
            </a:r>
            <a:r>
              <a:rPr sz="4250" spc="-20" dirty="0">
                <a:solidFill>
                  <a:srgbClr val="FFAD42"/>
                </a:solidFill>
                <a:latin typeface="Tahoma"/>
                <a:cs typeface="Tahoma"/>
              </a:rPr>
              <a:t> </a:t>
            </a:r>
            <a:r>
              <a:rPr sz="4250" spc="225" dirty="0">
                <a:solidFill>
                  <a:srgbClr val="FFAD42"/>
                </a:solidFill>
                <a:latin typeface="Tahoma"/>
                <a:cs typeface="Tahoma"/>
              </a:rPr>
              <a:t>без</a:t>
            </a:r>
            <a:r>
              <a:rPr sz="4250" spc="-15" dirty="0">
                <a:solidFill>
                  <a:srgbClr val="FFAD42"/>
                </a:solidFill>
                <a:latin typeface="Tahoma"/>
                <a:cs typeface="Tahoma"/>
              </a:rPr>
              <a:t> </a:t>
            </a:r>
            <a:r>
              <a:rPr sz="4250" spc="110" dirty="0">
                <a:solidFill>
                  <a:srgbClr val="FFAD42"/>
                </a:solidFill>
                <a:latin typeface="Tahoma"/>
                <a:cs typeface="Tahoma"/>
              </a:rPr>
              <a:t>гаджетов:</a:t>
            </a:r>
            <a:r>
              <a:rPr sz="4250" spc="-15" dirty="0">
                <a:solidFill>
                  <a:srgbClr val="FFAD42"/>
                </a:solidFill>
                <a:latin typeface="Tahoma"/>
                <a:cs typeface="Tahoma"/>
              </a:rPr>
              <a:t> </a:t>
            </a:r>
            <a:r>
              <a:rPr sz="4250" spc="160" dirty="0">
                <a:solidFill>
                  <a:srgbClr val="FFAD42"/>
                </a:solidFill>
                <a:latin typeface="Tahoma"/>
                <a:cs typeface="Tahoma"/>
              </a:rPr>
              <a:t>вызов</a:t>
            </a:r>
            <a:r>
              <a:rPr sz="4250" spc="-20" dirty="0">
                <a:solidFill>
                  <a:srgbClr val="FFAD42"/>
                </a:solidFill>
                <a:latin typeface="Tahoma"/>
                <a:cs typeface="Tahoma"/>
              </a:rPr>
              <a:t> </a:t>
            </a:r>
            <a:r>
              <a:rPr sz="4250" spc="245" dirty="0">
                <a:solidFill>
                  <a:srgbClr val="FFAD42"/>
                </a:solidFill>
                <a:latin typeface="Tahoma"/>
                <a:cs typeface="Tahoma"/>
              </a:rPr>
              <a:t>или </a:t>
            </a:r>
            <a:r>
              <a:rPr sz="4250" spc="-1230" dirty="0">
                <a:solidFill>
                  <a:srgbClr val="FFAD42"/>
                </a:solidFill>
                <a:latin typeface="Tahoma"/>
                <a:cs typeface="Tahoma"/>
              </a:rPr>
              <a:t> </a:t>
            </a:r>
            <a:r>
              <a:rPr sz="4250" spc="204" dirty="0">
                <a:solidFill>
                  <a:srgbClr val="FFAD42"/>
                </a:solidFill>
                <a:latin typeface="Tahoma"/>
                <a:cs typeface="Tahoma"/>
              </a:rPr>
              <a:t>необходимость?</a:t>
            </a:r>
            <a:endParaRPr sz="425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11547" y="2081479"/>
            <a:ext cx="5216525" cy="28575"/>
          </a:xfrm>
          <a:custGeom>
            <a:avLst/>
            <a:gdLst/>
            <a:ahLst/>
            <a:cxnLst/>
            <a:rect l="l" t="t" r="r" b="b"/>
            <a:pathLst>
              <a:path w="5216525" h="28575">
                <a:moveTo>
                  <a:pt x="5216207" y="0"/>
                </a:moveTo>
                <a:lnTo>
                  <a:pt x="0" y="0"/>
                </a:lnTo>
                <a:lnTo>
                  <a:pt x="0" y="28575"/>
                </a:lnTo>
                <a:lnTo>
                  <a:pt x="5216207" y="28575"/>
                </a:lnTo>
                <a:lnTo>
                  <a:pt x="5216207" y="0"/>
                </a:lnTo>
                <a:close/>
              </a:path>
            </a:pathLst>
          </a:custGeom>
          <a:solidFill>
            <a:srgbClr val="FFA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1904" y="2724632"/>
            <a:ext cx="11586845" cy="61741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algn="ctr">
              <a:lnSpc>
                <a:spcPct val="100899"/>
              </a:lnSpc>
              <a:spcBef>
                <a:spcPts val="85"/>
              </a:spcBef>
            </a:pPr>
            <a:r>
              <a:rPr sz="4000" spc="395" dirty="0">
                <a:solidFill>
                  <a:srgbClr val="FFFFFF"/>
                </a:solidFill>
                <a:latin typeface="Tahoma"/>
                <a:cs typeface="Tahoma"/>
              </a:rPr>
              <a:t>Жизнь</a:t>
            </a:r>
            <a:r>
              <a:rPr sz="40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345" dirty="0">
                <a:solidFill>
                  <a:srgbClr val="FFFFFF"/>
                </a:solidFill>
                <a:latin typeface="Tahoma"/>
                <a:cs typeface="Tahoma"/>
              </a:rPr>
              <a:t>подростка</a:t>
            </a:r>
            <a:r>
              <a:rPr sz="40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365" dirty="0">
                <a:solidFill>
                  <a:srgbClr val="FFFFFF"/>
                </a:solidFill>
                <a:latin typeface="Tahoma"/>
                <a:cs typeface="Tahoma"/>
              </a:rPr>
              <a:t>без</a:t>
            </a:r>
            <a:r>
              <a:rPr sz="40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270" dirty="0">
                <a:solidFill>
                  <a:srgbClr val="FFFFFF"/>
                </a:solidFill>
                <a:latin typeface="Tahoma"/>
                <a:cs typeface="Tahoma"/>
              </a:rPr>
              <a:t>гаджетов</a:t>
            </a:r>
            <a:r>
              <a:rPr sz="40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315" dirty="0">
                <a:solidFill>
                  <a:srgbClr val="FFFFFF"/>
                </a:solidFill>
                <a:latin typeface="Tahoma"/>
                <a:cs typeface="Tahoma"/>
              </a:rPr>
              <a:t>может</a:t>
            </a:r>
            <a:r>
              <a:rPr sz="40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285" dirty="0">
                <a:solidFill>
                  <a:srgbClr val="FFFFFF"/>
                </a:solidFill>
                <a:latin typeface="Tahoma"/>
                <a:cs typeface="Tahoma"/>
              </a:rPr>
              <a:t>быть </a:t>
            </a:r>
            <a:r>
              <a:rPr sz="4000" spc="-1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434" dirty="0">
                <a:solidFill>
                  <a:srgbClr val="FFFFFF"/>
                </a:solidFill>
                <a:latin typeface="Tahoma"/>
                <a:cs typeface="Tahoma"/>
              </a:rPr>
              <a:t>одновременно </a:t>
            </a:r>
            <a:r>
              <a:rPr sz="4000" spc="405" dirty="0">
                <a:solidFill>
                  <a:srgbClr val="FFFFFF"/>
                </a:solidFill>
                <a:latin typeface="Tahoma"/>
                <a:cs typeface="Tahoma"/>
              </a:rPr>
              <a:t>испытанием </a:t>
            </a:r>
            <a:r>
              <a:rPr sz="4000" spc="520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4000" spc="5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310" dirty="0">
                <a:solidFill>
                  <a:srgbClr val="FFFFFF"/>
                </a:solidFill>
                <a:latin typeface="Tahoma"/>
                <a:cs typeface="Tahoma"/>
              </a:rPr>
              <a:t>необходимостью. </a:t>
            </a:r>
            <a:r>
              <a:rPr sz="4000" spc="235" dirty="0">
                <a:solidFill>
                  <a:srgbClr val="FFFFFF"/>
                </a:solidFill>
                <a:latin typeface="Tahoma"/>
                <a:cs typeface="Tahoma"/>
              </a:rPr>
              <a:t>Это </a:t>
            </a:r>
            <a:r>
              <a:rPr sz="4000" spc="315" dirty="0">
                <a:solidFill>
                  <a:srgbClr val="FFFFFF"/>
                </a:solidFill>
                <a:latin typeface="Tahoma"/>
                <a:cs typeface="Tahoma"/>
              </a:rPr>
              <a:t>может </a:t>
            </a:r>
            <a:r>
              <a:rPr sz="4000" spc="390" dirty="0">
                <a:solidFill>
                  <a:srgbClr val="FFFFFF"/>
                </a:solidFill>
                <a:latin typeface="Tahoma"/>
                <a:cs typeface="Tahoma"/>
              </a:rPr>
              <a:t>помочь </a:t>
            </a:r>
            <a:r>
              <a:rPr sz="4000" spc="570" dirty="0">
                <a:solidFill>
                  <a:srgbClr val="FFFFFF"/>
                </a:solidFill>
                <a:latin typeface="Tahoma"/>
                <a:cs typeface="Tahoma"/>
              </a:rPr>
              <a:t>им </a:t>
            </a:r>
            <a:r>
              <a:rPr sz="4000" spc="5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315" dirty="0">
                <a:solidFill>
                  <a:srgbClr val="FFFFFF"/>
                </a:solidFill>
                <a:latin typeface="Tahoma"/>
                <a:cs typeface="Tahoma"/>
              </a:rPr>
              <a:t>развить </a:t>
            </a:r>
            <a:r>
              <a:rPr sz="4000" spc="305" dirty="0">
                <a:solidFill>
                  <a:srgbClr val="FFFFFF"/>
                </a:solidFill>
                <a:latin typeface="Tahoma"/>
                <a:cs typeface="Tahoma"/>
              </a:rPr>
              <a:t>такие </a:t>
            </a:r>
            <a:r>
              <a:rPr sz="4000" spc="370" dirty="0">
                <a:solidFill>
                  <a:srgbClr val="FFFFFF"/>
                </a:solidFill>
                <a:latin typeface="Tahoma"/>
                <a:cs typeface="Tahoma"/>
              </a:rPr>
              <a:t>важные </a:t>
            </a:r>
            <a:r>
              <a:rPr sz="4000" spc="275" dirty="0">
                <a:solidFill>
                  <a:srgbClr val="FFFFFF"/>
                </a:solidFill>
                <a:latin typeface="Tahoma"/>
                <a:cs typeface="Tahoma"/>
              </a:rPr>
              <a:t>навыки, </a:t>
            </a:r>
            <a:r>
              <a:rPr sz="4000" spc="300" dirty="0">
                <a:solidFill>
                  <a:srgbClr val="FFFFFF"/>
                </a:solidFill>
                <a:latin typeface="Tahoma"/>
                <a:cs typeface="Tahoma"/>
              </a:rPr>
              <a:t>как </a:t>
            </a:r>
            <a:r>
              <a:rPr sz="4000" spc="3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240" dirty="0">
                <a:solidFill>
                  <a:srgbClr val="FFFFFF"/>
                </a:solidFill>
                <a:latin typeface="Tahoma"/>
                <a:cs typeface="Tahoma"/>
              </a:rPr>
              <a:t>творчество,</a:t>
            </a:r>
            <a:r>
              <a:rPr sz="40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380" dirty="0">
                <a:solidFill>
                  <a:srgbClr val="FFFFFF"/>
                </a:solidFill>
                <a:latin typeface="Tahoma"/>
                <a:cs typeface="Tahoma"/>
              </a:rPr>
              <a:t>социальное</a:t>
            </a:r>
            <a:r>
              <a:rPr sz="40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380" dirty="0">
                <a:solidFill>
                  <a:srgbClr val="FFFFFF"/>
                </a:solidFill>
                <a:latin typeface="Tahoma"/>
                <a:cs typeface="Tahoma"/>
              </a:rPr>
              <a:t>взаимодействие</a:t>
            </a:r>
            <a:r>
              <a:rPr sz="40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520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4000" spc="-1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365" dirty="0">
                <a:solidFill>
                  <a:srgbClr val="FFFFFF"/>
                </a:solidFill>
                <a:latin typeface="Tahoma"/>
                <a:cs typeface="Tahoma"/>
              </a:rPr>
              <a:t>критическое</a:t>
            </a:r>
            <a:r>
              <a:rPr sz="40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370" dirty="0">
                <a:solidFill>
                  <a:srgbClr val="FFFFFF"/>
                </a:solidFill>
                <a:latin typeface="Tahoma"/>
                <a:cs typeface="Tahoma"/>
              </a:rPr>
              <a:t>мышление.</a:t>
            </a:r>
            <a:r>
              <a:rPr sz="40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380" dirty="0">
                <a:solidFill>
                  <a:srgbClr val="FFFFFF"/>
                </a:solidFill>
                <a:latin typeface="Tahoma"/>
                <a:cs typeface="Tahoma"/>
              </a:rPr>
              <a:t>Однако</a:t>
            </a:r>
            <a:r>
              <a:rPr sz="40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220" dirty="0">
                <a:solidFill>
                  <a:srgbClr val="FFFFFF"/>
                </a:solidFill>
                <a:latin typeface="Tahoma"/>
                <a:cs typeface="Tahoma"/>
              </a:rPr>
              <a:t>это</a:t>
            </a:r>
            <a:r>
              <a:rPr sz="40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265" dirty="0">
                <a:solidFill>
                  <a:srgbClr val="FFFFFF"/>
                </a:solidFill>
                <a:latin typeface="Tahoma"/>
                <a:cs typeface="Tahoma"/>
              </a:rPr>
              <a:t>также </a:t>
            </a:r>
            <a:r>
              <a:rPr sz="4000" spc="-1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315" dirty="0">
                <a:solidFill>
                  <a:srgbClr val="FFFFFF"/>
                </a:solidFill>
                <a:latin typeface="Tahoma"/>
                <a:cs typeface="Tahoma"/>
              </a:rPr>
              <a:t>может </a:t>
            </a:r>
            <a:r>
              <a:rPr sz="4000" spc="285" dirty="0">
                <a:solidFill>
                  <a:srgbClr val="FFFFFF"/>
                </a:solidFill>
                <a:latin typeface="Tahoma"/>
                <a:cs typeface="Tahoma"/>
              </a:rPr>
              <a:t>создать </a:t>
            </a:r>
            <a:r>
              <a:rPr sz="4000" spc="445" dirty="0">
                <a:solidFill>
                  <a:srgbClr val="FFFFFF"/>
                </a:solidFill>
                <a:latin typeface="Tahoma"/>
                <a:cs typeface="Tahoma"/>
              </a:rPr>
              <a:t>проблемы </a:t>
            </a:r>
            <a:r>
              <a:rPr sz="4000" spc="420" dirty="0">
                <a:solidFill>
                  <a:srgbClr val="FFFFFF"/>
                </a:solidFill>
                <a:latin typeface="Tahoma"/>
                <a:cs typeface="Tahoma"/>
              </a:rPr>
              <a:t>с </a:t>
            </a:r>
            <a:r>
              <a:rPr sz="4000" spc="285" dirty="0">
                <a:solidFill>
                  <a:srgbClr val="FFFFFF"/>
                </a:solidFill>
                <a:latin typeface="Tahoma"/>
                <a:cs typeface="Tahoma"/>
              </a:rPr>
              <a:t>точки </a:t>
            </a:r>
            <a:r>
              <a:rPr sz="4000" spc="425" dirty="0">
                <a:solidFill>
                  <a:srgbClr val="FFFFFF"/>
                </a:solidFill>
                <a:latin typeface="Tahoma"/>
                <a:cs typeface="Tahoma"/>
              </a:rPr>
              <a:t>зрения </a:t>
            </a:r>
            <a:r>
              <a:rPr sz="4000" spc="4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395" dirty="0">
                <a:solidFill>
                  <a:srgbClr val="FFFFFF"/>
                </a:solidFill>
                <a:latin typeface="Tahoma"/>
                <a:cs typeface="Tahoma"/>
              </a:rPr>
              <a:t>поддержания </a:t>
            </a:r>
            <a:r>
              <a:rPr sz="4000" spc="375" dirty="0">
                <a:solidFill>
                  <a:srgbClr val="FFFFFF"/>
                </a:solidFill>
                <a:latin typeface="Tahoma"/>
                <a:cs typeface="Tahoma"/>
              </a:rPr>
              <a:t>связи </a:t>
            </a:r>
            <a:r>
              <a:rPr sz="4000" spc="520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4000" spc="305" dirty="0">
                <a:solidFill>
                  <a:srgbClr val="FFFFFF"/>
                </a:solidFill>
                <a:latin typeface="Tahoma"/>
                <a:cs typeface="Tahoma"/>
              </a:rPr>
              <a:t>доступа </a:t>
            </a:r>
            <a:r>
              <a:rPr sz="4000" spc="350" dirty="0">
                <a:solidFill>
                  <a:srgbClr val="FFFFFF"/>
                </a:solidFill>
                <a:latin typeface="Tahoma"/>
                <a:cs typeface="Tahoma"/>
              </a:rPr>
              <a:t>к </a:t>
            </a:r>
            <a:r>
              <a:rPr sz="4000" spc="3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440" dirty="0">
                <a:solidFill>
                  <a:srgbClr val="FFFFFF"/>
                </a:solidFill>
                <a:latin typeface="Tahoma"/>
                <a:cs typeface="Tahoma"/>
              </a:rPr>
              <a:t>информации </a:t>
            </a:r>
            <a:r>
              <a:rPr sz="4000" spc="350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4000" spc="455" dirty="0">
                <a:solidFill>
                  <a:srgbClr val="FFFFFF"/>
                </a:solidFill>
                <a:latin typeface="Tahoma"/>
                <a:cs typeface="Tahoma"/>
              </a:rPr>
              <a:t>современном </a:t>
            </a:r>
            <a:r>
              <a:rPr sz="4000" spc="425" dirty="0">
                <a:solidFill>
                  <a:srgbClr val="FFFFFF"/>
                </a:solidFill>
                <a:latin typeface="Tahoma"/>
                <a:cs typeface="Tahoma"/>
              </a:rPr>
              <a:t>цифровом </a:t>
            </a:r>
            <a:r>
              <a:rPr sz="4000" spc="4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340" dirty="0">
                <a:solidFill>
                  <a:srgbClr val="FFFFFF"/>
                </a:solidFill>
                <a:latin typeface="Tahoma"/>
                <a:cs typeface="Tahoma"/>
              </a:rPr>
              <a:t>мире.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6A603-FDFF-48CF-8DEF-E0430FD1369F}"/>
              </a:ext>
            </a:extLst>
          </p:cNvPr>
          <p:cNvSpPr txBox="1"/>
          <p:nvPr/>
        </p:nvSpPr>
        <p:spPr>
          <a:xfrm>
            <a:off x="16465550" y="1323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394</Words>
  <Application>Microsoft Office PowerPoint</Application>
  <PresentationFormat>Произвольный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Tahoma</vt:lpstr>
      <vt:lpstr>Verdana</vt:lpstr>
      <vt:lpstr>Office Theme</vt:lpstr>
      <vt:lpstr>Страдания от кибермании -  презентация для классного  часа в 9 классе</vt:lpstr>
      <vt:lpstr>Введение в проблему  кибермании</vt:lpstr>
      <vt:lpstr>Виртуальная реальность и её  влияние</vt:lpstr>
      <vt:lpstr>Компьютерные игры: польза и вред</vt:lpstr>
      <vt:lpstr>Интернет-зависимость: признаки и  последствия</vt:lpstr>
      <vt:lpstr>Киберспорт: профессия или болезнь?</vt:lpstr>
      <vt:lpstr>Баланс между онлайн и офлайн</vt:lpstr>
      <vt:lpstr>Жизнь без гаджетов: вызов или  необходимость?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2024-06-19T12:42:37Z</dcterms:created>
  <dcterms:modified xsi:type="dcterms:W3CDTF">2024-06-19T12:46:10Z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2024-06-19T00:00:00Z</vt:filetime>
  </property>
  <property fmtid="{D5CDD505-2E9C-101B-9397-08002B2CF9AE}" pid="3" name="Creator">
    <vt:lpwstr>Chromium</vt:lpwstr>
  </property>
  <property fmtid="{D5CDD505-2E9C-101B-9397-08002B2CF9AE}" pid="4" name="LastSaved">
    <vt:filetime>2024-06-19T00:00:00Z</vt:filetime>
  </property>
</Properties>
</file>