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53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7518400" y="12087"/>
            <a:ext cx="7111999" cy="21106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392"/>
              </a:lnSpc>
              <a:buNone/>
            </a:pPr>
            <a:r>
              <a:rPr lang="en-US" sz="3500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Питание и пищеварение у простейших и беспозвоночных животных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518400" y="2563513"/>
            <a:ext cx="7111999" cy="13444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Питание и пищеварение - ключевые процессы, которые обеспечивают получение энергии и необходимых питательных веществ для жизнедеятельности организмов. Эти процессы играют важную роль в жизни простейших и беспозвоночных животных, представляющих значительное биологическое разнообразие. В этой презентации мы рассмотрим особенности питания и пищеварения у различных групп простейших и беспозвоночных.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E1E4FE-8AC9-415D-9CAC-38E93DCC06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611"/>
          <a:stretch/>
        </p:blipFill>
        <p:spPr>
          <a:xfrm>
            <a:off x="0" y="1604"/>
            <a:ext cx="7518400" cy="8226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F156A0-353E-4C7C-8B62-58293F5F8534}"/>
              </a:ext>
            </a:extLst>
          </p:cNvPr>
          <p:cNvSpPr txBox="1"/>
          <p:nvPr/>
        </p:nvSpPr>
        <p:spPr>
          <a:xfrm>
            <a:off x="7518400" y="4887692"/>
            <a:ext cx="711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8 классе по теме: «Питание и пищеварение у простейших и беспозвоночных животных»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4F2466-B915-4F6F-AA52-35B0EA7094CF}"/>
              </a:ext>
            </a:extLst>
          </p:cNvPr>
          <p:cNvSpPr txBox="1"/>
          <p:nvPr/>
        </p:nvSpPr>
        <p:spPr>
          <a:xfrm>
            <a:off x="97972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0542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52738" y="3233380"/>
            <a:ext cx="12158543" cy="6013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735"/>
              </a:lnSpc>
              <a:buNone/>
            </a:pPr>
            <a:r>
              <a:rPr lang="en-US" sz="3788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Питание и пищеварение у простейших</a:t>
            </a:r>
            <a:endParaRPr lang="en-US" sz="3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952738" y="4123372"/>
            <a:ext cx="6266259" cy="3278267"/>
          </a:xfrm>
          <a:prstGeom prst="roundRect">
            <a:avLst>
              <a:gd name="adj" fmla="val 264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152763" y="4323398"/>
            <a:ext cx="2405420" cy="300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68"/>
              </a:lnSpc>
              <a:buNone/>
            </a:pPr>
            <a:r>
              <a:rPr lang="en-US" sz="1894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Типы питания</a:t>
            </a:r>
            <a:endParaRPr lang="en-US" sz="18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152763" y="4739402"/>
            <a:ext cx="5866209" cy="2462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4"/>
              </a:lnSpc>
              <a:buNone/>
            </a:pPr>
            <a:r>
              <a:rPr lang="en-US" sz="1515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Простейшие используют различные способы питания: фотосинтез, сапротрофное питание и гетеротрофное питание. Фотосинтезирующие простейшие, такие как эвглена, получают энергию из солнечного света. Сапротрофные простейшие поглощают органические вещества из окружающей среды. Гетеротрофные простейшие, например амёбы, захватывают и переваривают частицы пищи.</a:t>
            </a:r>
            <a:endParaRPr lang="en-US" sz="15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411403" y="4123372"/>
            <a:ext cx="6266259" cy="3278267"/>
          </a:xfrm>
          <a:prstGeom prst="roundRect">
            <a:avLst>
              <a:gd name="adj" fmla="val 264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611428" y="4323398"/>
            <a:ext cx="2405420" cy="300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68"/>
              </a:lnSpc>
              <a:buNone/>
            </a:pPr>
            <a:r>
              <a:rPr lang="en-US" sz="1894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Пищеварение</a:t>
            </a:r>
            <a:endParaRPr lang="en-US" sz="18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611428" y="4739402"/>
            <a:ext cx="5866209" cy="18466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4"/>
              </a:lnSpc>
              <a:buNone/>
            </a:pPr>
            <a:r>
              <a:rPr lang="en-US" sz="1515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Пищеварение у простейших происходит внутриклеточно в специальных органеллах - пищеварительных вакуолях. Пища заглатывается, окружается пищеварительными ферментами и переваривается. Питательные вещества затем усваиваются, а непереваренные остатки выводятся из клетки.</a:t>
            </a:r>
            <a:endParaRPr lang="en-US" sz="15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3C62F-D058-4A36-9F03-8362FA881588}"/>
              </a:ext>
            </a:extLst>
          </p:cNvPr>
          <p:cNvSpPr txBox="1"/>
          <p:nvPr/>
        </p:nvSpPr>
        <p:spPr>
          <a:xfrm>
            <a:off x="97972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14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771644" y="606266"/>
            <a:ext cx="13087112" cy="1378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6"/>
              </a:lnSpc>
              <a:buNone/>
            </a:pPr>
            <a:r>
              <a:rPr lang="en-US" sz="4341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Пищеварительные процессы у кишечнополостных</a:t>
            </a:r>
            <a:endParaRPr lang="en-US" sz="43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080254" y="2314932"/>
            <a:ext cx="44053" cy="5309949"/>
          </a:xfrm>
          <a:prstGeom prst="roundRect">
            <a:avLst>
              <a:gd name="adj" fmla="val 225238"/>
            </a:avLst>
          </a:prstGeom>
          <a:solidFill>
            <a:srgbClr val="BCDBD4"/>
          </a:solidFill>
          <a:ln/>
        </p:spPr>
      </p:sp>
      <p:sp>
        <p:nvSpPr>
          <p:cNvPr id="6" name="Shape 4"/>
          <p:cNvSpPr/>
          <p:nvPr/>
        </p:nvSpPr>
        <p:spPr>
          <a:xfrm>
            <a:off x="1350288" y="2788920"/>
            <a:ext cx="771644" cy="44053"/>
          </a:xfrm>
          <a:prstGeom prst="roundRect">
            <a:avLst>
              <a:gd name="adj" fmla="val 225238"/>
            </a:avLst>
          </a:prstGeom>
          <a:solidFill>
            <a:srgbClr val="BCDBD4"/>
          </a:solidFill>
          <a:ln/>
        </p:spPr>
      </p:sp>
      <p:sp>
        <p:nvSpPr>
          <p:cNvPr id="7" name="Shape 5"/>
          <p:cNvSpPr/>
          <p:nvPr/>
        </p:nvSpPr>
        <p:spPr>
          <a:xfrm>
            <a:off x="854273" y="2562939"/>
            <a:ext cx="496014" cy="496014"/>
          </a:xfrm>
          <a:prstGeom prst="roundRect">
            <a:avLst>
              <a:gd name="adj" fmla="val 20004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16198" y="2645569"/>
            <a:ext cx="172045" cy="3307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04"/>
              </a:lnSpc>
              <a:buNone/>
            </a:pPr>
            <a:r>
              <a:rPr lang="en-US" sz="2604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1</a:t>
            </a:r>
            <a:endParaRPr lang="en-US" sz="26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314932" y="2535317"/>
            <a:ext cx="2756178" cy="3444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3"/>
              </a:lnSpc>
              <a:buNone/>
            </a:pPr>
            <a:r>
              <a:rPr lang="en-US" sz="2170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Захват добычи</a:t>
            </a:r>
            <a:endParaRPr lang="en-US" sz="21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314932" y="3012043"/>
            <a:ext cx="11543824" cy="7055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8"/>
              </a:lnSpc>
              <a:buNone/>
            </a:pPr>
            <a:r>
              <a:rPr lang="en-US" sz="1736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Кишечнополостные, такие как гидры и медузы, используют свои щупальца, усаженные стрекательными клетками, для захвата и парализации добычи.</a:t>
            </a:r>
            <a:endParaRPr lang="en-US" sz="17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1350288" y="4632365"/>
            <a:ext cx="771644" cy="44053"/>
          </a:xfrm>
          <a:prstGeom prst="roundRect">
            <a:avLst>
              <a:gd name="adj" fmla="val 225238"/>
            </a:avLst>
          </a:prstGeom>
          <a:solidFill>
            <a:srgbClr val="BCDBD4"/>
          </a:solidFill>
          <a:ln/>
        </p:spPr>
      </p:sp>
      <p:sp>
        <p:nvSpPr>
          <p:cNvPr id="12" name="Shape 10"/>
          <p:cNvSpPr/>
          <p:nvPr/>
        </p:nvSpPr>
        <p:spPr>
          <a:xfrm>
            <a:off x="854273" y="4406384"/>
            <a:ext cx="496014" cy="496014"/>
          </a:xfrm>
          <a:prstGeom prst="roundRect">
            <a:avLst>
              <a:gd name="adj" fmla="val 20004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64168" y="4489013"/>
            <a:ext cx="276106" cy="3307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04"/>
              </a:lnSpc>
              <a:buNone/>
            </a:pPr>
            <a:r>
              <a:rPr lang="en-US" sz="2604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2</a:t>
            </a:r>
            <a:endParaRPr lang="en-US" sz="26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314932" y="4378762"/>
            <a:ext cx="6102072" cy="3444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3"/>
              </a:lnSpc>
              <a:buNone/>
            </a:pPr>
            <a:r>
              <a:rPr lang="en-US" sz="2170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Внутриполостное переваривание</a:t>
            </a:r>
            <a:endParaRPr lang="en-US" sz="21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314932" y="4855488"/>
            <a:ext cx="11543824" cy="7055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8"/>
              </a:lnSpc>
              <a:buNone/>
            </a:pPr>
            <a:r>
              <a:rPr lang="en-US" sz="1736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Пища попадает в гастроваскулярную полость, где происходит её механическое и химическое расщепление ферментами.</a:t>
            </a:r>
            <a:endParaRPr lang="en-US" sz="17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350288" y="6475809"/>
            <a:ext cx="771644" cy="44053"/>
          </a:xfrm>
          <a:prstGeom prst="roundRect">
            <a:avLst>
              <a:gd name="adj" fmla="val 225238"/>
            </a:avLst>
          </a:prstGeom>
          <a:solidFill>
            <a:srgbClr val="BCDBD4"/>
          </a:solidFill>
          <a:ln/>
        </p:spPr>
      </p:sp>
      <p:sp>
        <p:nvSpPr>
          <p:cNvPr id="17" name="Shape 15"/>
          <p:cNvSpPr/>
          <p:nvPr/>
        </p:nvSpPr>
        <p:spPr>
          <a:xfrm>
            <a:off x="854273" y="6249829"/>
            <a:ext cx="496014" cy="496014"/>
          </a:xfrm>
          <a:prstGeom prst="roundRect">
            <a:avLst>
              <a:gd name="adj" fmla="val 20004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63573" y="6332458"/>
            <a:ext cx="277416" cy="3307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04"/>
              </a:lnSpc>
              <a:buNone/>
            </a:pPr>
            <a:r>
              <a:rPr lang="en-US" sz="2604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3</a:t>
            </a:r>
            <a:endParaRPr lang="en-US" sz="26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2314932" y="6222206"/>
            <a:ext cx="6267569" cy="3444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3"/>
              </a:lnSpc>
              <a:buNone/>
            </a:pPr>
            <a:r>
              <a:rPr lang="en-US" sz="2170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Всасывание питательных веществ</a:t>
            </a:r>
            <a:endParaRPr lang="en-US" sz="21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2314932" y="6698933"/>
            <a:ext cx="11543824" cy="7055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8"/>
              </a:lnSpc>
              <a:buNone/>
            </a:pPr>
            <a:r>
              <a:rPr lang="en-US" sz="1736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Перевариваемые питательные вещества всасываются через стенки гастроваскулярной полости в клетки тела кишечнополостного.</a:t>
            </a:r>
            <a:endParaRPr lang="en-US" sz="17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DCCA1C-61B1-440B-9414-70BD7BBDFEA7}"/>
              </a:ext>
            </a:extLst>
          </p:cNvPr>
          <p:cNvSpPr txBox="1"/>
          <p:nvPr/>
        </p:nvSpPr>
        <p:spPr>
          <a:xfrm>
            <a:off x="97972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793790" y="1641158"/>
            <a:ext cx="13042821" cy="1417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Способы добычи пищи плоскими и круглыми червями</a:t>
            </a:r>
            <a:endParaRPr lang="en-US" sz="44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3625691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Плоские черви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4206835"/>
            <a:ext cx="6244709" cy="1814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Плоские черви, такие как планарии, используют свои ресничные покровы, чтобы парить в воде и улавливать мелкие частицы пищи. Некоторые виды являются хищниками и активно ищут более крупную добычу, таких как мелкие беспозвоночные.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99521" y="3625691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Круглые черви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99521" y="4206835"/>
            <a:ext cx="6244709" cy="21774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Круглые черви, например аскариды, обитают в кишечнике хозяев и питаются всасывая питательные вещества через свою кутикулу. Некоторые виды круглых червей обладают хоботками, которые используют для прокалывания тканей хозяина и высасывания крови или лимфы.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55851-9217-417F-BD46-5B3A5F62ADB0}"/>
              </a:ext>
            </a:extLst>
          </p:cNvPr>
          <p:cNvSpPr txBox="1"/>
          <p:nvPr/>
        </p:nvSpPr>
        <p:spPr>
          <a:xfrm>
            <a:off x="97972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14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771644" y="606266"/>
            <a:ext cx="13087112" cy="1378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6"/>
              </a:lnSpc>
              <a:buNone/>
            </a:pPr>
            <a:r>
              <a:rPr lang="en-US" sz="4341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Пищеварительная система кольчатых червей</a:t>
            </a:r>
            <a:endParaRPr lang="en-US" sz="43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080254" y="2314932"/>
            <a:ext cx="44053" cy="5309949"/>
          </a:xfrm>
          <a:prstGeom prst="roundRect">
            <a:avLst>
              <a:gd name="adj" fmla="val 225238"/>
            </a:avLst>
          </a:prstGeom>
          <a:solidFill>
            <a:srgbClr val="BCDBD4"/>
          </a:solidFill>
          <a:ln/>
        </p:spPr>
      </p:sp>
      <p:sp>
        <p:nvSpPr>
          <p:cNvPr id="6" name="Shape 4"/>
          <p:cNvSpPr/>
          <p:nvPr/>
        </p:nvSpPr>
        <p:spPr>
          <a:xfrm>
            <a:off x="1350288" y="2788920"/>
            <a:ext cx="771644" cy="44053"/>
          </a:xfrm>
          <a:prstGeom prst="roundRect">
            <a:avLst>
              <a:gd name="adj" fmla="val 225238"/>
            </a:avLst>
          </a:prstGeom>
          <a:solidFill>
            <a:srgbClr val="BCDBD4"/>
          </a:solidFill>
          <a:ln/>
        </p:spPr>
      </p:sp>
      <p:sp>
        <p:nvSpPr>
          <p:cNvPr id="7" name="Shape 5"/>
          <p:cNvSpPr/>
          <p:nvPr/>
        </p:nvSpPr>
        <p:spPr>
          <a:xfrm>
            <a:off x="854273" y="2562939"/>
            <a:ext cx="496014" cy="496014"/>
          </a:xfrm>
          <a:prstGeom prst="roundRect">
            <a:avLst>
              <a:gd name="adj" fmla="val 20004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16198" y="2645569"/>
            <a:ext cx="172045" cy="3307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04"/>
              </a:lnSpc>
              <a:buNone/>
            </a:pPr>
            <a:r>
              <a:rPr lang="en-US" sz="2604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1</a:t>
            </a:r>
            <a:endParaRPr lang="en-US" sz="26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314932" y="2535317"/>
            <a:ext cx="3214688" cy="3444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3"/>
              </a:lnSpc>
              <a:buNone/>
            </a:pPr>
            <a:r>
              <a:rPr lang="en-US" sz="2170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Глотка и пищевод</a:t>
            </a:r>
            <a:endParaRPr lang="en-US" sz="21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314932" y="3012043"/>
            <a:ext cx="11543824" cy="7055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8"/>
              </a:lnSpc>
              <a:buNone/>
            </a:pPr>
            <a:r>
              <a:rPr lang="en-US" sz="1736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Пищеварительная система кольчатых червей, таких как дождевые черви, начинается с мускулистой глотки, которая затягивает пищу в пищевод.</a:t>
            </a:r>
            <a:endParaRPr lang="en-US" sz="17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1350288" y="4632365"/>
            <a:ext cx="771644" cy="44053"/>
          </a:xfrm>
          <a:prstGeom prst="roundRect">
            <a:avLst>
              <a:gd name="adj" fmla="val 225238"/>
            </a:avLst>
          </a:prstGeom>
          <a:solidFill>
            <a:srgbClr val="BCDBD4"/>
          </a:solidFill>
          <a:ln/>
        </p:spPr>
      </p:sp>
      <p:sp>
        <p:nvSpPr>
          <p:cNvPr id="12" name="Shape 10"/>
          <p:cNvSpPr/>
          <p:nvPr/>
        </p:nvSpPr>
        <p:spPr>
          <a:xfrm>
            <a:off x="854273" y="4406384"/>
            <a:ext cx="496014" cy="496014"/>
          </a:xfrm>
          <a:prstGeom prst="roundRect">
            <a:avLst>
              <a:gd name="adj" fmla="val 20004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64168" y="4489013"/>
            <a:ext cx="276106" cy="3307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04"/>
              </a:lnSpc>
              <a:buNone/>
            </a:pPr>
            <a:r>
              <a:rPr lang="en-US" sz="2604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2</a:t>
            </a:r>
            <a:endParaRPr lang="en-US" sz="26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314932" y="4378762"/>
            <a:ext cx="4969193" cy="3444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3"/>
              </a:lnSpc>
              <a:buNone/>
            </a:pPr>
            <a:r>
              <a:rPr lang="en-US" sz="2170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Зоб и железистый желудок</a:t>
            </a:r>
            <a:endParaRPr lang="en-US" sz="21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314932" y="4855488"/>
            <a:ext cx="11543824" cy="7055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8"/>
              </a:lnSpc>
              <a:buNone/>
            </a:pPr>
            <a:r>
              <a:rPr lang="en-US" sz="1736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Пища продвигается в зоб, где она смачивается слюной, а затем в железистый желудок, где происходит первичное механическое и химическое расщепление.</a:t>
            </a:r>
            <a:endParaRPr lang="en-US" sz="17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350288" y="6475809"/>
            <a:ext cx="771644" cy="44053"/>
          </a:xfrm>
          <a:prstGeom prst="roundRect">
            <a:avLst>
              <a:gd name="adj" fmla="val 225238"/>
            </a:avLst>
          </a:prstGeom>
          <a:solidFill>
            <a:srgbClr val="BCDBD4"/>
          </a:solidFill>
          <a:ln/>
        </p:spPr>
      </p:sp>
      <p:sp>
        <p:nvSpPr>
          <p:cNvPr id="17" name="Shape 15"/>
          <p:cNvSpPr/>
          <p:nvPr/>
        </p:nvSpPr>
        <p:spPr>
          <a:xfrm>
            <a:off x="854273" y="6249829"/>
            <a:ext cx="496014" cy="496014"/>
          </a:xfrm>
          <a:prstGeom prst="roundRect">
            <a:avLst>
              <a:gd name="adj" fmla="val 20004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63573" y="6332458"/>
            <a:ext cx="277416" cy="3307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04"/>
              </a:lnSpc>
              <a:buNone/>
            </a:pPr>
            <a:r>
              <a:rPr lang="en-US" sz="2604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3</a:t>
            </a:r>
            <a:endParaRPr lang="en-US" sz="26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2314932" y="6222206"/>
            <a:ext cx="2756178" cy="3444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3"/>
              </a:lnSpc>
              <a:buNone/>
            </a:pPr>
            <a:r>
              <a:rPr lang="en-US" sz="2170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Кишечник</a:t>
            </a:r>
            <a:endParaRPr lang="en-US" sz="21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2314932" y="6698933"/>
            <a:ext cx="11543824" cy="7055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8"/>
              </a:lnSpc>
              <a:buNone/>
            </a:pPr>
            <a:r>
              <a:rPr lang="en-US" sz="1736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Из желудка пища поступает в длинный кишечник, где происходит дальнейшее переваривание и всасывание питательных веществ.</a:t>
            </a:r>
            <a:endParaRPr lang="en-US" sz="17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A4D9B5-1E9B-4B75-ADDF-FC679210966C}"/>
              </a:ext>
            </a:extLst>
          </p:cNvPr>
          <p:cNvSpPr txBox="1"/>
          <p:nvPr/>
        </p:nvSpPr>
        <p:spPr>
          <a:xfrm>
            <a:off x="97972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793790" y="1770221"/>
            <a:ext cx="13015555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Разнообразие питания моллюсков</a:t>
            </a:r>
            <a:endParaRPr lang="en-US" sz="44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93790" y="3074313"/>
            <a:ext cx="510302" cy="510302"/>
          </a:xfrm>
          <a:prstGeom prst="roundRect">
            <a:avLst>
              <a:gd name="adj" fmla="val 2000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0477" y="3159323"/>
            <a:ext cx="176927" cy="340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9"/>
              </a:lnSpc>
              <a:buNone/>
            </a:pPr>
            <a:r>
              <a:rPr lang="en-US" sz="2679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1</a:t>
            </a:r>
            <a:endParaRPr lang="en-US" sz="26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530906" y="3074313"/>
            <a:ext cx="3459242" cy="7086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Растительноядные моллюски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530906" y="3919061"/>
            <a:ext cx="3459242" cy="2540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Многие моллюски, такие как улитки и слизни, питаются растительной пищей, соскабливая её с поверхностей при помощи радулы - специального органа, похожего на терку.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216962" y="3074313"/>
            <a:ext cx="510302" cy="510302"/>
          </a:xfrm>
          <a:prstGeom prst="roundRect">
            <a:avLst>
              <a:gd name="adj" fmla="val 2000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330071" y="3159323"/>
            <a:ext cx="284083" cy="340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9"/>
              </a:lnSpc>
              <a:buNone/>
            </a:pPr>
            <a:r>
              <a:rPr lang="en-US" sz="2679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2</a:t>
            </a:r>
            <a:endParaRPr lang="en-US" sz="26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954078" y="3074313"/>
            <a:ext cx="3459242" cy="7086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Хищные моллюски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954078" y="3919061"/>
            <a:ext cx="3459242" cy="21774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Некоторые моллюски, например, морские звезды, являются активными хищниками, захватывающими и переваривающими другие морские организмы.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640133" y="3074313"/>
            <a:ext cx="510302" cy="510302"/>
          </a:xfrm>
          <a:prstGeom prst="roundRect">
            <a:avLst>
              <a:gd name="adj" fmla="val 2000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752528" y="3159323"/>
            <a:ext cx="285512" cy="340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9"/>
              </a:lnSpc>
              <a:buNone/>
            </a:pPr>
            <a:r>
              <a:rPr lang="en-US" sz="2679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3</a:t>
            </a:r>
            <a:endParaRPr lang="en-US" sz="26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0377249" y="3074313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Фильтраторы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377249" y="3564731"/>
            <a:ext cx="3459242" cy="2540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Двустворчатые моллюски, такие как устрицы и мидии, питаются, фильтруя из воды микроскопические частицы органического вещества с помощью жаберных пластинок.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1D2849-FAB7-4D3F-B2CA-FCF10BC219C4}"/>
              </a:ext>
            </a:extLst>
          </p:cNvPr>
          <p:cNvSpPr txBox="1"/>
          <p:nvPr/>
        </p:nvSpPr>
        <p:spPr>
          <a:xfrm>
            <a:off x="97972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168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22615" y="3102412"/>
            <a:ext cx="12785169" cy="12084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58"/>
              </a:lnSpc>
              <a:buNone/>
            </a:pPr>
            <a:r>
              <a:rPr lang="en-US" sz="3806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Особенности пищеварения членистоногих</a:t>
            </a:r>
            <a:endParaRPr lang="en-US" sz="38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5" y="4600813"/>
            <a:ext cx="483275" cy="4832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22615" y="5277326"/>
            <a:ext cx="2416850" cy="3020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79"/>
              </a:lnSpc>
              <a:buNone/>
            </a:pPr>
            <a:r>
              <a:rPr lang="en-US" sz="1903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Мандибулы</a:t>
            </a:r>
            <a:endParaRPr lang="en-US" sz="19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922615" y="5695355"/>
            <a:ext cx="4068366" cy="12372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36"/>
              </a:lnSpc>
              <a:buNone/>
            </a:pPr>
            <a:r>
              <a:rPr lang="en-US" sz="1522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Членистоногие, такие как насекомые и пауки, используют хватательные ротовые органы - мандибулы - для захвата, измельчения и манипулирования пищей.</a:t>
            </a:r>
            <a:endParaRPr lang="en-US" sz="15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898" y="4600813"/>
            <a:ext cx="483275" cy="48327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280898" y="5277326"/>
            <a:ext cx="4068485" cy="6041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79"/>
              </a:lnSpc>
              <a:buNone/>
            </a:pPr>
            <a:r>
              <a:rPr lang="en-US" sz="1903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Пищеварительная система</a:t>
            </a:r>
            <a:endParaRPr lang="en-US" sz="19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280898" y="5997416"/>
            <a:ext cx="4068485" cy="15466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36"/>
              </a:lnSpc>
              <a:buNone/>
            </a:pPr>
            <a:r>
              <a:rPr lang="en-US" sz="1522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Пищеварительная система членистоногих включает в себя глотку, пищевод, желудок, кишечник и различные железы, обеспечивающие переваривание и усвоение питательных веществ.</a:t>
            </a:r>
            <a:endParaRPr lang="en-US" sz="15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9300" y="4600813"/>
            <a:ext cx="483275" cy="48327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639300" y="5277326"/>
            <a:ext cx="4068485" cy="6041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79"/>
              </a:lnSpc>
              <a:buNone/>
            </a:pPr>
            <a:r>
              <a:rPr lang="en-US" sz="1903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Транспорт питательных веществ</a:t>
            </a:r>
            <a:endParaRPr lang="en-US" sz="19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9639300" y="5997416"/>
            <a:ext cx="4068485" cy="15466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36"/>
              </a:lnSpc>
              <a:buNone/>
            </a:pPr>
            <a:r>
              <a:rPr lang="en-US" sz="1522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У членистоногих питательные вещества, усвоенные в кишечнике, распространяются по всему телу с помощью незамкнутой кровеносной системы, называемой гемолимфой.</a:t>
            </a:r>
            <a:endParaRPr lang="en-US" sz="15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3E7B09-82E9-4CC2-BB40-71C26A19B49A}"/>
              </a:ext>
            </a:extLst>
          </p:cNvPr>
          <p:cNvSpPr txBox="1"/>
          <p:nvPr/>
        </p:nvSpPr>
        <p:spPr>
          <a:xfrm>
            <a:off x="97972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598</Words>
  <Application>Microsoft Office PowerPoint</Application>
  <PresentationFormat>Произвольный</PresentationFormat>
  <Paragraphs>66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2024-06-30T11:08:44Z</dcterms:created>
  <dcterms:modified xsi:type="dcterms:W3CDTF">2024-06-30T11:14:21Z</dcterms:modified>
</cp:coreProperties>
</file>