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61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9657"/>
            <a:ext cx="7315200" cy="19171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650"/>
              </a:lnSpc>
              <a:buNone/>
            </a:pPr>
            <a:r>
              <a:rPr lang="en-US" sz="612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Опора и движение животных</a:t>
            </a:r>
            <a:endParaRPr lang="en-US" sz="6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1998765"/>
            <a:ext cx="7315200" cy="23664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 этой презентации мы рассмотрим основные аспекты опоры и движения у животных. Мы изучим классификацию органов опоры и движения, строение и функции скелета, а также мышечную систему животных. Мы также проведем практическую работу, в ходе которой вы сможете ознакомиться с органами опоры и движения на примере различных животных.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11ED8-F0ED-44ED-B59C-B1E670BF92DE}"/>
              </a:ext>
            </a:extLst>
          </p:cNvPr>
          <p:cNvSpPr txBox="1"/>
          <p:nvPr/>
        </p:nvSpPr>
        <p:spPr>
          <a:xfrm>
            <a:off x="0" y="4931931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«Опора и движение животных»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20379-1D75-4630-AAF9-6ED437E19C79}"/>
              </a:ext>
            </a:extLst>
          </p:cNvPr>
          <p:cNvSpPr txBox="1"/>
          <p:nvPr/>
        </p:nvSpPr>
        <p:spPr>
          <a:xfrm>
            <a:off x="12801602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829270" y="842248"/>
            <a:ext cx="12971859" cy="13937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88"/>
              </a:lnSpc>
              <a:buNone/>
            </a:pPr>
            <a:r>
              <a:rPr lang="en-US" sz="439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Введение в тему «Опора и движение у животных»</a:t>
            </a:r>
            <a:endParaRPr lang="en-US" sz="43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29270" y="2828330"/>
            <a:ext cx="3937992" cy="6969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4"/>
              </a:lnSpc>
              <a:buNone/>
            </a:pPr>
            <a:r>
              <a:rPr lang="en-US" sz="2195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Значение опоры и движения</a:t>
            </a:r>
            <a:endParaRPr lang="en-US" sz="21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29270" y="3762256"/>
            <a:ext cx="3937992" cy="3411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85"/>
              </a:lnSpc>
              <a:buNone/>
            </a:pPr>
            <a:r>
              <a:rPr lang="en-US" sz="1866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Способность перемещаться и взаимодействовать с окружающей средой является важнейшей характеристикой большинства животных. Органы опоры и движения позволяют животным искать пищу, избегать хищников, строить укрытия и выполнять другие жизненно важные функции.</a:t>
            </a:r>
            <a:endParaRPr lang="en-US" sz="18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53050" y="2828330"/>
            <a:ext cx="3937992" cy="6969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4"/>
              </a:lnSpc>
              <a:buNone/>
            </a:pPr>
            <a:r>
              <a:rPr lang="en-US" sz="2195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Многообразие способов движения</a:t>
            </a:r>
            <a:endParaRPr lang="en-US" sz="21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53050" y="3762256"/>
            <a:ext cx="3937992" cy="26536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85"/>
              </a:lnSpc>
              <a:buNone/>
            </a:pPr>
            <a:r>
              <a:rPr lang="en-US" sz="1866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Животные в разной степени адаптированы к своему образу жизни. Они могут передвигаться ползая, бегая, прыгая, летая или плавая. Эти способы движения зависят от строения их тела и особенностей среды обитания.</a:t>
            </a:r>
            <a:endParaRPr lang="en-US" sz="18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6830" y="2828330"/>
            <a:ext cx="3737134" cy="348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44"/>
              </a:lnSpc>
              <a:buNone/>
            </a:pPr>
            <a:r>
              <a:rPr lang="en-US" sz="2195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Связь с другими системами</a:t>
            </a:r>
            <a:endParaRPr lang="en-US" sz="21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76830" y="3413760"/>
            <a:ext cx="3937992" cy="3032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85"/>
              </a:lnSpc>
              <a:buNone/>
            </a:pPr>
            <a:r>
              <a:rPr lang="en-US" sz="1866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Опорно-двигательная система тесно связана с другими системами организма, такими как нервная, кровеносная и дыхательная. Эта взаимосвязь обеспечивает координацию и эффективность движений животных.</a:t>
            </a:r>
            <a:endParaRPr lang="en-US" sz="18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B97A18-1002-4DFC-BCD1-F03DFDCA64A7}"/>
              </a:ext>
            </a:extLst>
          </p:cNvPr>
          <p:cNvSpPr txBox="1"/>
          <p:nvPr/>
        </p:nvSpPr>
        <p:spPr>
          <a:xfrm>
            <a:off x="12801602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837724" y="754856"/>
            <a:ext cx="12954952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Классификация органов опоры и движения у животных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7724" y="2910840"/>
            <a:ext cx="538520" cy="538520"/>
          </a:xfrm>
          <a:prstGeom prst="roundRect">
            <a:avLst>
              <a:gd name="adj" fmla="val 13335"/>
            </a:avLst>
          </a:prstGeom>
          <a:solidFill>
            <a:srgbClr val="221D4C"/>
          </a:solidFill>
          <a:ln/>
        </p:spPr>
      </p:sp>
      <p:sp>
        <p:nvSpPr>
          <p:cNvPr id="6" name="Text 4"/>
          <p:cNvSpPr/>
          <p:nvPr/>
        </p:nvSpPr>
        <p:spPr>
          <a:xfrm>
            <a:off x="1052989" y="3011091"/>
            <a:ext cx="107871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615559" y="2910840"/>
            <a:ext cx="2937272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Скелетные структуры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615559" y="3406378"/>
            <a:ext cx="557998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Скелетные структуры включают в себя внешний панцирь, внутренний скелет и даже особые образования вроде спикул у губок или известковых палочек у морских звезд.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34858" y="2910840"/>
            <a:ext cx="538520" cy="538520"/>
          </a:xfrm>
          <a:prstGeom prst="roundRect">
            <a:avLst>
              <a:gd name="adj" fmla="val 13335"/>
            </a:avLst>
          </a:prstGeom>
          <a:solidFill>
            <a:srgbClr val="221D4C"/>
          </a:solidFill>
          <a:ln/>
        </p:spPr>
      </p:sp>
      <p:sp>
        <p:nvSpPr>
          <p:cNvPr id="10" name="Text 8"/>
          <p:cNvSpPr/>
          <p:nvPr/>
        </p:nvSpPr>
        <p:spPr>
          <a:xfrm>
            <a:off x="7618095" y="3011091"/>
            <a:ext cx="172045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212693" y="2910840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Мышечная система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212693" y="3406378"/>
            <a:ext cx="557998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Мышечная система состоит из гладких, поперечнополосатых и сердечной мышц, которые обеспечивают сокращение и расслабление, позволяя животным двигаться.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37724" y="5446990"/>
            <a:ext cx="538520" cy="538520"/>
          </a:xfrm>
          <a:prstGeom prst="roundRect">
            <a:avLst>
              <a:gd name="adj" fmla="val 13335"/>
            </a:avLst>
          </a:prstGeom>
          <a:solidFill>
            <a:srgbClr val="221D4C"/>
          </a:solidFill>
          <a:ln/>
        </p:spPr>
      </p:sp>
      <p:sp>
        <p:nvSpPr>
          <p:cNvPr id="14" name="Text 12"/>
          <p:cNvSpPr/>
          <p:nvPr/>
        </p:nvSpPr>
        <p:spPr>
          <a:xfrm>
            <a:off x="1019294" y="5547241"/>
            <a:ext cx="175379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615559" y="5446990"/>
            <a:ext cx="3217069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Система прикрепления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615559" y="5942528"/>
            <a:ext cx="557998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Система прикрепления включает в себя сухожилия, связки и суставы, которые скрепляют мышцы со скелетными структурами и обеспечивают эффективную передачу усилий.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34858" y="5446990"/>
            <a:ext cx="538520" cy="538520"/>
          </a:xfrm>
          <a:prstGeom prst="roundRect">
            <a:avLst>
              <a:gd name="adj" fmla="val 13335"/>
            </a:avLst>
          </a:prstGeom>
          <a:solidFill>
            <a:srgbClr val="221D4C"/>
          </a:solidFill>
          <a:ln/>
        </p:spPr>
      </p:sp>
      <p:sp>
        <p:nvSpPr>
          <p:cNvPr id="18" name="Text 16"/>
          <p:cNvSpPr/>
          <p:nvPr/>
        </p:nvSpPr>
        <p:spPr>
          <a:xfrm>
            <a:off x="7612261" y="5547241"/>
            <a:ext cx="183594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4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212693" y="5446990"/>
            <a:ext cx="3059192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Двигательные органы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212693" y="5942528"/>
            <a:ext cx="557998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Различные органы, такие как конечности, плавники, крылья и хвосты, служат в качестве двигательных органов, позволяющих животным перемещаться в пространстве.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647705-6824-44C8-9E16-F6354357BB8E}"/>
              </a:ext>
            </a:extLst>
          </p:cNvPr>
          <p:cNvSpPr txBox="1"/>
          <p:nvPr/>
        </p:nvSpPr>
        <p:spPr>
          <a:xfrm>
            <a:off x="12801602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22114" y="732592"/>
            <a:ext cx="9528572" cy="12137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78"/>
              </a:lnSpc>
              <a:buNone/>
            </a:pPr>
            <a:r>
              <a:rPr lang="en-US" sz="3823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Строение и функции скелета у животных</a:t>
            </a:r>
            <a:endParaRPr lang="en-US" sz="38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018699" y="2255758"/>
            <a:ext cx="25718" cy="5241250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7" name="Shape 4"/>
          <p:cNvSpPr/>
          <p:nvPr/>
        </p:nvSpPr>
        <p:spPr>
          <a:xfrm>
            <a:off x="1263670" y="2707005"/>
            <a:ext cx="722114" cy="25718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8" name="Shape 5"/>
          <p:cNvSpPr/>
          <p:nvPr/>
        </p:nvSpPr>
        <p:spPr>
          <a:xfrm>
            <a:off x="799445" y="2487811"/>
            <a:ext cx="464225" cy="464225"/>
          </a:xfrm>
          <a:prstGeom prst="roundRect">
            <a:avLst>
              <a:gd name="adj" fmla="val 13334"/>
            </a:avLst>
          </a:prstGeom>
          <a:solidFill>
            <a:srgbClr val="221D4C"/>
          </a:solidFill>
          <a:ln/>
        </p:spPr>
      </p:sp>
      <p:sp>
        <p:nvSpPr>
          <p:cNvPr id="9" name="Text 6"/>
          <p:cNvSpPr/>
          <p:nvPr/>
        </p:nvSpPr>
        <p:spPr>
          <a:xfrm>
            <a:off x="985064" y="2574250"/>
            <a:ext cx="92988" cy="2913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4"/>
              </a:lnSpc>
              <a:buNone/>
            </a:pPr>
            <a:r>
              <a:rPr lang="en-US" sz="229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2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166342" y="2461974"/>
            <a:ext cx="2427327" cy="303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Осевой скелет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166342" y="2889052"/>
            <a:ext cx="8084344" cy="6600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99"/>
              </a:lnSpc>
              <a:buNone/>
            </a:pPr>
            <a:r>
              <a:rPr lang="en-US" sz="162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Осевой скелет включает в себя череп, позвоночник и грудную клетку. Он обеспечивает основу и защиту для важнейших внутренних органов.</a:t>
            </a:r>
            <a:endParaRPr lang="en-US" sz="16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263670" y="4412813"/>
            <a:ext cx="722114" cy="25718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13" name="Shape 10"/>
          <p:cNvSpPr/>
          <p:nvPr/>
        </p:nvSpPr>
        <p:spPr>
          <a:xfrm>
            <a:off x="799445" y="4193619"/>
            <a:ext cx="464225" cy="464225"/>
          </a:xfrm>
          <a:prstGeom prst="roundRect">
            <a:avLst>
              <a:gd name="adj" fmla="val 13334"/>
            </a:avLst>
          </a:prstGeom>
          <a:solidFill>
            <a:srgbClr val="221D4C"/>
          </a:solidFill>
          <a:ln/>
        </p:spPr>
      </p:sp>
      <p:sp>
        <p:nvSpPr>
          <p:cNvPr id="14" name="Text 11"/>
          <p:cNvSpPr/>
          <p:nvPr/>
        </p:nvSpPr>
        <p:spPr>
          <a:xfrm>
            <a:off x="957322" y="4280059"/>
            <a:ext cx="148352" cy="2913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4"/>
              </a:lnSpc>
              <a:buNone/>
            </a:pPr>
            <a:r>
              <a:rPr lang="en-US" sz="229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2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166342" y="4167783"/>
            <a:ext cx="2427327" cy="303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Скелет конечностей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166342" y="4594860"/>
            <a:ext cx="8084344" cy="990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99"/>
              </a:lnSpc>
              <a:buNone/>
            </a:pPr>
            <a:r>
              <a:rPr lang="en-US" sz="162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Скелет конечностей состоит из плечевого пояса, тазового пояса и костей самих конечностей. Он обеспечивает опору для мышц и позволяет животным передвигаться.</a:t>
            </a:r>
            <a:endParaRPr lang="en-US" sz="16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263670" y="6448663"/>
            <a:ext cx="722114" cy="25718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18" name="Shape 15"/>
          <p:cNvSpPr/>
          <p:nvPr/>
        </p:nvSpPr>
        <p:spPr>
          <a:xfrm>
            <a:off x="799445" y="6229469"/>
            <a:ext cx="464225" cy="464225"/>
          </a:xfrm>
          <a:prstGeom prst="roundRect">
            <a:avLst>
              <a:gd name="adj" fmla="val 13334"/>
            </a:avLst>
          </a:prstGeom>
          <a:solidFill>
            <a:srgbClr val="221D4C"/>
          </a:solidFill>
          <a:ln/>
        </p:spPr>
      </p:sp>
      <p:sp>
        <p:nvSpPr>
          <p:cNvPr id="19" name="Text 16"/>
          <p:cNvSpPr/>
          <p:nvPr/>
        </p:nvSpPr>
        <p:spPr>
          <a:xfrm>
            <a:off x="955893" y="6315908"/>
            <a:ext cx="151209" cy="2913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4"/>
              </a:lnSpc>
              <a:buNone/>
            </a:pPr>
            <a:r>
              <a:rPr lang="en-US" sz="229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2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166342" y="6203632"/>
            <a:ext cx="2427327" cy="303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Функции скелета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166342" y="6630710"/>
            <a:ext cx="8084344" cy="6600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99"/>
              </a:lnSpc>
              <a:buNone/>
            </a:pPr>
            <a:r>
              <a:rPr lang="en-US" sz="162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Скелет выполняет три основные функции: 1) Опора для тела и мышц, 2) Защита внутренних органов, 3) Участие в движении.</a:t>
            </a:r>
            <a:endParaRPr lang="en-US" sz="16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4C1376-F4FF-4617-9A62-B71D02EBB4FB}"/>
              </a:ext>
            </a:extLst>
          </p:cNvPr>
          <p:cNvSpPr txBox="1"/>
          <p:nvPr/>
        </p:nvSpPr>
        <p:spPr>
          <a:xfrm>
            <a:off x="12801602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837724" y="1528167"/>
            <a:ext cx="8326041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Мышечная система животных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7724" y="2830473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Типы мышц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7724" y="3421737"/>
            <a:ext cx="3928586" cy="30641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Мышечная система состоит из трёх основных типов мышечной ткани: гладкой, поперечнополосатой скелетной и сердечной. Каждый тип обладает специфическими свойствами и выполняет определённые функции в организме.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57813" y="2830473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Строение мышц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57813" y="3421737"/>
            <a:ext cx="3928586" cy="30641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Мышцы состоят из пучков мышечных волокон, которые обеспечивают сокращение и расслабление. Мышцы прикрепляются к костям с помощью сухожилий и связок, что позволяет им передавать усилия на скелет.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7901" y="2830473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Работа мышц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77901" y="3421737"/>
            <a:ext cx="3928586" cy="30641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Мышцы работают в антагонистических парах, сокращаясь и расслабляясь, что приводит к движению суставов и конечностей. Нервная система координирует работу мышц, обеспечивая точность и плавность движений.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09D28-FB65-4304-8D55-54283AA8401C}"/>
              </a:ext>
            </a:extLst>
          </p:cNvPr>
          <p:cNvSpPr txBox="1"/>
          <p:nvPr/>
        </p:nvSpPr>
        <p:spPr>
          <a:xfrm>
            <a:off x="12801602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837724" y="805101"/>
            <a:ext cx="12954952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Практическая работа «Ознакомление с органами опоры и движения у животных»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691884"/>
            <a:ext cx="3238738" cy="95750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77039" y="4008358"/>
            <a:ext cx="2760107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Подготовка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77039" y="4503896"/>
            <a:ext cx="2760107" cy="268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Студенты подготавливают необходимое оборудование: скелеты животных, муляжи, таблицы с изображениями.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462" y="2691884"/>
            <a:ext cx="3238738" cy="95750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315778" y="4008358"/>
            <a:ext cx="2760107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Наблюдение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315778" y="4503896"/>
            <a:ext cx="2760107" cy="22981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Студенты внимательно рассматривают строение и особенности скелетов и мышечных систем различных животных.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691884"/>
            <a:ext cx="3238738" cy="95750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54516" y="4008358"/>
            <a:ext cx="2760107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Анализ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554516" y="4503896"/>
            <a:ext cx="2760107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Студенты сравнивают и анализируют сходства и различия в строении опорно-двигательных систем животных.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938" y="2691884"/>
            <a:ext cx="3238738" cy="95750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793254" y="4008358"/>
            <a:ext cx="2760107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Обсуждение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793254" y="4503896"/>
            <a:ext cx="2760107" cy="22981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Студенты обсуждают, как строение органов опоры и движения связано с образом жизни и средой обитания животных.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93D232-213A-41E7-9610-1E5F3F5B5439}"/>
              </a:ext>
            </a:extLst>
          </p:cNvPr>
          <p:cNvSpPr txBox="1"/>
          <p:nvPr/>
        </p:nvSpPr>
        <p:spPr>
          <a:xfrm>
            <a:off x="12801602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48532" y="802005"/>
            <a:ext cx="9390936" cy="13292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34"/>
              </a:lnSpc>
              <a:buNone/>
            </a:pPr>
            <a:r>
              <a:rPr lang="en-US" sz="4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Анализ результатов практической работы</a:t>
            </a:r>
            <a:endParaRPr lang="en-US" sz="4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48532" y="2470190"/>
            <a:ext cx="4582478" cy="2727127"/>
          </a:xfrm>
          <a:prstGeom prst="roundRect">
            <a:avLst>
              <a:gd name="adj" fmla="val 2486"/>
            </a:avLst>
          </a:prstGeom>
          <a:solidFill>
            <a:srgbClr val="221D4C"/>
          </a:solidFill>
          <a:ln/>
        </p:spPr>
      </p:sp>
      <p:sp>
        <p:nvSpPr>
          <p:cNvPr id="7" name="Text 4"/>
          <p:cNvSpPr/>
          <p:nvPr/>
        </p:nvSpPr>
        <p:spPr>
          <a:xfrm>
            <a:off x="4674513" y="2696170"/>
            <a:ext cx="2658666" cy="3323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7"/>
              </a:lnSpc>
              <a:buNone/>
            </a:pPr>
            <a:r>
              <a:rPr lang="en-US" sz="2093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Выводы</a:t>
            </a:r>
            <a:endParaRPr lang="en-US" sz="20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74513" y="3163967"/>
            <a:ext cx="4130516" cy="18073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7"/>
              </a:lnSpc>
              <a:buNone/>
            </a:pPr>
            <a:r>
              <a:rPr lang="en-US" sz="177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Студенты делают выводы о взаимосвязи между строением опорно-двигательной системы и особенностями образа жизни различных животных.</a:t>
            </a:r>
            <a:endParaRPr lang="en-US" sz="17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6990" y="2470190"/>
            <a:ext cx="4582478" cy="2727127"/>
          </a:xfrm>
          <a:prstGeom prst="roundRect">
            <a:avLst>
              <a:gd name="adj" fmla="val 2486"/>
            </a:avLst>
          </a:prstGeom>
          <a:solidFill>
            <a:srgbClr val="221D4C"/>
          </a:solidFill>
          <a:ln/>
        </p:spPr>
      </p:sp>
      <p:sp>
        <p:nvSpPr>
          <p:cNvPr id="10" name="Text 7"/>
          <p:cNvSpPr/>
          <p:nvPr/>
        </p:nvSpPr>
        <p:spPr>
          <a:xfrm>
            <a:off x="9482971" y="2696170"/>
            <a:ext cx="2684383" cy="3323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7"/>
              </a:lnSpc>
              <a:buNone/>
            </a:pPr>
            <a:r>
              <a:rPr lang="en-US" sz="2093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Применение знаний</a:t>
            </a:r>
            <a:endParaRPr lang="en-US" sz="20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82971" y="3163967"/>
            <a:ext cx="4130516" cy="18073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7"/>
              </a:lnSpc>
              <a:buNone/>
            </a:pPr>
            <a:r>
              <a:rPr lang="en-US" sz="177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Студенты демонстрируют понимание того, как знания о строении органов опоры и движения могут быть применены для изучения адаптаций животных к среде обитания.</a:t>
            </a:r>
            <a:endParaRPr lang="en-US" sz="17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48532" y="5423297"/>
            <a:ext cx="9390936" cy="2004179"/>
          </a:xfrm>
          <a:prstGeom prst="roundRect">
            <a:avLst>
              <a:gd name="adj" fmla="val 3383"/>
            </a:avLst>
          </a:prstGeom>
          <a:solidFill>
            <a:srgbClr val="221D4C"/>
          </a:solidFill>
          <a:ln/>
        </p:spPr>
      </p:sp>
      <p:sp>
        <p:nvSpPr>
          <p:cNvPr id="13" name="Text 10"/>
          <p:cNvSpPr/>
          <p:nvPr/>
        </p:nvSpPr>
        <p:spPr>
          <a:xfrm>
            <a:off x="4674513" y="5649278"/>
            <a:ext cx="2871549" cy="3323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7"/>
              </a:lnSpc>
              <a:buNone/>
            </a:pPr>
            <a:r>
              <a:rPr lang="en-US" sz="2093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Дальнейшие вопросы</a:t>
            </a:r>
            <a:endParaRPr lang="en-US" sz="20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674513" y="6117074"/>
            <a:ext cx="8938974" cy="10844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7"/>
              </a:lnSpc>
              <a:buNone/>
            </a:pPr>
            <a:r>
              <a:rPr lang="en-US" sz="177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Студенты формулируют новые вопросы и гипотезы, возникшие в процессе практической работы, которые могут стать основой для дальнейших исследований.</a:t>
            </a:r>
            <a:endParaRPr lang="en-US" sz="17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FBD16B-0136-460F-B947-C203D0342A3E}"/>
              </a:ext>
            </a:extLst>
          </p:cNvPr>
          <p:cNvSpPr txBox="1"/>
          <p:nvPr/>
        </p:nvSpPr>
        <p:spPr>
          <a:xfrm>
            <a:off x="12801602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676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2024-06-28T11:43:59Z</dcterms:created>
  <dcterms:modified xsi:type="dcterms:W3CDTF">2024-06-28T11:48:19Z</dcterms:modified>
</cp:coreProperties>
</file>