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6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07580" y="88631"/>
            <a:ext cx="7330440" cy="18272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401"/>
              </a:lnSpc>
              <a:buNone/>
            </a:pPr>
            <a:r>
              <a:rPr lang="en-US" sz="592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Низшие растения. Водоросли.</a:t>
            </a:r>
            <a:endParaRPr lang="en-US" sz="59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07580" y="1943879"/>
            <a:ext cx="7330440" cy="26155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4"/>
              </a:lnSpc>
              <a:buNone/>
            </a:pPr>
            <a:r>
              <a:rPr lang="en-US" sz="1716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Одноклеточные водоросли являются важной частью экосистемы и играют ключевую роль в поддержании жизни на Земле. Их изучение имеет большое значение для понимания основ биологии и эволюции. В рамках данной лабораторной работы мы исследуем строение и жизнедеятельность двух представителей одноклеточных водорослей: хламидомонады и хлореллы.</a:t>
            </a:r>
            <a:endParaRPr lang="en-US" sz="17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6C246-DFD5-4341-99FB-E60A3AFDD8A3}"/>
              </a:ext>
            </a:extLst>
          </p:cNvPr>
          <p:cNvSpPr txBox="1"/>
          <p:nvPr/>
        </p:nvSpPr>
        <p:spPr>
          <a:xfrm>
            <a:off x="7338060" y="4183431"/>
            <a:ext cx="7292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«Низшие растения. Водоросли. Лабораторная работа «Изучение строения одноклеточных водорослей (на примере хламидомонады и хлореллы)»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51A26B-78BE-458E-A69E-2330086B6A33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400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400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34005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249091" y="586502"/>
            <a:ext cx="986409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Низшие растения: Введение</a:t>
            </a:r>
            <a:endParaRPr lang="en-US" sz="4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49091" y="1572935"/>
            <a:ext cx="10132219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Низшие растения, к которым относятся водоросли, являются древнейшими обитателями нашей планеты. Эти организмы появились миллионы лет назад и сыграли важную роль в формировании современных экосистем. Водоросли отличаются разнообразием форм, размеров и способов жизнедеятельности, что делает их увлекательным объектом для изучения.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2249091" y="3652957"/>
            <a:ext cx="479941" cy="479941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405777" y="3692962"/>
            <a:ext cx="166449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251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942272" y="3652957"/>
            <a:ext cx="2542103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Сложность строения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942272" y="4447103"/>
            <a:ext cx="2542103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обладают более сложной клеточной организацией по сравнению с бактериями, включая наличие ядра, органелл и дифференцированных тканей.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697617" y="3652957"/>
            <a:ext cx="479941" cy="479941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803940" y="3692962"/>
            <a:ext cx="26717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251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390799" y="3652957"/>
            <a:ext cx="2542103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Фотосинтез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390799" y="4113967"/>
            <a:ext cx="2542103" cy="2240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Большинство водорослей способны к фотосинтезу, что делает их важными продуцентами органических веществ в водных экосистемах.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146143" y="3652957"/>
            <a:ext cx="479941" cy="479941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251871" y="3692962"/>
            <a:ext cx="268486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251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5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39325" y="3652957"/>
            <a:ext cx="2542103" cy="9994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Разнообразие местообитаний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839325" y="4780240"/>
            <a:ext cx="2542103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населяют самые разнообразные водные и наземные местообитания, от океанских глубин до горных ручьев.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E3434-5D00-43B7-A535-40A80C726193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468761" y="561142"/>
            <a:ext cx="9692759" cy="12753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21"/>
              </a:lnSpc>
              <a:buNone/>
            </a:pPr>
            <a:r>
              <a:rPr lang="en-US" sz="4017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Строение и жизнедеятельность</a:t>
            </a:r>
            <a:endParaRPr lang="en-US" sz="40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468761" y="2244566"/>
            <a:ext cx="9692759" cy="12244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60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характеризуются разнообразным строением клетки, которое включает в себя такие компоненты, как ядро, цитоплазма, клеточная стенка, хлоропласты и другие органеллы. Эти особенности позволяют водорослям эффективно осуществлять основные жизненные функции: фотосинтез, дыхание, размножение и рост.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468761" y="3902512"/>
            <a:ext cx="2550676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11"/>
              </a:lnSpc>
              <a:buNone/>
            </a:pPr>
            <a:r>
              <a:rPr lang="en-US" sz="2008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Фотосинтез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68761" y="4425196"/>
            <a:ext cx="2898696" cy="30610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60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Водоросли, как и высшие растения, способны к фотосинтезу - процессу преобразования солнечной энергии в органические вещества. Это делает их важными продуцентами, поддерживающими пищевые цепи в водных экосистемах.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72758" y="3902512"/>
            <a:ext cx="2550676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11"/>
              </a:lnSpc>
              <a:buNone/>
            </a:pPr>
            <a:r>
              <a:rPr lang="en-US" sz="2008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Размножение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872758" y="4425196"/>
            <a:ext cx="2898696" cy="2142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60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размножаются вегетативным, бесполым и половым способами. Некоторые виды имеют сложные жизненные циклы, включающие чередование поколений.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276755" y="3902512"/>
            <a:ext cx="2550676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11"/>
              </a:lnSpc>
              <a:buNone/>
            </a:pPr>
            <a:r>
              <a:rPr lang="en-US" sz="2008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Рост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276755" y="4425196"/>
            <a:ext cx="2898696" cy="24488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607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Рост водорослей происходит за счет деления клеток и увеличения их размеров. Скорость роста зависит от условий среды, таких как температура, освещенность и наличие питательных веществ.</a:t>
            </a:r>
            <a:endParaRPr lang="en-US" sz="16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04083-6440-419C-B05A-5C598AEE2023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3039546" y="496372"/>
            <a:ext cx="10458739" cy="11251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30"/>
              </a:lnSpc>
              <a:buNone/>
            </a:pPr>
            <a:r>
              <a:rPr lang="en-US" sz="3544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Отличия от бактерий, грибов и лишайников</a:t>
            </a:r>
            <a:endParaRPr lang="en-US" sz="35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039547" y="1891546"/>
            <a:ext cx="8551188" cy="16202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418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Несмотря на некоторое сходство, водоросли отличаются от бактерий, грибов и лишайников по ряду важных характеристик. В отличие от бактерий, водоросли имеют более сложную клеточную организацию, включающую оформленное ядро и органеллы. Грибы являются гетеротрофными организмами, в то время как водоросли - автотрофы. Лишайники представляют собой симбиотические организмы, состоящие из водорослей и грибов, и имеют свои уникальные особенности.</a:t>
            </a:r>
            <a:endParaRPr lang="en-US" sz="1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039547" y="5723692"/>
            <a:ext cx="8551188" cy="35957"/>
          </a:xfrm>
          <a:prstGeom prst="roundRect">
            <a:avLst>
              <a:gd name="adj" fmla="val 225302"/>
            </a:avLst>
          </a:prstGeom>
          <a:solidFill>
            <a:srgbClr val="BCDBD4"/>
          </a:solidFill>
          <a:ln/>
        </p:spPr>
      </p:sp>
      <p:sp>
        <p:nvSpPr>
          <p:cNvPr id="9" name="Shape 6"/>
          <p:cNvSpPr/>
          <p:nvPr/>
        </p:nvSpPr>
        <p:spPr>
          <a:xfrm>
            <a:off x="5114330" y="5093613"/>
            <a:ext cx="35957" cy="630079"/>
          </a:xfrm>
          <a:prstGeom prst="roundRect">
            <a:avLst>
              <a:gd name="adj" fmla="val 225302"/>
            </a:avLst>
          </a:prstGeom>
          <a:solidFill>
            <a:srgbClr val="BCDBD4"/>
          </a:solidFill>
          <a:ln/>
        </p:spPr>
      </p:sp>
      <p:sp>
        <p:nvSpPr>
          <p:cNvPr id="10" name="Shape 7"/>
          <p:cNvSpPr/>
          <p:nvPr/>
        </p:nvSpPr>
        <p:spPr>
          <a:xfrm>
            <a:off x="4929783" y="5521166"/>
            <a:ext cx="405051" cy="405051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062061" y="5554861"/>
            <a:ext cx="140375" cy="337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126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1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557349" y="3714274"/>
            <a:ext cx="3149918" cy="2812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5"/>
              </a:lnSpc>
              <a:buNone/>
            </a:pPr>
            <a:r>
              <a:rPr lang="en-US" sz="17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Клеточная структура</a:t>
            </a:r>
            <a:endParaRPr lang="en-US" sz="17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219569" y="4103489"/>
            <a:ext cx="3825478" cy="8101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26"/>
              </a:lnSpc>
              <a:buNone/>
            </a:pPr>
            <a:r>
              <a:rPr lang="en-US" sz="1418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Водоросли, в отличие от бактерий, имеют оформленное ядро и мембранные органеллы.</a:t>
            </a:r>
            <a:endParaRPr lang="en-US" sz="1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297103" y="5723692"/>
            <a:ext cx="35957" cy="630079"/>
          </a:xfrm>
          <a:prstGeom prst="roundRect">
            <a:avLst>
              <a:gd name="adj" fmla="val 225302"/>
            </a:avLst>
          </a:prstGeom>
          <a:solidFill>
            <a:srgbClr val="BCDBD4"/>
          </a:solidFill>
          <a:ln/>
        </p:spPr>
      </p:sp>
      <p:sp>
        <p:nvSpPr>
          <p:cNvPr id="15" name="Shape 12"/>
          <p:cNvSpPr/>
          <p:nvPr/>
        </p:nvSpPr>
        <p:spPr>
          <a:xfrm>
            <a:off x="7112556" y="5521166"/>
            <a:ext cx="405051" cy="405051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202329" y="5554861"/>
            <a:ext cx="225385" cy="337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126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2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189940" y="6533793"/>
            <a:ext cx="2250281" cy="2812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5"/>
              </a:lnSpc>
              <a:buNone/>
            </a:pPr>
            <a:r>
              <a:rPr lang="en-US" sz="17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Питание</a:t>
            </a:r>
            <a:endParaRPr lang="en-US" sz="17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402342" y="6923008"/>
            <a:ext cx="3825478" cy="8101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26"/>
              </a:lnSpc>
              <a:buNone/>
            </a:pPr>
            <a:r>
              <a:rPr lang="en-US" sz="1418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- автотрофы, способные к фотосинтезу, в то время как грибы - гетеротрофы.</a:t>
            </a:r>
            <a:endParaRPr lang="en-US" sz="1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9479875" y="5093613"/>
            <a:ext cx="35957" cy="630079"/>
          </a:xfrm>
          <a:prstGeom prst="roundRect">
            <a:avLst>
              <a:gd name="adj" fmla="val 225302"/>
            </a:avLst>
          </a:prstGeom>
          <a:solidFill>
            <a:srgbClr val="BCDBD4"/>
          </a:solidFill>
          <a:ln/>
        </p:spPr>
      </p:sp>
      <p:sp>
        <p:nvSpPr>
          <p:cNvPr id="20" name="Shape 17"/>
          <p:cNvSpPr/>
          <p:nvPr/>
        </p:nvSpPr>
        <p:spPr>
          <a:xfrm>
            <a:off x="9295328" y="5521166"/>
            <a:ext cx="405051" cy="405051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9384506" y="5554861"/>
            <a:ext cx="226576" cy="337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58"/>
              </a:lnSpc>
              <a:buNone/>
            </a:pPr>
            <a:r>
              <a:rPr lang="en-US" sz="2126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3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372713" y="3714274"/>
            <a:ext cx="2250281" cy="2812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15"/>
              </a:lnSpc>
              <a:buNone/>
            </a:pPr>
            <a:r>
              <a:rPr lang="en-US" sz="177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Симбиоз</a:t>
            </a:r>
            <a:endParaRPr lang="en-US" sz="17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585115" y="4103489"/>
            <a:ext cx="3825597" cy="8101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26"/>
              </a:lnSpc>
              <a:buNone/>
            </a:pPr>
            <a:r>
              <a:rPr lang="en-US" sz="1418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Лишайники - это симбиотические организмы, состоящие из водорослей и грибов.</a:t>
            </a:r>
            <a:endParaRPr lang="en-US" sz="1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E0A6D-CFD8-4394-83EC-8F106780FCC6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52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249091" y="586502"/>
            <a:ext cx="11216538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Разнообразие водорослей и примеры</a:t>
            </a:r>
            <a:endParaRPr lang="en-US" sz="4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249091" y="2346127"/>
            <a:ext cx="10132219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представлены огромным разнообразием видов, различающихся по размерам, форме, строению и местообитанию. Они включают одноклеточные, колониальные и многоклеточные формы, обитающие в морских и пресных водоемах, а также на влажных поверхностях. Наиболее известными примерами водорослей являются зеленые водоросли, диатомовые водоросли, красные водоросли и бурые водоросли.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91" y="4186238"/>
            <a:ext cx="533162" cy="53316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249091" y="4932640"/>
            <a:ext cx="2293025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Зеленые водоросли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249091" y="5726787"/>
            <a:ext cx="2293025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Обитают в пресных и морских водоемах, включают одноклеточные и многоклеточные формы.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36" y="4186238"/>
            <a:ext cx="533162" cy="53316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862036" y="4932640"/>
            <a:ext cx="2293144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Диатомовые водоросли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862036" y="5726787"/>
            <a:ext cx="2293144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Широко распространены в морях и пресных водах, имеют кремниевую клеточную стенку.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101" y="4186238"/>
            <a:ext cx="533162" cy="53316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75101" y="4932640"/>
            <a:ext cx="2293144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Красные водоросли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7475101" y="5726787"/>
            <a:ext cx="2293144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Преимущественно морские организмы, отличаются разнообразием форм и яркой окраской.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8166" y="4186238"/>
            <a:ext cx="533162" cy="53316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088166" y="4932640"/>
            <a:ext cx="2293144" cy="666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Бурые водоросли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10088166" y="5726787"/>
            <a:ext cx="2293144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168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Крупные многоклеточные водоросли, обитающие в морских прибрежных зонах.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84F34-4FE1-43F1-813F-1C4FA1DC22D1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26701" y="940663"/>
            <a:ext cx="9539270" cy="11208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13"/>
              </a:lnSpc>
              <a:buNone/>
            </a:pPr>
            <a:r>
              <a:rPr lang="en-US" sz="353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Эволюционные изменения водорослей</a:t>
            </a:r>
            <a:endParaRPr lang="en-US" sz="3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26701" y="1884164"/>
            <a:ext cx="8519279" cy="1344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8"/>
              </a:lnSpc>
              <a:buNone/>
            </a:pPr>
            <a:r>
              <a:rPr lang="en-US" sz="1412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ходе эволюционного развития водоросли претерпели значительные изменения, адаптируясь к различным условиям окружающей среды. Первые водоросли появились около 3,5 миллиардов лет назад и сыграли важную роль в формировании кислородной атмосферы Земли. В дальнейшем они дали начало более сложным автотрофным организмам, в том числе высшим растениям.</a:t>
            </a:r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01" y="3430667"/>
            <a:ext cx="896660" cy="143482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392323" y="3609975"/>
            <a:ext cx="3215759" cy="2801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7"/>
              </a:lnSpc>
              <a:buNone/>
            </a:pPr>
            <a:r>
              <a:rPr lang="en-US" sz="1765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Примитивные формы</a:t>
            </a:r>
            <a:endParaRPr lang="en-US" sz="17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392323" y="3997643"/>
            <a:ext cx="7353657" cy="2689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18"/>
              </a:lnSpc>
              <a:buNone/>
            </a:pPr>
            <a:r>
              <a:rPr lang="en-US" sz="1412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Первые одноклеточные водоросли, появившиеся около 3,5 млрд лет назад.</a:t>
            </a:r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701" y="4865489"/>
            <a:ext cx="896660" cy="143482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392323" y="5044797"/>
            <a:ext cx="2241828" cy="2801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7"/>
              </a:lnSpc>
              <a:buNone/>
            </a:pPr>
            <a:r>
              <a:rPr lang="en-US" sz="1765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Фотосинтез</a:t>
            </a:r>
            <a:endParaRPr lang="en-US" sz="17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2392323" y="5432465"/>
            <a:ext cx="7353657" cy="537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8"/>
              </a:lnSpc>
              <a:buNone/>
            </a:pPr>
            <a:r>
              <a:rPr lang="en-US" sz="1412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Развитие фотосинтетических возможностей водорослей способствовало формированию кислородной атмосферы.</a:t>
            </a:r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6701" y="6300311"/>
            <a:ext cx="896660" cy="143482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392323" y="6479619"/>
            <a:ext cx="4702254" cy="2801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07"/>
              </a:lnSpc>
              <a:buNone/>
            </a:pPr>
            <a:r>
              <a:rPr lang="en-US" sz="1765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Эволюция к высшим растениям</a:t>
            </a:r>
            <a:endParaRPr lang="en-US" sz="17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2392323" y="6867287"/>
            <a:ext cx="7353657" cy="537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8"/>
              </a:lnSpc>
              <a:buNone/>
            </a:pPr>
            <a:r>
              <a:rPr lang="en-US" sz="1412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дали начало более сложным автотрофным организмам, в том числе высшим растениям.</a:t>
            </a:r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EDE3A-499E-4962-8D90-A736BD24B11E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483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704028" y="533876"/>
            <a:ext cx="9222343" cy="12134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Особенности питания водорослей</a:t>
            </a:r>
            <a:endParaRPr lang="en-US" sz="3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04028" y="2135624"/>
            <a:ext cx="9222343" cy="11649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3"/>
              </a:lnSpc>
              <a:buNone/>
            </a:pPr>
            <a:r>
              <a:rPr lang="en-US" sz="1529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Водоросли, как и высшие растения, являются автотрофными организмами, способными к фотосинтезу. Они используют солнечную энергию, воду и углекислый газ для синтеза органических веществ, которые служат источником питания как для самих водорослей, так и для всех организмов, зависящих от них в пищевых цепях водных экосистем.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704028" y="3518892"/>
            <a:ext cx="4514136" cy="2000012"/>
          </a:xfrm>
          <a:prstGeom prst="roundRect">
            <a:avLst>
              <a:gd name="adj" fmla="val 43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905720" y="3720584"/>
            <a:ext cx="4110752" cy="606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91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Неорганические вещества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905720" y="4443532"/>
            <a:ext cx="4110752" cy="8736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3"/>
              </a:lnSpc>
              <a:buNone/>
            </a:pPr>
            <a:r>
              <a:rPr lang="en-US" sz="1529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Водоросли поглощают из среды неорганические вещества, необходимые для синтеза органических соединений.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2236" y="3518892"/>
            <a:ext cx="4514136" cy="2000012"/>
          </a:xfrm>
          <a:prstGeom prst="roundRect">
            <a:avLst>
              <a:gd name="adj" fmla="val 43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13928" y="3720584"/>
            <a:ext cx="2426851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91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Фотосинтез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613928" y="4140279"/>
            <a:ext cx="4110752" cy="8736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3"/>
              </a:lnSpc>
              <a:buNone/>
            </a:pPr>
            <a:r>
              <a:rPr lang="en-US" sz="1529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Используя энергию солнечного света, водоросли преобразуют воду и углекислый газ в глюкозу и кислород.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704028" y="5712976"/>
            <a:ext cx="4514136" cy="1987987"/>
          </a:xfrm>
          <a:prstGeom prst="roundRect">
            <a:avLst>
              <a:gd name="adj" fmla="val 439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905720" y="5914668"/>
            <a:ext cx="3883938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91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Органические вещества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905720" y="6334363"/>
            <a:ext cx="4110752" cy="11649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3"/>
              </a:lnSpc>
              <a:buNone/>
            </a:pPr>
            <a:r>
              <a:rPr lang="en-US" sz="1529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Синтезированные в процессе фотосинтеза органические вещества являются пищей для водорослей и всех организмов, связанных с ними в пищевых цепях.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12236" y="5712976"/>
            <a:ext cx="4514136" cy="1987987"/>
          </a:xfrm>
          <a:prstGeom prst="roundRect">
            <a:avLst>
              <a:gd name="adj" fmla="val 439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13928" y="5914668"/>
            <a:ext cx="2426851" cy="3032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9"/>
              </a:lnSpc>
              <a:buNone/>
            </a:pPr>
            <a:r>
              <a:rPr lang="en-US" sz="1911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Кислород</a:t>
            </a:r>
            <a:endParaRPr lang="en-US" sz="19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13928" y="6334363"/>
            <a:ext cx="4110752" cy="11649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3"/>
              </a:lnSpc>
              <a:buNone/>
            </a:pPr>
            <a:r>
              <a:rPr lang="en-US" sz="1529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Кислород, выделяемый водорослями в процессе фотосинтеза, обогащает водную среду и поддерживает аэробные процессы.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4503F-F525-46E8-B6B8-01C1AFC11027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4281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522514" y="995897"/>
            <a:ext cx="13661572" cy="18098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751"/>
              </a:lnSpc>
              <a:buNone/>
            </a:pPr>
            <a:r>
              <a:rPr lang="en-US" sz="3800" b="1" dirty="0">
                <a:solidFill>
                  <a:srgbClr val="333F7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Лабораторная работа: Изучение хламидомонады и хлореллы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29984" y="2726888"/>
            <a:ext cx="9170313" cy="1738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рамках данной лабораторной работы мы исследуем строение и жизнедеятельность двух представителей одноклеточных водорослей: хламидомонады и хлореллы. Используя микроскопы, мы детально рассмотрим особенности их клеточного строения, включая форму, размеры, наличие органелл и тип пигментов. Кроме того, мы изучим способы размножения и особенности жизненного цикла этих водорослей. Полученные знания помогут нам лучше понять разнообразие и эволюционные адаптации одноклеточных водорослей.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729984" y="4682133"/>
            <a:ext cx="9170313" cy="3029783"/>
          </a:xfrm>
          <a:prstGeom prst="roundRect">
            <a:avLst>
              <a:gd name="adj" fmla="val 286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737604" y="4689753"/>
            <a:ext cx="9154120" cy="53637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2931795" y="4813102"/>
            <a:ext cx="266116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Характеристика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86582" y="4813102"/>
            <a:ext cx="265735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Хламидомонада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037558" y="4813102"/>
            <a:ext cx="266116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Хлорелла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737604" y="5226129"/>
            <a:ext cx="9154120" cy="82605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2931795" y="5349478"/>
            <a:ext cx="266116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Клеточное строение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986582" y="5349478"/>
            <a:ext cx="265735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Имеет жгутики и ядро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037558" y="5349478"/>
            <a:ext cx="2661166" cy="579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Простая шаровидная форма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2737604" y="6052185"/>
            <a:ext cx="9154120" cy="82605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931795" y="6175534"/>
            <a:ext cx="266116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Размножение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986582" y="6175534"/>
            <a:ext cx="2657356" cy="579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Бесполое, в том числе c помощью зооспор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037558" y="6175534"/>
            <a:ext cx="2661166" cy="579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Вегетативным и бесполым путем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2737604" y="6878241"/>
            <a:ext cx="9154120" cy="82605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2931795" y="7001589"/>
            <a:ext cx="266116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Среда обитания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986582" y="7001589"/>
            <a:ext cx="2657356" cy="2896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Пресные водоемы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037558" y="7001589"/>
            <a:ext cx="2661166" cy="579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80"/>
              </a:lnSpc>
              <a:buNone/>
            </a:pPr>
            <a:r>
              <a:rPr lang="en-US" sz="1520" dirty="0">
                <a:solidFill>
                  <a:srgbClr val="333F70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Пресные водоемы и влажные поверхности</a:t>
            </a:r>
            <a:endParaRPr lang="en-US" sz="1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CAC427-1340-4C1A-9D1C-29F5EFD47FCC}"/>
              </a:ext>
            </a:extLst>
          </p:cNvPr>
          <p:cNvSpPr txBox="1"/>
          <p:nvPr/>
        </p:nvSpPr>
        <p:spPr>
          <a:xfrm>
            <a:off x="70758" y="67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939</Words>
  <Application>Microsoft Office PowerPoint</Application>
  <PresentationFormat>Произвольный</PresentationFormat>
  <Paragraphs>93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2024-06-09T14:12:41Z</dcterms:created>
  <dcterms:modified xsi:type="dcterms:W3CDTF">2024-06-09T14:19:16Z</dcterms:modified>
</cp:coreProperties>
</file>